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svg" ContentType="image/svg+xml"/>
  <Default Extension="wmf" ContentType="image/x-wmf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2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3.xml" ContentType="application/vnd.openxmlformats-officedocument.theme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theme/theme4.xml" ContentType="application/vnd.openxmlformats-officedocument.theme+xml"/>
  <Override PartName="/ppt/tags/tag1.xml" ContentType="application/vnd.openxmlformats-officedocument.presentationml.tags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notesSlides/notesSlide2.xml" ContentType="application/vnd.openxmlformats-officedocument.presentationml.notesSl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ppt/theme/themeOverride14.xml" ContentType="application/vnd.openxmlformats-officedocument.themeOverride+xml"/>
  <Override PartName="/ppt/theme/themeOverride15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  <p:sldMasterId id="2147483670" r:id="rId5"/>
    <p:sldMasterId id="2147483702" r:id="rId6"/>
    <p:sldMasterId id="2147483828" r:id="rId7"/>
  </p:sldMasterIdLst>
  <p:notesMasterIdLst>
    <p:notesMasterId r:id="rId33"/>
  </p:notesMasterIdLst>
  <p:handoutMasterIdLst>
    <p:handoutMasterId r:id="rId34"/>
  </p:handoutMasterIdLst>
  <p:sldIdLst>
    <p:sldId id="445" r:id="rId8"/>
    <p:sldId id="608" r:id="rId9"/>
    <p:sldId id="601" r:id="rId10"/>
    <p:sldId id="607" r:id="rId11"/>
    <p:sldId id="432" r:id="rId12"/>
    <p:sldId id="605" r:id="rId13"/>
    <p:sldId id="570" r:id="rId14"/>
    <p:sldId id="565" r:id="rId15"/>
    <p:sldId id="597" r:id="rId16"/>
    <p:sldId id="586" r:id="rId17"/>
    <p:sldId id="598" r:id="rId18"/>
    <p:sldId id="589" r:id="rId19"/>
    <p:sldId id="585" r:id="rId20"/>
    <p:sldId id="569" r:id="rId21"/>
    <p:sldId id="603" r:id="rId22"/>
    <p:sldId id="600" r:id="rId23"/>
    <p:sldId id="611" r:id="rId24"/>
    <p:sldId id="584" r:id="rId25"/>
    <p:sldId id="591" r:id="rId26"/>
    <p:sldId id="592" r:id="rId27"/>
    <p:sldId id="593" r:id="rId28"/>
    <p:sldId id="594" r:id="rId29"/>
    <p:sldId id="595" r:id="rId30"/>
    <p:sldId id="596" r:id="rId31"/>
    <p:sldId id="359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lvis Yang" initials="EY" lastIdx="19" clrIdx="0">
    <p:extLst>
      <p:ext uri="{19B8F6BF-5375-455C-9EA6-DF929625EA0E}">
        <p15:presenceInfo xmlns:p15="http://schemas.microsoft.com/office/powerpoint/2012/main" userId="Elvis Yang" providerId="None"/>
      </p:ext>
    </p:extLst>
  </p:cmAuthor>
  <p:cmAuthor id="2" name="Pranav Sharma" initials="PS" lastIdx="4" clrIdx="1">
    <p:extLst>
      <p:ext uri="{19B8F6BF-5375-455C-9EA6-DF929625EA0E}">
        <p15:presenceInfo xmlns:p15="http://schemas.microsoft.com/office/powerpoint/2012/main" userId="S-1-5-21-2393973392-930299080-4041974831-9507" providerId="AD"/>
      </p:ext>
    </p:extLst>
  </p:cmAuthor>
  <p:cmAuthor id="3" name="Hetal Assar" initials="HA" lastIdx="24" clrIdx="2">
    <p:extLst>
      <p:ext uri="{19B8F6BF-5375-455C-9EA6-DF929625EA0E}">
        <p15:presenceInfo xmlns:p15="http://schemas.microsoft.com/office/powerpoint/2012/main" userId="Hetal Assa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66"/>
    <a:srgbClr val="800000"/>
    <a:srgbClr val="ADAC8A"/>
    <a:srgbClr val="A2A181"/>
    <a:srgbClr val="DEDEC8"/>
    <a:srgbClr val="A6A6A6"/>
    <a:srgbClr val="DFDFC9"/>
    <a:srgbClr val="ABA37C"/>
    <a:srgbClr val="EEECE1"/>
    <a:srgbClr val="C1C1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750" autoAdjust="0"/>
    <p:restoredTop sz="94660"/>
  </p:normalViewPr>
  <p:slideViewPr>
    <p:cSldViewPr snapToGrid="0">
      <p:cViewPr varScale="1">
        <p:scale>
          <a:sx n="74" d="100"/>
          <a:sy n="74" d="100"/>
        </p:scale>
        <p:origin x="234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9" d="100"/>
          <a:sy n="69" d="100"/>
        </p:scale>
        <p:origin x="2412" y="5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tableStyles" Target="tableStyles.xml"/><Relationship Id="rId21" Type="http://schemas.openxmlformats.org/officeDocument/2006/relationships/slide" Target="slides/slide14.xml"/><Relationship Id="rId34" Type="http://schemas.openxmlformats.org/officeDocument/2006/relationships/handoutMaster" Target="handoutMasters/handoutMaster1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notesMaster" Target="notesMasters/notesMaster1.xml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slide" Target="slides/slide22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presProps" Target="presProps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commentAuthors" Target="commentAuthors.xml"/><Relationship Id="rId8" Type="http://schemas.openxmlformats.org/officeDocument/2006/relationships/slide" Target="slides/slide1.xml"/><Relationship Id="rId3" Type="http://schemas.openxmlformats.org/officeDocument/2006/relationships/customXml" Target="../customXml/item3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Book3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Book3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Sheet1!$A$1:$A$10</c:f>
              <c:numCache>
                <c:formatCode>General</c:formatCode>
                <c:ptCount val="10"/>
                <c:pt idx="0">
                  <c:v>-10</c:v>
                </c:pt>
                <c:pt idx="1">
                  <c:v>-5</c:v>
                </c:pt>
                <c:pt idx="2">
                  <c:v>0</c:v>
                </c:pt>
                <c:pt idx="3">
                  <c:v>5</c:v>
                </c:pt>
                <c:pt idx="4">
                  <c:v>10</c:v>
                </c:pt>
                <c:pt idx="5">
                  <c:v>15</c:v>
                </c:pt>
                <c:pt idx="6">
                  <c:v>20</c:v>
                </c:pt>
                <c:pt idx="7">
                  <c:v>25</c:v>
                </c:pt>
                <c:pt idx="8">
                  <c:v>30</c:v>
                </c:pt>
                <c:pt idx="9">
                  <c:v>35</c:v>
                </c:pt>
              </c:numCache>
            </c:numRef>
          </c:cat>
          <c:val>
            <c:numRef>
              <c:f>Sheet1!$B$1:$B$10</c:f>
              <c:numCache>
                <c:formatCode>General</c:formatCode>
                <c:ptCount val="10"/>
                <c:pt idx="0">
                  <c:v>12</c:v>
                </c:pt>
                <c:pt idx="1">
                  <c:v>25</c:v>
                </c:pt>
                <c:pt idx="2">
                  <c:v>40</c:v>
                </c:pt>
                <c:pt idx="3">
                  <c:v>35</c:v>
                </c:pt>
                <c:pt idx="4">
                  <c:v>28</c:v>
                </c:pt>
                <c:pt idx="5">
                  <c:v>19</c:v>
                </c:pt>
                <c:pt idx="6">
                  <c:v>13</c:v>
                </c:pt>
                <c:pt idx="7">
                  <c:v>8</c:v>
                </c:pt>
                <c:pt idx="8">
                  <c:v>3</c:v>
                </c:pt>
                <c:pt idx="9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BBB-4ED0-A2EF-95EC56667F2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0"/>
        <c:overlap val="-27"/>
        <c:axId val="402409040"/>
        <c:axId val="402424160"/>
      </c:barChart>
      <c:catAx>
        <c:axId val="4024090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02424160"/>
        <c:crosses val="autoZero"/>
        <c:auto val="1"/>
        <c:lblAlgn val="ctr"/>
        <c:lblOffset val="100"/>
        <c:noMultiLvlLbl val="0"/>
      </c:catAx>
      <c:valAx>
        <c:axId val="40242416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402409040"/>
        <c:crosses val="autoZero"/>
        <c:crossBetween val="between"/>
      </c:valAx>
      <c:spPr>
        <a:noFill/>
        <a:ln w="9525">
          <a:noFill/>
        </a:ln>
        <a:effectLst/>
      </c:spPr>
    </c:plotArea>
    <c:plotVisOnly val="1"/>
    <c:dispBlanksAs val="gap"/>
    <c:showDLblsOverMax val="0"/>
  </c:chart>
  <c:spPr>
    <a:noFill/>
    <a:ln w="9525" cap="flat" cmpd="sng" algn="ctr">
      <a:noFill/>
      <a:prstDash val="solid"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Sheet1!$A$1:$A$10</c:f>
              <c:numCache>
                <c:formatCode>General</c:formatCode>
                <c:ptCount val="10"/>
                <c:pt idx="0">
                  <c:v>-10</c:v>
                </c:pt>
                <c:pt idx="1">
                  <c:v>-5</c:v>
                </c:pt>
                <c:pt idx="2">
                  <c:v>0</c:v>
                </c:pt>
                <c:pt idx="3">
                  <c:v>5</c:v>
                </c:pt>
                <c:pt idx="4">
                  <c:v>10</c:v>
                </c:pt>
                <c:pt idx="5">
                  <c:v>15</c:v>
                </c:pt>
                <c:pt idx="6">
                  <c:v>20</c:v>
                </c:pt>
                <c:pt idx="7">
                  <c:v>25</c:v>
                </c:pt>
                <c:pt idx="8">
                  <c:v>30</c:v>
                </c:pt>
                <c:pt idx="9">
                  <c:v>35</c:v>
                </c:pt>
              </c:numCache>
            </c:numRef>
          </c:cat>
          <c:val>
            <c:numRef>
              <c:f>Sheet1!$B$1:$B$10</c:f>
              <c:numCache>
                <c:formatCode>General</c:formatCode>
                <c:ptCount val="10"/>
                <c:pt idx="0">
                  <c:v>12</c:v>
                </c:pt>
                <c:pt idx="1">
                  <c:v>25</c:v>
                </c:pt>
                <c:pt idx="2">
                  <c:v>40</c:v>
                </c:pt>
                <c:pt idx="3">
                  <c:v>35</c:v>
                </c:pt>
                <c:pt idx="4">
                  <c:v>28</c:v>
                </c:pt>
                <c:pt idx="5">
                  <c:v>19</c:v>
                </c:pt>
                <c:pt idx="6">
                  <c:v>13</c:v>
                </c:pt>
                <c:pt idx="7">
                  <c:v>8</c:v>
                </c:pt>
                <c:pt idx="8">
                  <c:v>3</c:v>
                </c:pt>
                <c:pt idx="9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371-4171-B1EC-556460AD6D8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0"/>
        <c:overlap val="-27"/>
        <c:axId val="402434240"/>
        <c:axId val="402404560"/>
      </c:barChart>
      <c:catAx>
        <c:axId val="4024342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02404560"/>
        <c:crosses val="autoZero"/>
        <c:auto val="1"/>
        <c:lblAlgn val="ctr"/>
        <c:lblOffset val="100"/>
        <c:noMultiLvlLbl val="0"/>
      </c:catAx>
      <c:valAx>
        <c:axId val="40240456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402434240"/>
        <c:crosses val="autoZero"/>
        <c:crossBetween val="between"/>
      </c:valAx>
      <c:spPr>
        <a:noFill/>
        <a:ln w="9525">
          <a:noFill/>
        </a:ln>
        <a:effectLst/>
      </c:spPr>
    </c:plotArea>
    <c:plotVisOnly val="1"/>
    <c:dispBlanksAs val="gap"/>
    <c:showDLblsOverMax val="0"/>
  </c:chart>
  <c:spPr>
    <a:noFill/>
    <a:ln w="9525" cap="flat" cmpd="sng" algn="ctr">
      <a:noFill/>
      <a:prstDash val="solid"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rawings/_rels/vmlDrawing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rawings/_rels/vmlDrawing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rawings/_rels/vmlDrawing3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rawings/_rels/vmlDrawing3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rawings/_rels/vmlDrawing3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rawings/_rels/vmlDrawing3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rawings/_rels/vmlDrawing3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rawings/_rels/vmlDrawing38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3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rawings/_rels/vmlDrawing4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rawings/_rels/vmlDrawing4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rawings/_rels/vmlDrawing4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rawings/_rels/vmlDrawing4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rawings/_rels/vmlDrawing4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rawings/_rels/vmlDrawing4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rawings/_rels/vmlDrawing4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rawings/_rels/vmlDrawing4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rawings/_rels/vmlDrawing4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rawings/_rels/vmlDrawing4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rawings/_rels/vmlDrawing5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rawings/_rels/vmlDrawing5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rawings/_rels/vmlDrawing5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7C7481F-2B42-4760-9A7A-A1574D8FA19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5861CC2-2699-4B79-AFB0-589DDAE0A65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31172F-2618-48CD-8A77-DD4D62CCB9F5}" type="datetimeFigureOut">
              <a:rPr lang="en-US" smtClean="0"/>
              <a:t>1/30/2019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B273F-59B1-4242-91F3-C02C8C018C3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1FDA4E-3C16-4F5A-9868-982E877F0E3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9F3874-778E-49B5-A03C-BCE120A9E8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92599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FF2AE8-E57C-40B5-A85C-120ADA29FCC6}" type="datetimeFigureOut">
              <a:rPr lang="en-US" smtClean="0"/>
              <a:t>1/30/2019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9E2F33-D343-4B18-920A-E9D6BF5CC84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88638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204514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763" y="220663"/>
            <a:ext cx="7273926" cy="4092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6202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C89FA59-881E-47DD-8243-04632BA1E076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Times New Roman" pitchFamily="18" charset="0"/>
              </a:rPr>
              <a:pPr marL="0" marR="0" lvl="0" indent="0" algn="r" defTabSz="96202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30127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9.vml"/><Relationship Id="rId4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10.vml"/><Relationship Id="rId4" Type="http://schemas.openxmlformats.org/officeDocument/2006/relationships/image" Target="../media/image3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11.vml"/><Relationship Id="rId4" Type="http://schemas.openxmlformats.org/officeDocument/2006/relationships/image" Target="../media/image3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12.v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13.vml"/><Relationship Id="rId4" Type="http://schemas.openxmlformats.org/officeDocument/2006/relationships/image" Target="../media/image3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14.vml"/><Relationship Id="rId4" Type="http://schemas.openxmlformats.org/officeDocument/2006/relationships/image" Target="../media/image3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15.vml"/><Relationship Id="rId4" Type="http://schemas.openxmlformats.org/officeDocument/2006/relationships/image" Target="../media/image3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16.vml"/><Relationship Id="rId5" Type="http://schemas.openxmlformats.org/officeDocument/2006/relationships/image" Target="../media/image3.png"/><Relationship Id="rId4" Type="http://schemas.openxmlformats.org/officeDocument/2006/relationships/oleObject" Target="../embeddings/oleObject16.bin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17.vml"/><Relationship Id="rId4" Type="http://schemas.openxmlformats.org/officeDocument/2006/relationships/image" Target="../media/image3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18.vml"/><Relationship Id="rId4" Type="http://schemas.openxmlformats.org/officeDocument/2006/relationships/image" Target="../media/image3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19.vml"/><Relationship Id="rId4" Type="http://schemas.openxmlformats.org/officeDocument/2006/relationships/image" Target="../media/image3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20.vml"/><Relationship Id="rId4" Type="http://schemas.openxmlformats.org/officeDocument/2006/relationships/image" Target="../media/image3.pn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21.vml"/><Relationship Id="rId4" Type="http://schemas.openxmlformats.org/officeDocument/2006/relationships/image" Target="../media/image3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2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22.vml"/><Relationship Id="rId4" Type="http://schemas.openxmlformats.org/officeDocument/2006/relationships/image" Target="../media/image3.png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3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23.vml"/><Relationship Id="rId4" Type="http://schemas.openxmlformats.org/officeDocument/2006/relationships/image" Target="../media/image3.pn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4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24.v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25.vml"/><Relationship Id="rId5" Type="http://schemas.openxmlformats.org/officeDocument/2006/relationships/image" Target="../media/image3.png"/><Relationship Id="rId4" Type="http://schemas.openxmlformats.org/officeDocument/2006/relationships/oleObject" Target="../embeddings/oleObject25.bin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6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26.vml"/><Relationship Id="rId4" Type="http://schemas.openxmlformats.org/officeDocument/2006/relationships/image" Target="../media/image3.pn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7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27.vml"/><Relationship Id="rId4" Type="http://schemas.openxmlformats.org/officeDocument/2006/relationships/image" Target="../media/image3.pn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8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28.vml"/><Relationship Id="rId4" Type="http://schemas.openxmlformats.org/officeDocument/2006/relationships/image" Target="../media/image3.pn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9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29.vml"/><Relationship Id="rId4" Type="http://schemas.openxmlformats.org/officeDocument/2006/relationships/image" Target="../media/image3.pn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0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30.vml"/><Relationship Id="rId4" Type="http://schemas.openxmlformats.org/officeDocument/2006/relationships/image" Target="../media/image3.pn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1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31.vml"/><Relationship Id="rId4" Type="http://schemas.openxmlformats.org/officeDocument/2006/relationships/image" Target="../media/image3.pn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2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32.vml"/><Relationship Id="rId4" Type="http://schemas.openxmlformats.org/officeDocument/2006/relationships/image" Target="../media/image3.pn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3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33.vml"/><Relationship Id="rId4" Type="http://schemas.openxmlformats.org/officeDocument/2006/relationships/image" Target="../media/image3.pn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4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34.vml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5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35.vml"/><Relationship Id="rId4" Type="http://schemas.openxmlformats.org/officeDocument/2006/relationships/image" Target="../media/image3.png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6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36.vml"/><Relationship Id="rId4" Type="http://schemas.openxmlformats.org/officeDocument/2006/relationships/image" Target="../media/image3.png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7.bin"/><Relationship Id="rId2" Type="http://schemas.openxmlformats.org/officeDocument/2006/relationships/slideMaster" Target="../slideMasters/slideMaster3.xml"/><Relationship Id="rId1" Type="http://schemas.openxmlformats.org/officeDocument/2006/relationships/vmlDrawing" Target="../drawings/vmlDrawing37.vml"/><Relationship Id="rId4" Type="http://schemas.openxmlformats.org/officeDocument/2006/relationships/image" Target="../media/image3.png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3.png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9.bin"/><Relationship Id="rId2" Type="http://schemas.openxmlformats.org/officeDocument/2006/relationships/slideMaster" Target="../slideMasters/slideMaster4.xml"/><Relationship Id="rId1" Type="http://schemas.openxmlformats.org/officeDocument/2006/relationships/vmlDrawing" Target="../drawings/vmlDrawing39.vml"/><Relationship Id="rId4" Type="http://schemas.openxmlformats.org/officeDocument/2006/relationships/image" Target="../media/image3.png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0.bin"/><Relationship Id="rId2" Type="http://schemas.openxmlformats.org/officeDocument/2006/relationships/slideMaster" Target="../slideMasters/slideMaster4.xml"/><Relationship Id="rId1" Type="http://schemas.openxmlformats.org/officeDocument/2006/relationships/vmlDrawing" Target="../drawings/vmlDrawing40.vml"/><Relationship Id="rId4" Type="http://schemas.openxmlformats.org/officeDocument/2006/relationships/image" Target="../media/image3.png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slideMaster" Target="../slideMasters/slideMaster4.xml"/><Relationship Id="rId1" Type="http://schemas.openxmlformats.org/officeDocument/2006/relationships/vmlDrawing" Target="../drawings/vmlDrawing41.vml"/><Relationship Id="rId5" Type="http://schemas.openxmlformats.org/officeDocument/2006/relationships/image" Target="../media/image3.png"/><Relationship Id="rId4" Type="http://schemas.openxmlformats.org/officeDocument/2006/relationships/oleObject" Target="../embeddings/oleObject41.bin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2.bin"/><Relationship Id="rId2" Type="http://schemas.openxmlformats.org/officeDocument/2006/relationships/slideMaster" Target="../slideMasters/slideMaster4.xml"/><Relationship Id="rId1" Type="http://schemas.openxmlformats.org/officeDocument/2006/relationships/vmlDrawing" Target="../drawings/vmlDrawing42.vml"/><Relationship Id="rId4" Type="http://schemas.openxmlformats.org/officeDocument/2006/relationships/image" Target="../media/image3.png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3.bin"/><Relationship Id="rId2" Type="http://schemas.openxmlformats.org/officeDocument/2006/relationships/slideMaster" Target="../slideMasters/slideMaster4.xml"/><Relationship Id="rId1" Type="http://schemas.openxmlformats.org/officeDocument/2006/relationships/vmlDrawing" Target="../drawings/vmlDrawing43.vml"/><Relationship Id="rId4" Type="http://schemas.openxmlformats.org/officeDocument/2006/relationships/image" Target="../media/image3.png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4.bin"/><Relationship Id="rId2" Type="http://schemas.openxmlformats.org/officeDocument/2006/relationships/slideMaster" Target="../slideMasters/slideMaster4.xml"/><Relationship Id="rId1" Type="http://schemas.openxmlformats.org/officeDocument/2006/relationships/vmlDrawing" Target="../drawings/vmlDrawing44.vml"/><Relationship Id="rId4" Type="http://schemas.openxmlformats.org/officeDocument/2006/relationships/image" Target="../media/image3.png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5.bin"/><Relationship Id="rId2" Type="http://schemas.openxmlformats.org/officeDocument/2006/relationships/slideMaster" Target="../slideMasters/slideMaster4.xml"/><Relationship Id="rId1" Type="http://schemas.openxmlformats.org/officeDocument/2006/relationships/vmlDrawing" Target="../drawings/vmlDrawing45.vml"/><Relationship Id="rId4" Type="http://schemas.openxmlformats.org/officeDocument/2006/relationships/image" Target="../media/image3.png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6.bin"/><Relationship Id="rId2" Type="http://schemas.openxmlformats.org/officeDocument/2006/relationships/slideMaster" Target="../slideMasters/slideMaster4.xml"/><Relationship Id="rId1" Type="http://schemas.openxmlformats.org/officeDocument/2006/relationships/vmlDrawing" Target="../drawings/vmlDrawing46.vml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3.png"/><Relationship Id="rId4" Type="http://schemas.openxmlformats.org/officeDocument/2006/relationships/oleObject" Target="../embeddings/oleObject2.bin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7.bin"/><Relationship Id="rId2" Type="http://schemas.openxmlformats.org/officeDocument/2006/relationships/slideMaster" Target="../slideMasters/slideMaster4.xml"/><Relationship Id="rId1" Type="http://schemas.openxmlformats.org/officeDocument/2006/relationships/vmlDrawing" Target="../drawings/vmlDrawing47.vml"/><Relationship Id="rId4" Type="http://schemas.openxmlformats.org/officeDocument/2006/relationships/image" Target="../media/image3.png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8.bin"/><Relationship Id="rId2" Type="http://schemas.openxmlformats.org/officeDocument/2006/relationships/slideMaster" Target="../slideMasters/slideMaster4.xml"/><Relationship Id="rId1" Type="http://schemas.openxmlformats.org/officeDocument/2006/relationships/vmlDrawing" Target="../drawings/vmlDrawing48.vml"/><Relationship Id="rId4" Type="http://schemas.openxmlformats.org/officeDocument/2006/relationships/image" Target="../media/image3.png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9.bin"/><Relationship Id="rId2" Type="http://schemas.openxmlformats.org/officeDocument/2006/relationships/slideMaster" Target="../slideMasters/slideMaster4.xml"/><Relationship Id="rId1" Type="http://schemas.openxmlformats.org/officeDocument/2006/relationships/vmlDrawing" Target="../drawings/vmlDrawing49.vml"/><Relationship Id="rId4" Type="http://schemas.openxmlformats.org/officeDocument/2006/relationships/image" Target="../media/image3.png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0.bin"/><Relationship Id="rId2" Type="http://schemas.openxmlformats.org/officeDocument/2006/relationships/slideMaster" Target="../slideMasters/slideMaster4.xml"/><Relationship Id="rId1" Type="http://schemas.openxmlformats.org/officeDocument/2006/relationships/vmlDrawing" Target="../drawings/vmlDrawing50.vml"/><Relationship Id="rId4" Type="http://schemas.openxmlformats.org/officeDocument/2006/relationships/image" Target="../media/image3.png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1.bin"/><Relationship Id="rId2" Type="http://schemas.openxmlformats.org/officeDocument/2006/relationships/slideMaster" Target="../slideMasters/slideMaster4.xml"/><Relationship Id="rId1" Type="http://schemas.openxmlformats.org/officeDocument/2006/relationships/vmlDrawing" Target="../drawings/vmlDrawing51.vml"/><Relationship Id="rId4" Type="http://schemas.openxmlformats.org/officeDocument/2006/relationships/image" Target="../media/image3.png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2.bin"/><Relationship Id="rId2" Type="http://schemas.openxmlformats.org/officeDocument/2006/relationships/slideMaster" Target="../slideMasters/slideMaster4.xml"/><Relationship Id="rId1" Type="http://schemas.openxmlformats.org/officeDocument/2006/relationships/vmlDrawing" Target="../drawings/vmlDrawing52.vml"/><Relationship Id="rId4" Type="http://schemas.openxmlformats.org/officeDocument/2006/relationships/image" Target="../media/image3.png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2006600"/>
            <a:ext cx="10972800" cy="3556000"/>
          </a:xfrm>
          <a:prstGeom prst="rect">
            <a:avLst/>
          </a:prstGeo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200" baseline="0">
                <a:solidFill>
                  <a:srgbClr val="006666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 marL="609585" indent="0">
              <a:spcBef>
                <a:spcPts val="0"/>
              </a:spcBef>
              <a:buNone/>
              <a:defRPr sz="2667">
                <a:solidFill>
                  <a:srgbClr val="E2E1C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1219170" indent="0">
              <a:buNone/>
              <a:defRPr/>
            </a:lvl3pPr>
          </a:lstStyle>
          <a:p>
            <a:pPr lvl="0"/>
            <a:r>
              <a:rPr lang="en-US" dirty="0"/>
              <a:t>Agenda Item 1</a:t>
            </a:r>
            <a:br>
              <a:rPr lang="en-US" dirty="0"/>
            </a:br>
            <a:r>
              <a:rPr lang="en-US" dirty="0"/>
              <a:t>◦</a:t>
            </a:r>
            <a:br>
              <a:rPr lang="en-US" dirty="0"/>
            </a:br>
            <a:r>
              <a:rPr lang="en-US" dirty="0"/>
              <a:t>Agenda Item 2</a:t>
            </a:r>
            <a:br>
              <a:rPr lang="en-US" dirty="0"/>
            </a:br>
            <a:r>
              <a:rPr lang="en-US" dirty="0"/>
              <a:t>◦</a:t>
            </a:r>
            <a:br>
              <a:rPr lang="en-US" dirty="0"/>
            </a:br>
            <a:r>
              <a:rPr lang="en-US" dirty="0"/>
              <a:t>Agenda Item 3</a:t>
            </a:r>
            <a:br>
              <a:rPr lang="en-US" dirty="0"/>
            </a:br>
            <a:r>
              <a:rPr lang="en-US" dirty="0"/>
              <a:t>◦</a:t>
            </a:r>
            <a:br>
              <a:rPr lang="en-US" dirty="0"/>
            </a:br>
            <a:r>
              <a:rPr lang="en-US" dirty="0"/>
              <a:t>Agenda Item 4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0" y="990600"/>
            <a:ext cx="10972800" cy="9144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pc="-133" baseline="0">
                <a:solidFill>
                  <a:srgbClr val="80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en-US" dirty="0"/>
              <a:t>Agenda Slide Header</a:t>
            </a:r>
          </a:p>
        </p:txBody>
      </p:sp>
    </p:spTree>
    <p:extLst>
      <p:ext uri="{BB962C8B-B14F-4D97-AF65-F5344CB8AC3E}">
        <p14:creationId xmlns:p14="http://schemas.microsoft.com/office/powerpoint/2010/main" val="37426190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62888" y="381000"/>
            <a:ext cx="11062315" cy="838200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en-US" dirty="0" err="1"/>
              <a:t>MuKyun</a:t>
            </a:r>
            <a:r>
              <a:rPr lang="en-US" dirty="0"/>
              <a:t> – What is the Key Takeaway from the Slide?</a:t>
            </a:r>
          </a:p>
        </p:txBody>
      </p:sp>
      <p:graphicFrame>
        <p:nvGraphicFramePr>
          <p:cNvPr id="15" name="Object 14"/>
          <p:cNvGraphicFramePr>
            <a:graphicFrameLocks noChangeAspect="1"/>
          </p:cNvGraphicFramePr>
          <p:nvPr userDrawn="1"/>
        </p:nvGraphicFramePr>
        <p:xfrm>
          <a:off x="11384804" y="76200"/>
          <a:ext cx="730973" cy="547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88" r:id="rId3" imgW="971686" imgH="895238" progId="PBrush">
                  <p:embed/>
                </p:oleObj>
              </mc:Choice>
              <mc:Fallback>
                <p:oleObj r:id="rId3" imgW="971686" imgH="895238" progId="PBrush">
                  <p:embed/>
                  <p:pic>
                    <p:nvPicPr>
                      <p:cNvPr id="15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384804" y="76200"/>
                        <a:ext cx="730973" cy="547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Freeform 8"/>
          <p:cNvSpPr/>
          <p:nvPr/>
        </p:nvSpPr>
        <p:spPr>
          <a:xfrm>
            <a:off x="562888" y="1282762"/>
            <a:ext cx="11062312" cy="971303"/>
          </a:xfrm>
          <a:custGeom>
            <a:avLst/>
            <a:gdLst>
              <a:gd name="connsiteX0" fmla="*/ 0 w 8985248"/>
              <a:gd name="connsiteY0" fmla="*/ 97130 h 971303"/>
              <a:gd name="connsiteX1" fmla="*/ 97130 w 8985248"/>
              <a:gd name="connsiteY1" fmla="*/ 0 h 971303"/>
              <a:gd name="connsiteX2" fmla="*/ 8888118 w 8985248"/>
              <a:gd name="connsiteY2" fmla="*/ 0 h 971303"/>
              <a:gd name="connsiteX3" fmla="*/ 8985248 w 8985248"/>
              <a:gd name="connsiteY3" fmla="*/ 97130 h 971303"/>
              <a:gd name="connsiteX4" fmla="*/ 8985248 w 8985248"/>
              <a:gd name="connsiteY4" fmla="*/ 874173 h 971303"/>
              <a:gd name="connsiteX5" fmla="*/ 8888118 w 8985248"/>
              <a:gd name="connsiteY5" fmla="*/ 971303 h 971303"/>
              <a:gd name="connsiteX6" fmla="*/ 97130 w 8985248"/>
              <a:gd name="connsiteY6" fmla="*/ 971303 h 971303"/>
              <a:gd name="connsiteX7" fmla="*/ 0 w 8985248"/>
              <a:gd name="connsiteY7" fmla="*/ 874173 h 971303"/>
              <a:gd name="connsiteX8" fmla="*/ 0 w 8985248"/>
              <a:gd name="connsiteY8" fmla="*/ 97130 h 971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985248" h="971303">
                <a:moveTo>
                  <a:pt x="0" y="97130"/>
                </a:moveTo>
                <a:cubicBezTo>
                  <a:pt x="0" y="43487"/>
                  <a:pt x="43487" y="0"/>
                  <a:pt x="97130" y="0"/>
                </a:cubicBezTo>
                <a:lnTo>
                  <a:pt x="8888118" y="0"/>
                </a:lnTo>
                <a:cubicBezTo>
                  <a:pt x="8941761" y="0"/>
                  <a:pt x="8985248" y="43487"/>
                  <a:pt x="8985248" y="97130"/>
                </a:cubicBezTo>
                <a:lnTo>
                  <a:pt x="8985248" y="874173"/>
                </a:lnTo>
                <a:cubicBezTo>
                  <a:pt x="8985248" y="927816"/>
                  <a:pt x="8941761" y="971303"/>
                  <a:pt x="8888118" y="971303"/>
                </a:cubicBezTo>
                <a:lnTo>
                  <a:pt x="97130" y="971303"/>
                </a:lnTo>
                <a:cubicBezTo>
                  <a:pt x="43487" y="971303"/>
                  <a:pt x="0" y="927816"/>
                  <a:pt x="0" y="874173"/>
                </a:cubicBezTo>
                <a:lnTo>
                  <a:pt x="0" y="97130"/>
                </a:lnTo>
                <a:close/>
              </a:path>
            </a:pathLst>
          </a:custGeom>
          <a:solidFill>
            <a:srgbClr val="D8CBCB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66570" tIns="72390" rIns="72390" bIns="72390" numCol="1" spcCol="1270" anchor="t" anchorCtr="0">
            <a:noAutofit/>
          </a:bodyPr>
          <a:lstStyle/>
          <a:p>
            <a:pPr marL="0" lvl="0" indent="0" algn="l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Webdings" pitchFamily="18" charset="2"/>
              <a:buNone/>
            </a:pPr>
            <a:endParaRPr lang="en-US" sz="1400" kern="1200" dirty="0">
              <a:solidFill>
                <a:schemeClr val="tx1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682472" y="1379891"/>
            <a:ext cx="2212462" cy="777042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SzTx/>
              <a:buFont typeface="Webdings" pitchFamily="18" charset="2"/>
              <a:buNone/>
              <a:tabLst/>
              <a:defRPr/>
            </a:pPr>
            <a:r>
              <a:rPr lang="en-US" sz="1400" b="1" dirty="0">
                <a:solidFill>
                  <a:schemeClr val="bg1"/>
                </a:solidFill>
              </a:rPr>
              <a:t>Who is the end consumer?</a:t>
            </a:r>
            <a:endParaRPr lang="en-US" sz="1400" b="1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6" name="Freeform 15"/>
          <p:cNvSpPr/>
          <p:nvPr/>
        </p:nvSpPr>
        <p:spPr>
          <a:xfrm>
            <a:off x="562888" y="2351196"/>
            <a:ext cx="11062312" cy="971303"/>
          </a:xfrm>
          <a:custGeom>
            <a:avLst/>
            <a:gdLst>
              <a:gd name="connsiteX0" fmla="*/ 0 w 8985248"/>
              <a:gd name="connsiteY0" fmla="*/ 97130 h 971303"/>
              <a:gd name="connsiteX1" fmla="*/ 97130 w 8985248"/>
              <a:gd name="connsiteY1" fmla="*/ 0 h 971303"/>
              <a:gd name="connsiteX2" fmla="*/ 8888118 w 8985248"/>
              <a:gd name="connsiteY2" fmla="*/ 0 h 971303"/>
              <a:gd name="connsiteX3" fmla="*/ 8985248 w 8985248"/>
              <a:gd name="connsiteY3" fmla="*/ 97130 h 971303"/>
              <a:gd name="connsiteX4" fmla="*/ 8985248 w 8985248"/>
              <a:gd name="connsiteY4" fmla="*/ 874173 h 971303"/>
              <a:gd name="connsiteX5" fmla="*/ 8888118 w 8985248"/>
              <a:gd name="connsiteY5" fmla="*/ 971303 h 971303"/>
              <a:gd name="connsiteX6" fmla="*/ 97130 w 8985248"/>
              <a:gd name="connsiteY6" fmla="*/ 971303 h 971303"/>
              <a:gd name="connsiteX7" fmla="*/ 0 w 8985248"/>
              <a:gd name="connsiteY7" fmla="*/ 874173 h 971303"/>
              <a:gd name="connsiteX8" fmla="*/ 0 w 8985248"/>
              <a:gd name="connsiteY8" fmla="*/ 97130 h 971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985248" h="971303">
                <a:moveTo>
                  <a:pt x="0" y="97130"/>
                </a:moveTo>
                <a:cubicBezTo>
                  <a:pt x="0" y="43487"/>
                  <a:pt x="43487" y="0"/>
                  <a:pt x="97130" y="0"/>
                </a:cubicBezTo>
                <a:lnTo>
                  <a:pt x="8888118" y="0"/>
                </a:lnTo>
                <a:cubicBezTo>
                  <a:pt x="8941761" y="0"/>
                  <a:pt x="8985248" y="43487"/>
                  <a:pt x="8985248" y="97130"/>
                </a:cubicBezTo>
                <a:lnTo>
                  <a:pt x="8985248" y="874173"/>
                </a:lnTo>
                <a:cubicBezTo>
                  <a:pt x="8985248" y="927816"/>
                  <a:pt x="8941761" y="971303"/>
                  <a:pt x="8888118" y="971303"/>
                </a:cubicBezTo>
                <a:lnTo>
                  <a:pt x="97130" y="971303"/>
                </a:lnTo>
                <a:cubicBezTo>
                  <a:pt x="43487" y="971303"/>
                  <a:pt x="0" y="927816"/>
                  <a:pt x="0" y="874173"/>
                </a:cubicBezTo>
                <a:lnTo>
                  <a:pt x="0" y="97130"/>
                </a:lnTo>
                <a:close/>
              </a:path>
            </a:pathLst>
          </a:custGeom>
          <a:solidFill>
            <a:srgbClr val="D8CBCB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66570" tIns="72390" rIns="72390" bIns="72390" numCol="1" spcCol="1270" anchor="t" anchorCtr="0">
            <a:noAutofit/>
          </a:bodyPr>
          <a:lstStyle/>
          <a:p>
            <a:pPr marL="0" lvl="0" indent="0" algn="l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Webdings" pitchFamily="18" charset="2"/>
              <a:buNone/>
            </a:pPr>
            <a:endParaRPr lang="en-US" sz="1400" kern="1200" dirty="0">
              <a:solidFill>
                <a:schemeClr val="tx1"/>
              </a:solidFill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682472" y="2448325"/>
            <a:ext cx="2212462" cy="777042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SzTx/>
              <a:buFont typeface="Webdings" pitchFamily="18" charset="2"/>
              <a:buNone/>
              <a:tabLst/>
              <a:defRPr/>
            </a:pPr>
            <a:r>
              <a:rPr lang="en-US" sz="1400" b="1" dirty="0">
                <a:solidFill>
                  <a:schemeClr val="bg1"/>
                </a:solidFill>
              </a:rPr>
              <a:t>What is the business question?</a:t>
            </a:r>
            <a:endParaRPr lang="en-US" sz="1400" b="1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2" name="Freeform 21"/>
          <p:cNvSpPr/>
          <p:nvPr/>
        </p:nvSpPr>
        <p:spPr>
          <a:xfrm>
            <a:off x="562888" y="3419629"/>
            <a:ext cx="11062312" cy="971303"/>
          </a:xfrm>
          <a:custGeom>
            <a:avLst/>
            <a:gdLst>
              <a:gd name="connsiteX0" fmla="*/ 0 w 8985248"/>
              <a:gd name="connsiteY0" fmla="*/ 97130 h 971303"/>
              <a:gd name="connsiteX1" fmla="*/ 97130 w 8985248"/>
              <a:gd name="connsiteY1" fmla="*/ 0 h 971303"/>
              <a:gd name="connsiteX2" fmla="*/ 8888118 w 8985248"/>
              <a:gd name="connsiteY2" fmla="*/ 0 h 971303"/>
              <a:gd name="connsiteX3" fmla="*/ 8985248 w 8985248"/>
              <a:gd name="connsiteY3" fmla="*/ 97130 h 971303"/>
              <a:gd name="connsiteX4" fmla="*/ 8985248 w 8985248"/>
              <a:gd name="connsiteY4" fmla="*/ 874173 h 971303"/>
              <a:gd name="connsiteX5" fmla="*/ 8888118 w 8985248"/>
              <a:gd name="connsiteY5" fmla="*/ 971303 h 971303"/>
              <a:gd name="connsiteX6" fmla="*/ 97130 w 8985248"/>
              <a:gd name="connsiteY6" fmla="*/ 971303 h 971303"/>
              <a:gd name="connsiteX7" fmla="*/ 0 w 8985248"/>
              <a:gd name="connsiteY7" fmla="*/ 874173 h 971303"/>
              <a:gd name="connsiteX8" fmla="*/ 0 w 8985248"/>
              <a:gd name="connsiteY8" fmla="*/ 97130 h 971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985248" h="971303">
                <a:moveTo>
                  <a:pt x="0" y="97130"/>
                </a:moveTo>
                <a:cubicBezTo>
                  <a:pt x="0" y="43487"/>
                  <a:pt x="43487" y="0"/>
                  <a:pt x="97130" y="0"/>
                </a:cubicBezTo>
                <a:lnTo>
                  <a:pt x="8888118" y="0"/>
                </a:lnTo>
                <a:cubicBezTo>
                  <a:pt x="8941761" y="0"/>
                  <a:pt x="8985248" y="43487"/>
                  <a:pt x="8985248" y="97130"/>
                </a:cubicBezTo>
                <a:lnTo>
                  <a:pt x="8985248" y="874173"/>
                </a:lnTo>
                <a:cubicBezTo>
                  <a:pt x="8985248" y="927816"/>
                  <a:pt x="8941761" y="971303"/>
                  <a:pt x="8888118" y="971303"/>
                </a:cubicBezTo>
                <a:lnTo>
                  <a:pt x="97130" y="971303"/>
                </a:lnTo>
                <a:cubicBezTo>
                  <a:pt x="43487" y="971303"/>
                  <a:pt x="0" y="927816"/>
                  <a:pt x="0" y="874173"/>
                </a:cubicBezTo>
                <a:lnTo>
                  <a:pt x="0" y="97130"/>
                </a:lnTo>
                <a:close/>
              </a:path>
            </a:pathLst>
          </a:custGeom>
          <a:solidFill>
            <a:srgbClr val="D8CBCB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66570" tIns="72390" rIns="72390" bIns="72390" numCol="1" spcCol="1270" anchor="t" anchorCtr="0">
            <a:noAutofit/>
          </a:bodyPr>
          <a:lstStyle/>
          <a:p>
            <a:pPr marL="0" lvl="0" indent="0" algn="l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Webdings" pitchFamily="18" charset="2"/>
              <a:buNone/>
            </a:pPr>
            <a:endParaRPr lang="en-US" sz="1400" kern="1200" dirty="0">
              <a:solidFill>
                <a:schemeClr val="tx1"/>
              </a:solidFill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682472" y="3516759"/>
            <a:ext cx="2212462" cy="777042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pPr algn="l"/>
            <a:r>
              <a:rPr lang="en-US" sz="1400" b="1" dirty="0"/>
              <a:t>What triggered the question?</a:t>
            </a:r>
          </a:p>
        </p:txBody>
      </p:sp>
      <p:sp>
        <p:nvSpPr>
          <p:cNvPr id="24" name="Freeform 23"/>
          <p:cNvSpPr/>
          <p:nvPr/>
        </p:nvSpPr>
        <p:spPr>
          <a:xfrm>
            <a:off x="562888" y="4488064"/>
            <a:ext cx="11062312" cy="971303"/>
          </a:xfrm>
          <a:custGeom>
            <a:avLst/>
            <a:gdLst>
              <a:gd name="connsiteX0" fmla="*/ 0 w 8985248"/>
              <a:gd name="connsiteY0" fmla="*/ 97130 h 971303"/>
              <a:gd name="connsiteX1" fmla="*/ 97130 w 8985248"/>
              <a:gd name="connsiteY1" fmla="*/ 0 h 971303"/>
              <a:gd name="connsiteX2" fmla="*/ 8888118 w 8985248"/>
              <a:gd name="connsiteY2" fmla="*/ 0 h 971303"/>
              <a:gd name="connsiteX3" fmla="*/ 8985248 w 8985248"/>
              <a:gd name="connsiteY3" fmla="*/ 97130 h 971303"/>
              <a:gd name="connsiteX4" fmla="*/ 8985248 w 8985248"/>
              <a:gd name="connsiteY4" fmla="*/ 874173 h 971303"/>
              <a:gd name="connsiteX5" fmla="*/ 8888118 w 8985248"/>
              <a:gd name="connsiteY5" fmla="*/ 971303 h 971303"/>
              <a:gd name="connsiteX6" fmla="*/ 97130 w 8985248"/>
              <a:gd name="connsiteY6" fmla="*/ 971303 h 971303"/>
              <a:gd name="connsiteX7" fmla="*/ 0 w 8985248"/>
              <a:gd name="connsiteY7" fmla="*/ 874173 h 971303"/>
              <a:gd name="connsiteX8" fmla="*/ 0 w 8985248"/>
              <a:gd name="connsiteY8" fmla="*/ 97130 h 971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985248" h="971303">
                <a:moveTo>
                  <a:pt x="0" y="97130"/>
                </a:moveTo>
                <a:cubicBezTo>
                  <a:pt x="0" y="43487"/>
                  <a:pt x="43487" y="0"/>
                  <a:pt x="97130" y="0"/>
                </a:cubicBezTo>
                <a:lnTo>
                  <a:pt x="8888118" y="0"/>
                </a:lnTo>
                <a:cubicBezTo>
                  <a:pt x="8941761" y="0"/>
                  <a:pt x="8985248" y="43487"/>
                  <a:pt x="8985248" y="97130"/>
                </a:cubicBezTo>
                <a:lnTo>
                  <a:pt x="8985248" y="874173"/>
                </a:lnTo>
                <a:cubicBezTo>
                  <a:pt x="8985248" y="927816"/>
                  <a:pt x="8941761" y="971303"/>
                  <a:pt x="8888118" y="971303"/>
                </a:cubicBezTo>
                <a:lnTo>
                  <a:pt x="97130" y="971303"/>
                </a:lnTo>
                <a:cubicBezTo>
                  <a:pt x="43487" y="971303"/>
                  <a:pt x="0" y="927816"/>
                  <a:pt x="0" y="874173"/>
                </a:cubicBezTo>
                <a:lnTo>
                  <a:pt x="0" y="97130"/>
                </a:lnTo>
                <a:close/>
              </a:path>
            </a:pathLst>
          </a:custGeom>
          <a:solidFill>
            <a:srgbClr val="D8CBCB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66570" tIns="72390" rIns="72390" bIns="72390" numCol="1" spcCol="1270" anchor="t" anchorCtr="0">
            <a:noAutofit/>
          </a:bodyPr>
          <a:lstStyle/>
          <a:p>
            <a:pPr marL="0" lvl="0" indent="0" algn="l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Webdings" pitchFamily="18" charset="2"/>
              <a:buNone/>
            </a:pPr>
            <a:endParaRPr lang="en-US" sz="1400" kern="1200" dirty="0">
              <a:solidFill>
                <a:schemeClr val="tx1"/>
              </a:solidFill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682472" y="4585193"/>
            <a:ext cx="2212462" cy="777042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SzTx/>
              <a:buFont typeface="Webdings" pitchFamily="18" charset="2"/>
              <a:buNone/>
              <a:tabLst/>
              <a:defRPr/>
            </a:pPr>
            <a:r>
              <a:rPr lang="en-US" sz="1400" b="1" dirty="0">
                <a:solidFill>
                  <a:schemeClr val="bg1"/>
                </a:solidFill>
              </a:rPr>
              <a:t>What do you intend to do with the output?</a:t>
            </a:r>
            <a:endParaRPr lang="en-US" sz="1400" b="1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6" name="Freeform 25"/>
          <p:cNvSpPr/>
          <p:nvPr/>
        </p:nvSpPr>
        <p:spPr>
          <a:xfrm>
            <a:off x="562888" y="5556498"/>
            <a:ext cx="11062312" cy="971303"/>
          </a:xfrm>
          <a:custGeom>
            <a:avLst/>
            <a:gdLst>
              <a:gd name="connsiteX0" fmla="*/ 0 w 8985248"/>
              <a:gd name="connsiteY0" fmla="*/ 97130 h 971303"/>
              <a:gd name="connsiteX1" fmla="*/ 97130 w 8985248"/>
              <a:gd name="connsiteY1" fmla="*/ 0 h 971303"/>
              <a:gd name="connsiteX2" fmla="*/ 8888118 w 8985248"/>
              <a:gd name="connsiteY2" fmla="*/ 0 h 971303"/>
              <a:gd name="connsiteX3" fmla="*/ 8985248 w 8985248"/>
              <a:gd name="connsiteY3" fmla="*/ 97130 h 971303"/>
              <a:gd name="connsiteX4" fmla="*/ 8985248 w 8985248"/>
              <a:gd name="connsiteY4" fmla="*/ 874173 h 971303"/>
              <a:gd name="connsiteX5" fmla="*/ 8888118 w 8985248"/>
              <a:gd name="connsiteY5" fmla="*/ 971303 h 971303"/>
              <a:gd name="connsiteX6" fmla="*/ 97130 w 8985248"/>
              <a:gd name="connsiteY6" fmla="*/ 971303 h 971303"/>
              <a:gd name="connsiteX7" fmla="*/ 0 w 8985248"/>
              <a:gd name="connsiteY7" fmla="*/ 874173 h 971303"/>
              <a:gd name="connsiteX8" fmla="*/ 0 w 8985248"/>
              <a:gd name="connsiteY8" fmla="*/ 97130 h 971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985248" h="971303">
                <a:moveTo>
                  <a:pt x="0" y="97130"/>
                </a:moveTo>
                <a:cubicBezTo>
                  <a:pt x="0" y="43487"/>
                  <a:pt x="43487" y="0"/>
                  <a:pt x="97130" y="0"/>
                </a:cubicBezTo>
                <a:lnTo>
                  <a:pt x="8888118" y="0"/>
                </a:lnTo>
                <a:cubicBezTo>
                  <a:pt x="8941761" y="0"/>
                  <a:pt x="8985248" y="43487"/>
                  <a:pt x="8985248" y="97130"/>
                </a:cubicBezTo>
                <a:lnTo>
                  <a:pt x="8985248" y="874173"/>
                </a:lnTo>
                <a:cubicBezTo>
                  <a:pt x="8985248" y="927816"/>
                  <a:pt x="8941761" y="971303"/>
                  <a:pt x="8888118" y="971303"/>
                </a:cubicBezTo>
                <a:lnTo>
                  <a:pt x="97130" y="971303"/>
                </a:lnTo>
                <a:cubicBezTo>
                  <a:pt x="43487" y="971303"/>
                  <a:pt x="0" y="927816"/>
                  <a:pt x="0" y="874173"/>
                </a:cubicBezTo>
                <a:lnTo>
                  <a:pt x="0" y="97130"/>
                </a:lnTo>
                <a:close/>
              </a:path>
            </a:pathLst>
          </a:custGeom>
          <a:solidFill>
            <a:srgbClr val="D8CBCB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66570" tIns="72390" rIns="72390" bIns="72390" numCol="1" spcCol="1270" anchor="t" anchorCtr="0">
            <a:noAutofit/>
          </a:bodyPr>
          <a:lstStyle/>
          <a:p>
            <a:pPr marL="0" lvl="0" indent="0" algn="l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Webdings" pitchFamily="18" charset="2"/>
              <a:buNone/>
            </a:pPr>
            <a:endParaRPr lang="en-US" sz="1400" kern="1200" dirty="0">
              <a:solidFill>
                <a:schemeClr val="tx1"/>
              </a:solidFill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682472" y="5653627"/>
            <a:ext cx="2212462" cy="777042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SzTx/>
              <a:buFont typeface="Webdings" pitchFamily="18" charset="2"/>
              <a:buNone/>
              <a:tabLst/>
              <a:defRPr/>
            </a:pPr>
            <a:r>
              <a:rPr lang="en-US" sz="1400" b="1" dirty="0">
                <a:solidFill>
                  <a:schemeClr val="bg1"/>
                </a:solidFill>
              </a:rPr>
              <a:t>What do you ‘expect’ as the outcomes?</a:t>
            </a:r>
            <a:endParaRPr lang="en-US" sz="1400" b="1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4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2894933" y="1311212"/>
            <a:ext cx="8714632" cy="914400"/>
          </a:xfrm>
          <a:prstGeom prst="rect">
            <a:avLst/>
          </a:prstGeom>
          <a:ln>
            <a:noFill/>
          </a:ln>
        </p:spPr>
        <p:txBody>
          <a:bodyPr lIns="91440" tIns="0" rIns="91440"/>
          <a:lstStyle>
            <a:lvl1pPr>
              <a:spcBef>
                <a:spcPts val="600"/>
              </a:spcBef>
              <a:defRPr sz="1400" baseline="0"/>
            </a:lvl1pPr>
            <a:lvl2pPr>
              <a:lnSpc>
                <a:spcPct val="100000"/>
              </a:lnSpc>
              <a:spcBef>
                <a:spcPts val="300"/>
              </a:spcBef>
              <a:defRPr sz="1200" baseline="0"/>
            </a:lvl2pPr>
          </a:lstStyle>
          <a:p>
            <a:pPr lvl="0"/>
            <a:r>
              <a:rPr lang="en-US" dirty="0"/>
              <a:t>Understand who the end consumer of the request would be – in several cases, this may not be the requestor himself/herself</a:t>
            </a:r>
          </a:p>
          <a:p>
            <a:pPr lvl="1"/>
            <a:endParaRPr lang="en-US" dirty="0"/>
          </a:p>
        </p:txBody>
      </p:sp>
      <p:sp>
        <p:nvSpPr>
          <p:cNvPr id="17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2894933" y="2379646"/>
            <a:ext cx="8714632" cy="914400"/>
          </a:xfrm>
          <a:prstGeom prst="rect">
            <a:avLst/>
          </a:prstGeom>
          <a:ln>
            <a:noFill/>
          </a:ln>
        </p:spPr>
        <p:txBody>
          <a:bodyPr lIns="91440" tIns="0" rIns="91440"/>
          <a:lstStyle>
            <a:lvl1pPr>
              <a:spcBef>
                <a:spcPts val="600"/>
              </a:spcBef>
              <a:defRPr sz="1400" baseline="0"/>
            </a:lvl1pPr>
            <a:lvl2pPr>
              <a:lnSpc>
                <a:spcPct val="100000"/>
              </a:lnSpc>
              <a:spcBef>
                <a:spcPts val="300"/>
              </a:spcBef>
              <a:defRPr sz="1200" baseline="0"/>
            </a:lvl2pPr>
          </a:lstStyle>
          <a:p>
            <a:pPr lvl="0"/>
            <a:r>
              <a:rPr lang="en-US" dirty="0"/>
              <a:t>Understand the request in business terms and not the specific data or refresh request</a:t>
            </a:r>
          </a:p>
        </p:txBody>
      </p:sp>
      <p:sp>
        <p:nvSpPr>
          <p:cNvPr id="18" name="Text Placeholder 14"/>
          <p:cNvSpPr>
            <a:spLocks noGrp="1"/>
          </p:cNvSpPr>
          <p:nvPr>
            <p:ph type="body" sz="quarter" idx="16" hasCustomPrompt="1"/>
          </p:nvPr>
        </p:nvSpPr>
        <p:spPr>
          <a:xfrm>
            <a:off x="2894933" y="3445029"/>
            <a:ext cx="8714632" cy="914400"/>
          </a:xfrm>
          <a:prstGeom prst="rect">
            <a:avLst/>
          </a:prstGeom>
          <a:ln>
            <a:noFill/>
          </a:ln>
        </p:spPr>
        <p:txBody>
          <a:bodyPr lIns="91440" tIns="0" rIns="91440"/>
          <a:lstStyle>
            <a:lvl1pPr>
              <a:spcBef>
                <a:spcPts val="600"/>
              </a:spcBef>
              <a:defRPr sz="1400" baseline="0"/>
            </a:lvl1pPr>
            <a:lvl2pPr>
              <a:lnSpc>
                <a:spcPct val="100000"/>
              </a:lnSpc>
              <a:spcBef>
                <a:spcPts val="300"/>
              </a:spcBef>
              <a:defRPr sz="1200" baseline="0"/>
            </a:lvl2pPr>
          </a:lstStyle>
          <a:p>
            <a:pPr lvl="0"/>
            <a:r>
              <a:rPr lang="en-US" dirty="0"/>
              <a:t>Understand the factors that drove the requestor to ask this question</a:t>
            </a:r>
          </a:p>
        </p:txBody>
      </p:sp>
      <p:sp>
        <p:nvSpPr>
          <p:cNvPr id="19" name="Text Placeholder 14"/>
          <p:cNvSpPr>
            <a:spLocks noGrp="1"/>
          </p:cNvSpPr>
          <p:nvPr>
            <p:ph type="body" sz="quarter" idx="17" hasCustomPrompt="1"/>
          </p:nvPr>
        </p:nvSpPr>
        <p:spPr>
          <a:xfrm>
            <a:off x="2894933" y="4513463"/>
            <a:ext cx="8714632" cy="914400"/>
          </a:xfrm>
          <a:prstGeom prst="rect">
            <a:avLst/>
          </a:prstGeom>
          <a:ln>
            <a:noFill/>
          </a:ln>
        </p:spPr>
        <p:txBody>
          <a:bodyPr lIns="91440" tIns="0" rIns="91440"/>
          <a:lstStyle>
            <a:lvl1pPr>
              <a:spcBef>
                <a:spcPts val="600"/>
              </a:spcBef>
              <a:defRPr sz="1400" baseline="0"/>
            </a:lvl1pPr>
            <a:lvl2pPr>
              <a:lnSpc>
                <a:spcPct val="100000"/>
              </a:lnSpc>
              <a:spcBef>
                <a:spcPts val="300"/>
              </a:spcBef>
              <a:defRPr sz="1200" baseline="0"/>
            </a:lvl2pPr>
          </a:lstStyle>
          <a:p>
            <a:pPr lvl="0"/>
            <a:r>
              <a:rPr lang="en-US" dirty="0"/>
              <a:t>Understand the consumption of this request – important to be aware since there will be a limited opportunity for re-work in such short cycles</a:t>
            </a:r>
          </a:p>
        </p:txBody>
      </p:sp>
      <p:sp>
        <p:nvSpPr>
          <p:cNvPr id="20" name="Text Placeholder 14"/>
          <p:cNvSpPr>
            <a:spLocks noGrp="1"/>
          </p:cNvSpPr>
          <p:nvPr>
            <p:ph type="body" sz="quarter" idx="18" hasCustomPrompt="1"/>
          </p:nvPr>
        </p:nvSpPr>
        <p:spPr>
          <a:xfrm>
            <a:off x="2894933" y="5581897"/>
            <a:ext cx="8714632" cy="914400"/>
          </a:xfrm>
          <a:prstGeom prst="rect">
            <a:avLst/>
          </a:prstGeom>
          <a:ln>
            <a:noFill/>
          </a:ln>
        </p:spPr>
        <p:txBody>
          <a:bodyPr lIns="91440" tIns="0" rIns="91440"/>
          <a:lstStyle>
            <a:lvl1pPr>
              <a:spcBef>
                <a:spcPts val="600"/>
              </a:spcBef>
              <a:defRPr sz="1400" baseline="0"/>
            </a:lvl1pPr>
            <a:lvl2pPr>
              <a:lnSpc>
                <a:spcPct val="100000"/>
              </a:lnSpc>
              <a:spcBef>
                <a:spcPts val="300"/>
              </a:spcBef>
              <a:defRPr sz="1200" baseline="0"/>
            </a:lvl2pPr>
          </a:lstStyle>
          <a:p>
            <a:pPr lvl="0"/>
            <a:r>
              <a:rPr lang="en-US" dirty="0"/>
              <a:t>Understand the expected ‘takeaways’ from this request – this can be used to validate the output and also define the sniff checks that need to be defined</a:t>
            </a:r>
          </a:p>
        </p:txBody>
      </p:sp>
    </p:spTree>
    <p:extLst>
      <p:ext uri="{BB962C8B-B14F-4D97-AF65-F5344CB8AC3E}">
        <p14:creationId xmlns:p14="http://schemas.microsoft.com/office/powerpoint/2010/main" val="1765547433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62888" y="381000"/>
            <a:ext cx="11062315" cy="838200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en-US" dirty="0" err="1"/>
              <a:t>QFIRe</a:t>
            </a:r>
            <a:r>
              <a:rPr lang="en-US" dirty="0"/>
              <a:t> – What is the Key Takeaway from the Slide?</a:t>
            </a:r>
          </a:p>
        </p:txBody>
      </p:sp>
      <p:graphicFrame>
        <p:nvGraphicFramePr>
          <p:cNvPr id="15" name="Object 14"/>
          <p:cNvGraphicFramePr>
            <a:graphicFrameLocks noChangeAspect="1"/>
          </p:cNvGraphicFramePr>
          <p:nvPr userDrawn="1"/>
        </p:nvGraphicFramePr>
        <p:xfrm>
          <a:off x="11384804" y="76200"/>
          <a:ext cx="730973" cy="547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012" r:id="rId3" imgW="971686" imgH="895238" progId="PBrush">
                  <p:embed/>
                </p:oleObj>
              </mc:Choice>
              <mc:Fallback>
                <p:oleObj r:id="rId3" imgW="971686" imgH="895238" progId="PBrush">
                  <p:embed/>
                  <p:pic>
                    <p:nvPicPr>
                      <p:cNvPr id="15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384804" y="76200"/>
                        <a:ext cx="730973" cy="547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" name="TextBox 31"/>
          <p:cNvSpPr txBox="1"/>
          <p:nvPr userDrawn="1"/>
        </p:nvSpPr>
        <p:spPr>
          <a:xfrm>
            <a:off x="609796" y="1566331"/>
            <a:ext cx="10638585" cy="762001"/>
          </a:xfrm>
          <a:prstGeom prst="rect">
            <a:avLst/>
          </a:prstGeom>
          <a:solidFill>
            <a:srgbClr val="D8CBCB"/>
          </a:solidFill>
          <a:ln>
            <a:noFill/>
            <a:prstDash val="sysDash"/>
          </a:ln>
        </p:spPr>
        <p:txBody>
          <a:bodyPr wrap="square" tIns="182880" rtlCol="0">
            <a:noAutofit/>
          </a:bodyPr>
          <a:lstStyle/>
          <a:p>
            <a:pPr marL="0" indent="0" algn="l">
              <a:buFont typeface="Webdings" pitchFamily="18" charset="2"/>
              <a:buNone/>
            </a:pPr>
            <a:endParaRPr lang="en-US" sz="1400" dirty="0"/>
          </a:p>
        </p:txBody>
      </p:sp>
      <p:sp>
        <p:nvSpPr>
          <p:cNvPr id="33" name="TextBox 32"/>
          <p:cNvSpPr txBox="1"/>
          <p:nvPr userDrawn="1"/>
        </p:nvSpPr>
        <p:spPr>
          <a:xfrm>
            <a:off x="609796" y="2662763"/>
            <a:ext cx="5216096" cy="2523068"/>
          </a:xfrm>
          <a:prstGeom prst="rect">
            <a:avLst/>
          </a:prstGeom>
          <a:solidFill>
            <a:srgbClr val="D8CBCB"/>
          </a:solidFill>
          <a:ln>
            <a:noFill/>
            <a:prstDash val="sysDash"/>
          </a:ln>
        </p:spPr>
        <p:txBody>
          <a:bodyPr wrap="square" tIns="91440" rtlCol="0">
            <a:noAutofit/>
          </a:bodyPr>
          <a:lstStyle/>
          <a:p>
            <a:pPr marL="171450" indent="-171450" algn="l">
              <a:buFont typeface="Webdings" pitchFamily="18" charset="2"/>
              <a:buChar char="4"/>
            </a:pPr>
            <a:endParaRPr lang="en-US" sz="1400" dirty="0"/>
          </a:p>
        </p:txBody>
      </p:sp>
      <p:sp>
        <p:nvSpPr>
          <p:cNvPr id="34" name="TextBox 33"/>
          <p:cNvSpPr txBox="1"/>
          <p:nvPr userDrawn="1"/>
        </p:nvSpPr>
        <p:spPr>
          <a:xfrm>
            <a:off x="609796" y="5524500"/>
            <a:ext cx="10638585" cy="952500"/>
          </a:xfrm>
          <a:prstGeom prst="rect">
            <a:avLst/>
          </a:prstGeom>
          <a:solidFill>
            <a:srgbClr val="CBD3D3"/>
          </a:solidFill>
          <a:ln>
            <a:noFill/>
            <a:prstDash val="sysDash"/>
          </a:ln>
        </p:spPr>
        <p:txBody>
          <a:bodyPr wrap="square" tIns="91440" rtlCol="0">
            <a:noAutofit/>
          </a:bodyPr>
          <a:lstStyle/>
          <a:p>
            <a:pPr marL="171450" indent="-171450" algn="l">
              <a:buFont typeface="Webdings" pitchFamily="18" charset="2"/>
              <a:buChar char="4"/>
            </a:pPr>
            <a:endParaRPr lang="en-US" sz="1400" dirty="0"/>
          </a:p>
        </p:txBody>
      </p:sp>
      <p:sp>
        <p:nvSpPr>
          <p:cNvPr id="35" name="Text Placeholder 14"/>
          <p:cNvSpPr>
            <a:spLocks noGrp="1"/>
          </p:cNvSpPr>
          <p:nvPr>
            <p:ph type="body" sz="quarter" idx="17" hasCustomPrompt="1"/>
          </p:nvPr>
        </p:nvSpPr>
        <p:spPr>
          <a:xfrm>
            <a:off x="609795" y="5524500"/>
            <a:ext cx="10616070" cy="952500"/>
          </a:xfrm>
          <a:prstGeom prst="rect">
            <a:avLst/>
          </a:prstGeom>
          <a:ln>
            <a:noFill/>
          </a:ln>
        </p:spPr>
        <p:txBody>
          <a:bodyPr tIns="91440"/>
          <a:lstStyle>
            <a:lvl1pPr>
              <a:spcBef>
                <a:spcPts val="600"/>
              </a:spcBef>
              <a:defRPr sz="1400" baseline="0"/>
            </a:lvl1pPr>
            <a:lvl2pPr>
              <a:lnSpc>
                <a:spcPct val="100000"/>
              </a:lnSpc>
              <a:spcBef>
                <a:spcPts val="300"/>
              </a:spcBef>
              <a:defRPr sz="1200" baseline="0"/>
            </a:lvl2pPr>
          </a:lstStyle>
          <a:p>
            <a:pPr lvl="0"/>
            <a:r>
              <a:rPr lang="en-US" dirty="0"/>
              <a:t>Recommendation 1</a:t>
            </a:r>
          </a:p>
          <a:p>
            <a:pPr lvl="1"/>
            <a:r>
              <a:rPr lang="en-US" dirty="0"/>
              <a:t>Sub-recommendation 1</a:t>
            </a:r>
          </a:p>
          <a:p>
            <a:pPr lvl="0"/>
            <a:r>
              <a:rPr lang="en-US" dirty="0"/>
              <a:t>Recommendation 2</a:t>
            </a:r>
          </a:p>
        </p:txBody>
      </p:sp>
      <p:sp>
        <p:nvSpPr>
          <p:cNvPr id="36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609796" y="2662764"/>
            <a:ext cx="5216096" cy="2523067"/>
          </a:xfrm>
          <a:prstGeom prst="rect">
            <a:avLst/>
          </a:prstGeom>
          <a:ln>
            <a:noFill/>
          </a:ln>
        </p:spPr>
        <p:txBody>
          <a:bodyPr tIns="91440"/>
          <a:lstStyle>
            <a:lvl1pPr>
              <a:spcBef>
                <a:spcPts val="600"/>
              </a:spcBef>
              <a:defRPr sz="1400" baseline="0"/>
            </a:lvl1pPr>
            <a:lvl2pPr>
              <a:lnSpc>
                <a:spcPct val="100000"/>
              </a:lnSpc>
              <a:spcBef>
                <a:spcPts val="300"/>
              </a:spcBef>
              <a:defRPr sz="1200" baseline="0"/>
            </a:lvl2pPr>
          </a:lstStyle>
          <a:p>
            <a:pPr lvl="0"/>
            <a:r>
              <a:rPr lang="en-US" dirty="0"/>
              <a:t>Finding 1</a:t>
            </a:r>
          </a:p>
          <a:p>
            <a:pPr lvl="1"/>
            <a:r>
              <a:rPr lang="en-US" dirty="0"/>
              <a:t>Sub-finding 1</a:t>
            </a:r>
          </a:p>
          <a:p>
            <a:pPr lvl="1"/>
            <a:r>
              <a:rPr lang="en-US" dirty="0"/>
              <a:t>Sub-finding 2</a:t>
            </a:r>
          </a:p>
          <a:p>
            <a:pPr lvl="0"/>
            <a:r>
              <a:rPr lang="en-US" dirty="0"/>
              <a:t>Finding 2</a:t>
            </a:r>
          </a:p>
          <a:p>
            <a:pPr lvl="1"/>
            <a:r>
              <a:rPr lang="en-US" dirty="0"/>
              <a:t>Sub-finding 1</a:t>
            </a:r>
          </a:p>
          <a:p>
            <a:pPr lvl="1"/>
            <a:r>
              <a:rPr lang="en-US" dirty="0"/>
              <a:t>Sub-finding 2</a:t>
            </a:r>
          </a:p>
          <a:p>
            <a:pPr lvl="0"/>
            <a:r>
              <a:rPr lang="en-US" dirty="0"/>
              <a:t>Finding 3</a:t>
            </a:r>
          </a:p>
          <a:p>
            <a:pPr lvl="0"/>
            <a:r>
              <a:rPr lang="en-US" dirty="0"/>
              <a:t>Finding 4</a:t>
            </a:r>
          </a:p>
        </p:txBody>
      </p:sp>
      <p:sp>
        <p:nvSpPr>
          <p:cNvPr id="37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609795" y="1566331"/>
            <a:ext cx="10616070" cy="762001"/>
          </a:xfrm>
          <a:prstGeom prst="rect">
            <a:avLst/>
          </a:prstGeom>
          <a:ln>
            <a:noFill/>
          </a:ln>
        </p:spPr>
        <p:txBody>
          <a:bodyPr tIns="91440"/>
          <a:lstStyle>
            <a:lvl1pPr>
              <a:spcBef>
                <a:spcPts val="600"/>
              </a:spcBef>
              <a:defRPr sz="1400" baseline="0"/>
            </a:lvl1pPr>
            <a:lvl2pPr>
              <a:lnSpc>
                <a:spcPct val="100000"/>
              </a:lnSpc>
              <a:spcBef>
                <a:spcPts val="300"/>
              </a:spcBef>
              <a:defRPr sz="1200" baseline="0"/>
            </a:lvl2pPr>
          </a:lstStyle>
          <a:p>
            <a:pPr lvl="0"/>
            <a:r>
              <a:rPr lang="en-US" dirty="0"/>
              <a:t>Question</a:t>
            </a:r>
          </a:p>
          <a:p>
            <a:pPr lvl="1"/>
            <a:r>
              <a:rPr lang="en-US" dirty="0"/>
              <a:t>Sub Question</a:t>
            </a:r>
          </a:p>
        </p:txBody>
      </p:sp>
      <p:sp>
        <p:nvSpPr>
          <p:cNvPr id="38" name="Rounded Rectangle 37"/>
          <p:cNvSpPr/>
          <p:nvPr userDrawn="1"/>
        </p:nvSpPr>
        <p:spPr bwMode="auto">
          <a:xfrm>
            <a:off x="726673" y="1308100"/>
            <a:ext cx="2392274" cy="342900"/>
          </a:xfrm>
          <a:prstGeom prst="round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tabLst/>
            </a:pPr>
            <a:r>
              <a:rPr lang="en-US" sz="1600" b="1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Questions</a:t>
            </a:r>
          </a:p>
        </p:txBody>
      </p:sp>
      <p:sp>
        <p:nvSpPr>
          <p:cNvPr id="39" name="Rounded Rectangle 38"/>
          <p:cNvSpPr/>
          <p:nvPr userDrawn="1"/>
        </p:nvSpPr>
        <p:spPr bwMode="auto">
          <a:xfrm>
            <a:off x="726673" y="2396064"/>
            <a:ext cx="2392274" cy="342900"/>
          </a:xfrm>
          <a:prstGeom prst="round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tabLst/>
            </a:pPr>
            <a:r>
              <a:rPr lang="en-US" sz="1600" b="1" dirty="0">
                <a:solidFill>
                  <a:schemeClr val="bg1"/>
                </a:solidFill>
              </a:rPr>
              <a:t>Findings</a:t>
            </a:r>
            <a:endParaRPr lang="en-US" sz="1600" b="1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0" name="Rounded Rectangle 39"/>
          <p:cNvSpPr/>
          <p:nvPr userDrawn="1"/>
        </p:nvSpPr>
        <p:spPr bwMode="auto">
          <a:xfrm>
            <a:off x="726673" y="5245100"/>
            <a:ext cx="2392274" cy="342900"/>
          </a:xfrm>
          <a:prstGeom prst="round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tabLst/>
            </a:pPr>
            <a:r>
              <a:rPr lang="en-US" sz="1600" b="1" dirty="0">
                <a:solidFill>
                  <a:schemeClr val="bg1"/>
                </a:solidFill>
              </a:rPr>
              <a:t>Recommendations</a:t>
            </a:r>
            <a:endParaRPr lang="en-US" sz="1600" b="1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1" name="TextBox 40"/>
          <p:cNvSpPr txBox="1"/>
          <p:nvPr userDrawn="1"/>
        </p:nvSpPr>
        <p:spPr>
          <a:xfrm>
            <a:off x="6026030" y="2662763"/>
            <a:ext cx="5216096" cy="2523068"/>
          </a:xfrm>
          <a:prstGeom prst="rect">
            <a:avLst/>
          </a:prstGeom>
          <a:solidFill>
            <a:srgbClr val="D8CBCB"/>
          </a:solidFill>
          <a:ln>
            <a:noFill/>
            <a:prstDash val="sysDash"/>
          </a:ln>
        </p:spPr>
        <p:txBody>
          <a:bodyPr wrap="square" tIns="91440" rtlCol="0">
            <a:noAutofit/>
          </a:bodyPr>
          <a:lstStyle/>
          <a:p>
            <a:pPr marL="171450" indent="-171450" algn="l">
              <a:buFont typeface="Webdings" pitchFamily="18" charset="2"/>
              <a:buChar char="4"/>
            </a:pPr>
            <a:endParaRPr lang="en-US" sz="1400" dirty="0"/>
          </a:p>
        </p:txBody>
      </p:sp>
      <p:sp>
        <p:nvSpPr>
          <p:cNvPr id="42" name="Text Placeholder 14"/>
          <p:cNvSpPr>
            <a:spLocks noGrp="1"/>
          </p:cNvSpPr>
          <p:nvPr>
            <p:ph type="body" sz="quarter" idx="18" hasCustomPrompt="1"/>
          </p:nvPr>
        </p:nvSpPr>
        <p:spPr>
          <a:xfrm>
            <a:off x="6026030" y="2662764"/>
            <a:ext cx="5216096" cy="2523067"/>
          </a:xfrm>
          <a:prstGeom prst="rect">
            <a:avLst/>
          </a:prstGeom>
          <a:ln>
            <a:noFill/>
          </a:ln>
        </p:spPr>
        <p:txBody>
          <a:bodyPr tIns="91440"/>
          <a:lstStyle>
            <a:lvl1pPr>
              <a:spcBef>
                <a:spcPts val="600"/>
              </a:spcBef>
              <a:defRPr sz="1400" baseline="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</a:lstStyle>
          <a:p>
            <a:pPr lvl="0"/>
            <a:r>
              <a:rPr lang="en-US" dirty="0"/>
              <a:t>Insight 1</a:t>
            </a:r>
          </a:p>
          <a:p>
            <a:pPr lvl="1"/>
            <a:r>
              <a:rPr lang="en-US" dirty="0"/>
              <a:t>Sub-insight</a:t>
            </a:r>
          </a:p>
          <a:p>
            <a:pPr lvl="1"/>
            <a:r>
              <a:rPr lang="en-US" dirty="0"/>
              <a:t>Sub-insight</a:t>
            </a:r>
          </a:p>
          <a:p>
            <a:pPr lvl="0"/>
            <a:r>
              <a:rPr lang="en-US" dirty="0"/>
              <a:t>Insight 2</a:t>
            </a:r>
          </a:p>
          <a:p>
            <a:pPr lvl="0"/>
            <a:r>
              <a:rPr lang="en-US" dirty="0"/>
              <a:t>Insight 3</a:t>
            </a:r>
          </a:p>
          <a:p>
            <a:pPr lvl="0"/>
            <a:r>
              <a:rPr lang="en-US" dirty="0"/>
              <a:t>Insight 4</a:t>
            </a:r>
          </a:p>
        </p:txBody>
      </p:sp>
      <p:sp>
        <p:nvSpPr>
          <p:cNvPr id="43" name="Rounded Rectangle 42"/>
          <p:cNvSpPr/>
          <p:nvPr userDrawn="1"/>
        </p:nvSpPr>
        <p:spPr bwMode="auto">
          <a:xfrm>
            <a:off x="6142907" y="2396064"/>
            <a:ext cx="2392274" cy="342900"/>
          </a:xfrm>
          <a:prstGeom prst="round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tabLst/>
            </a:pPr>
            <a:r>
              <a:rPr lang="en-US" sz="1600" b="1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Insights</a:t>
            </a:r>
          </a:p>
        </p:txBody>
      </p:sp>
    </p:spTree>
    <p:extLst>
      <p:ext uri="{BB962C8B-B14F-4D97-AF65-F5344CB8AC3E}">
        <p14:creationId xmlns:p14="http://schemas.microsoft.com/office/powerpoint/2010/main" val="4146004451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62888" y="381000"/>
            <a:ext cx="11062315" cy="838200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en-US" dirty="0" err="1"/>
              <a:t>FIRe</a:t>
            </a:r>
            <a:r>
              <a:rPr lang="en-US" dirty="0"/>
              <a:t> – What is the Key Takeaway from the Slide?</a:t>
            </a:r>
          </a:p>
        </p:txBody>
      </p:sp>
      <p:graphicFrame>
        <p:nvGraphicFramePr>
          <p:cNvPr id="15" name="Object 14"/>
          <p:cNvGraphicFramePr>
            <a:graphicFrameLocks noChangeAspect="1"/>
          </p:cNvGraphicFramePr>
          <p:nvPr userDrawn="1"/>
        </p:nvGraphicFramePr>
        <p:xfrm>
          <a:off x="11384804" y="76200"/>
          <a:ext cx="730973" cy="547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036" r:id="rId3" imgW="971686" imgH="895238" progId="PBrush">
                  <p:embed/>
                </p:oleObj>
              </mc:Choice>
              <mc:Fallback>
                <p:oleObj r:id="rId3" imgW="971686" imgH="895238" progId="PBrush">
                  <p:embed/>
                  <p:pic>
                    <p:nvPicPr>
                      <p:cNvPr id="15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384804" y="76200"/>
                        <a:ext cx="730973" cy="547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TextBox 15"/>
          <p:cNvSpPr txBox="1"/>
          <p:nvPr userDrawn="1"/>
        </p:nvSpPr>
        <p:spPr>
          <a:xfrm>
            <a:off x="609796" y="1646763"/>
            <a:ext cx="5216096" cy="3001438"/>
          </a:xfrm>
          <a:prstGeom prst="rect">
            <a:avLst/>
          </a:prstGeom>
          <a:solidFill>
            <a:srgbClr val="D8CBCB"/>
          </a:solidFill>
          <a:ln>
            <a:noFill/>
            <a:prstDash val="sysDash"/>
          </a:ln>
        </p:spPr>
        <p:txBody>
          <a:bodyPr wrap="square" tIns="91440" rtlCol="0">
            <a:noAutofit/>
          </a:bodyPr>
          <a:lstStyle/>
          <a:p>
            <a:pPr marL="171450" indent="-171450" algn="l">
              <a:buFont typeface="Webdings" pitchFamily="18" charset="2"/>
              <a:buChar char="4"/>
            </a:pPr>
            <a:endParaRPr lang="en-US" sz="1400" dirty="0"/>
          </a:p>
        </p:txBody>
      </p:sp>
      <p:sp>
        <p:nvSpPr>
          <p:cNvPr id="17" name="TextBox 16"/>
          <p:cNvSpPr txBox="1"/>
          <p:nvPr userDrawn="1"/>
        </p:nvSpPr>
        <p:spPr>
          <a:xfrm>
            <a:off x="609796" y="5067300"/>
            <a:ext cx="10638585" cy="1384300"/>
          </a:xfrm>
          <a:prstGeom prst="rect">
            <a:avLst/>
          </a:prstGeom>
          <a:solidFill>
            <a:srgbClr val="CBD3D3"/>
          </a:solidFill>
          <a:ln>
            <a:noFill/>
            <a:prstDash val="sysDash"/>
          </a:ln>
        </p:spPr>
        <p:txBody>
          <a:bodyPr wrap="square" tIns="91440" rtlCol="0">
            <a:noAutofit/>
          </a:bodyPr>
          <a:lstStyle/>
          <a:p>
            <a:pPr marL="171450" indent="-171450" algn="l">
              <a:buFont typeface="Webdings" pitchFamily="18" charset="2"/>
              <a:buChar char="4"/>
            </a:pPr>
            <a:endParaRPr lang="en-US" sz="1400" dirty="0"/>
          </a:p>
        </p:txBody>
      </p:sp>
      <p:sp>
        <p:nvSpPr>
          <p:cNvPr id="18" name="Text Placeholder 14"/>
          <p:cNvSpPr>
            <a:spLocks noGrp="1"/>
          </p:cNvSpPr>
          <p:nvPr>
            <p:ph type="body" sz="quarter" idx="17" hasCustomPrompt="1"/>
          </p:nvPr>
        </p:nvSpPr>
        <p:spPr>
          <a:xfrm>
            <a:off x="609795" y="5067300"/>
            <a:ext cx="10616070" cy="1384300"/>
          </a:xfrm>
          <a:prstGeom prst="rect">
            <a:avLst/>
          </a:prstGeom>
          <a:ln>
            <a:noFill/>
          </a:ln>
        </p:spPr>
        <p:txBody>
          <a:bodyPr tIns="91440"/>
          <a:lstStyle>
            <a:lvl1pPr>
              <a:spcBef>
                <a:spcPts val="600"/>
              </a:spcBef>
              <a:defRPr sz="1400" baseline="0"/>
            </a:lvl1pPr>
            <a:lvl2pPr>
              <a:lnSpc>
                <a:spcPct val="100000"/>
              </a:lnSpc>
              <a:spcBef>
                <a:spcPts val="300"/>
              </a:spcBef>
              <a:defRPr sz="1200" baseline="0"/>
            </a:lvl2pPr>
          </a:lstStyle>
          <a:p>
            <a:pPr lvl="0"/>
            <a:r>
              <a:rPr lang="en-US" dirty="0"/>
              <a:t>Recommendation 1</a:t>
            </a:r>
          </a:p>
          <a:p>
            <a:pPr lvl="1"/>
            <a:r>
              <a:rPr lang="en-US" dirty="0"/>
              <a:t>Sub-recommendation 1</a:t>
            </a:r>
          </a:p>
          <a:p>
            <a:pPr lvl="0"/>
            <a:r>
              <a:rPr lang="en-US" dirty="0"/>
              <a:t>Recommendation 2</a:t>
            </a:r>
          </a:p>
        </p:txBody>
      </p:sp>
      <p:sp>
        <p:nvSpPr>
          <p:cNvPr id="19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609796" y="1646764"/>
            <a:ext cx="5216096" cy="3001437"/>
          </a:xfrm>
          <a:prstGeom prst="rect">
            <a:avLst/>
          </a:prstGeom>
          <a:ln>
            <a:noFill/>
          </a:ln>
        </p:spPr>
        <p:txBody>
          <a:bodyPr tIns="91440"/>
          <a:lstStyle>
            <a:lvl1pPr>
              <a:spcBef>
                <a:spcPts val="600"/>
              </a:spcBef>
              <a:defRPr sz="1400" baseline="0"/>
            </a:lvl1pPr>
            <a:lvl2pPr>
              <a:lnSpc>
                <a:spcPct val="100000"/>
              </a:lnSpc>
              <a:spcBef>
                <a:spcPts val="300"/>
              </a:spcBef>
              <a:defRPr sz="1200" baseline="0"/>
            </a:lvl2pPr>
          </a:lstStyle>
          <a:p>
            <a:pPr lvl="0"/>
            <a:r>
              <a:rPr lang="en-US" dirty="0"/>
              <a:t>Finding 1</a:t>
            </a:r>
          </a:p>
          <a:p>
            <a:pPr lvl="1"/>
            <a:r>
              <a:rPr lang="en-US" dirty="0"/>
              <a:t>Sub-finding 1</a:t>
            </a:r>
          </a:p>
          <a:p>
            <a:pPr lvl="1"/>
            <a:r>
              <a:rPr lang="en-US" dirty="0"/>
              <a:t>Sub-finding 2</a:t>
            </a:r>
          </a:p>
          <a:p>
            <a:pPr lvl="0"/>
            <a:r>
              <a:rPr lang="en-US" dirty="0"/>
              <a:t>Finding 2</a:t>
            </a:r>
          </a:p>
          <a:p>
            <a:pPr lvl="1"/>
            <a:r>
              <a:rPr lang="en-US" dirty="0"/>
              <a:t>Sub-finding 1</a:t>
            </a:r>
          </a:p>
          <a:p>
            <a:pPr lvl="1"/>
            <a:r>
              <a:rPr lang="en-US" dirty="0"/>
              <a:t>Sub-finding 2</a:t>
            </a:r>
          </a:p>
          <a:p>
            <a:pPr lvl="0"/>
            <a:r>
              <a:rPr lang="en-US" dirty="0"/>
              <a:t>Finding 3</a:t>
            </a:r>
          </a:p>
          <a:p>
            <a:pPr lvl="0"/>
            <a:r>
              <a:rPr lang="en-US" dirty="0"/>
              <a:t>Finding 4</a:t>
            </a:r>
          </a:p>
        </p:txBody>
      </p:sp>
      <p:sp>
        <p:nvSpPr>
          <p:cNvPr id="20" name="Rounded Rectangle 19"/>
          <p:cNvSpPr/>
          <p:nvPr userDrawn="1"/>
        </p:nvSpPr>
        <p:spPr bwMode="auto">
          <a:xfrm>
            <a:off x="726673" y="1380064"/>
            <a:ext cx="2392274" cy="342900"/>
          </a:xfrm>
          <a:prstGeom prst="round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tabLst/>
            </a:pPr>
            <a:r>
              <a:rPr lang="en-US" sz="1600" b="1" dirty="0">
                <a:solidFill>
                  <a:schemeClr val="bg1"/>
                </a:solidFill>
              </a:rPr>
              <a:t>Findings</a:t>
            </a:r>
            <a:endParaRPr lang="en-US" sz="1600" b="1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1" name="Rounded Rectangle 20"/>
          <p:cNvSpPr/>
          <p:nvPr userDrawn="1"/>
        </p:nvSpPr>
        <p:spPr bwMode="auto">
          <a:xfrm>
            <a:off x="726673" y="4787900"/>
            <a:ext cx="2392274" cy="342900"/>
          </a:xfrm>
          <a:prstGeom prst="round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tabLst/>
            </a:pPr>
            <a:r>
              <a:rPr lang="en-US" sz="1600" b="1" dirty="0">
                <a:solidFill>
                  <a:schemeClr val="bg1"/>
                </a:solidFill>
              </a:rPr>
              <a:t>Recommendations</a:t>
            </a:r>
            <a:endParaRPr lang="en-US" sz="1600" b="1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2" name="TextBox 21"/>
          <p:cNvSpPr txBox="1"/>
          <p:nvPr userDrawn="1"/>
        </p:nvSpPr>
        <p:spPr>
          <a:xfrm>
            <a:off x="6026030" y="1646763"/>
            <a:ext cx="5216096" cy="3001438"/>
          </a:xfrm>
          <a:prstGeom prst="rect">
            <a:avLst/>
          </a:prstGeom>
          <a:solidFill>
            <a:srgbClr val="D8CBCB"/>
          </a:solidFill>
          <a:ln>
            <a:noFill/>
            <a:prstDash val="sysDash"/>
          </a:ln>
        </p:spPr>
        <p:txBody>
          <a:bodyPr wrap="square" tIns="91440" rtlCol="0">
            <a:noAutofit/>
          </a:bodyPr>
          <a:lstStyle/>
          <a:p>
            <a:pPr marL="171450" indent="-171450" algn="l">
              <a:buFont typeface="Webdings" pitchFamily="18" charset="2"/>
              <a:buChar char="4"/>
            </a:pPr>
            <a:endParaRPr lang="en-US" sz="1400" dirty="0"/>
          </a:p>
        </p:txBody>
      </p:sp>
      <p:sp>
        <p:nvSpPr>
          <p:cNvPr id="23" name="Text Placeholder 14"/>
          <p:cNvSpPr>
            <a:spLocks noGrp="1"/>
          </p:cNvSpPr>
          <p:nvPr>
            <p:ph type="body" sz="quarter" idx="18" hasCustomPrompt="1"/>
          </p:nvPr>
        </p:nvSpPr>
        <p:spPr>
          <a:xfrm>
            <a:off x="6026030" y="1646764"/>
            <a:ext cx="5216096" cy="3001437"/>
          </a:xfrm>
          <a:prstGeom prst="rect">
            <a:avLst/>
          </a:prstGeom>
          <a:ln>
            <a:noFill/>
          </a:ln>
        </p:spPr>
        <p:txBody>
          <a:bodyPr tIns="91440"/>
          <a:lstStyle>
            <a:lvl1pPr>
              <a:spcBef>
                <a:spcPts val="600"/>
              </a:spcBef>
              <a:defRPr sz="1400" baseline="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</a:lstStyle>
          <a:p>
            <a:pPr lvl="0"/>
            <a:r>
              <a:rPr lang="en-US" dirty="0"/>
              <a:t>Insight 1</a:t>
            </a:r>
          </a:p>
          <a:p>
            <a:pPr lvl="1"/>
            <a:r>
              <a:rPr lang="en-US" dirty="0"/>
              <a:t>Sub-insight</a:t>
            </a:r>
          </a:p>
          <a:p>
            <a:pPr lvl="1"/>
            <a:r>
              <a:rPr lang="en-US" dirty="0"/>
              <a:t>Sub-insight</a:t>
            </a:r>
          </a:p>
          <a:p>
            <a:pPr lvl="0"/>
            <a:r>
              <a:rPr lang="en-US" dirty="0"/>
              <a:t>Insight 2</a:t>
            </a:r>
          </a:p>
          <a:p>
            <a:pPr lvl="0"/>
            <a:r>
              <a:rPr lang="en-US" dirty="0"/>
              <a:t>Insight 3</a:t>
            </a:r>
          </a:p>
          <a:p>
            <a:pPr lvl="0"/>
            <a:r>
              <a:rPr lang="en-US" dirty="0"/>
              <a:t>Insight 4</a:t>
            </a:r>
          </a:p>
        </p:txBody>
      </p:sp>
      <p:sp>
        <p:nvSpPr>
          <p:cNvPr id="24" name="Rounded Rectangle 23"/>
          <p:cNvSpPr/>
          <p:nvPr userDrawn="1"/>
        </p:nvSpPr>
        <p:spPr bwMode="auto">
          <a:xfrm>
            <a:off x="6142907" y="1380064"/>
            <a:ext cx="2392274" cy="342900"/>
          </a:xfrm>
          <a:prstGeom prst="round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tabLst/>
            </a:pPr>
            <a:r>
              <a:rPr lang="en-US" sz="1600" b="1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Insights</a:t>
            </a:r>
          </a:p>
        </p:txBody>
      </p:sp>
    </p:spTree>
    <p:extLst>
      <p:ext uri="{BB962C8B-B14F-4D97-AF65-F5344CB8AC3E}">
        <p14:creationId xmlns:p14="http://schemas.microsoft.com/office/powerpoint/2010/main" val="1090217245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Problem Statement &amp; Approach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25378" name="Object 113"/>
          <p:cNvGraphicFramePr>
            <a:graphicFrameLocks noChangeAspect="1"/>
          </p:cNvGraphicFramePr>
          <p:nvPr/>
        </p:nvGraphicFramePr>
        <p:xfrm>
          <a:off x="11384804" y="76200"/>
          <a:ext cx="730973" cy="547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60" r:id="rId3" imgW="971686" imgH="895238" progId="PBrush">
                  <p:embed/>
                </p:oleObj>
              </mc:Choice>
              <mc:Fallback>
                <p:oleObj r:id="rId3" imgW="971686" imgH="895238" progId="PBrush">
                  <p:embed/>
                  <p:pic>
                    <p:nvPicPr>
                      <p:cNvPr id="1125378" name="Object 1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384804" y="76200"/>
                        <a:ext cx="730973" cy="5476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>
          <a:xfrm>
            <a:off x="562888" y="381000"/>
            <a:ext cx="11062315" cy="8382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What is the Key Takeaway from the Slide?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 userDrawn="1">
            <p:extLst/>
          </p:nvPr>
        </p:nvGraphicFramePr>
        <p:xfrm>
          <a:off x="546596" y="1431572"/>
          <a:ext cx="5291148" cy="2911828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52911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Background</a:t>
                      </a:r>
                    </a:p>
                  </a:txBody>
                  <a:tcPr marL="112578" marR="112578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46068">
                <a:tc>
                  <a:txBody>
                    <a:bodyPr/>
                    <a:lstStyle/>
                    <a:p>
                      <a:pPr marL="228600" indent="-228600">
                        <a:spcAft>
                          <a:spcPts val="600"/>
                        </a:spcAft>
                        <a:buFont typeface="Webdings" pitchFamily="18" charset="2"/>
                        <a:buChar char="4"/>
                      </a:pPr>
                      <a:endParaRPr lang="en-US" sz="1200" u="none" dirty="0"/>
                    </a:p>
                  </a:txBody>
                  <a:tcPr marL="112578" marR="11257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 userDrawn="1">
            <p:extLst/>
          </p:nvPr>
        </p:nvGraphicFramePr>
        <p:xfrm>
          <a:off x="546596" y="4466872"/>
          <a:ext cx="5291148" cy="1857728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52911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Objectives</a:t>
                      </a:r>
                    </a:p>
                  </a:txBody>
                  <a:tcPr marL="112578" marR="112578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91968">
                <a:tc>
                  <a:txBody>
                    <a:bodyPr/>
                    <a:lstStyle/>
                    <a:p>
                      <a:pPr marL="228600" indent="-228600">
                        <a:spcAft>
                          <a:spcPts val="600"/>
                        </a:spcAft>
                        <a:buFont typeface="Webdings" pitchFamily="18" charset="2"/>
                        <a:buChar char="4"/>
                      </a:pPr>
                      <a:endParaRPr lang="en-US" sz="1200" u="none" dirty="0"/>
                    </a:p>
                  </a:txBody>
                  <a:tcPr marL="112578" marR="11257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4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547252" y="1816100"/>
            <a:ext cx="5291148" cy="2501900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600"/>
              </a:spcBef>
              <a:defRPr sz="1400" baseline="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</a:lstStyle>
          <a:p>
            <a:pPr lvl="0"/>
            <a:r>
              <a:rPr lang="en-US" dirty="0"/>
              <a:t>What are the relevant facts that serve as the background for this project?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4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547252" y="4851400"/>
            <a:ext cx="5291148" cy="1473200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600"/>
              </a:spcBef>
              <a:defRPr sz="1400"/>
            </a:lvl1pPr>
            <a:lvl2pPr>
              <a:spcBef>
                <a:spcPts val="300"/>
              </a:spcBef>
              <a:defRPr sz="1200"/>
            </a:lvl2pPr>
          </a:lstStyle>
          <a:p>
            <a:pPr lvl="0"/>
            <a:r>
              <a:rPr lang="en-US" dirty="0"/>
              <a:t>Describe the key project objectives</a:t>
            </a:r>
          </a:p>
          <a:p>
            <a:pPr lvl="1"/>
            <a:r>
              <a:rPr lang="en-US" dirty="0"/>
              <a:t>Second level</a:t>
            </a:r>
          </a:p>
        </p:txBody>
      </p:sp>
      <p:graphicFrame>
        <p:nvGraphicFramePr>
          <p:cNvPr id="11" name="Table 10"/>
          <p:cNvGraphicFramePr>
            <a:graphicFrameLocks noGrp="1"/>
          </p:cNvGraphicFramePr>
          <p:nvPr userDrawn="1">
            <p:extLst/>
          </p:nvPr>
        </p:nvGraphicFramePr>
        <p:xfrm>
          <a:off x="6378742" y="1431572"/>
          <a:ext cx="5291148" cy="4893028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52911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Approach</a:t>
                      </a:r>
                    </a:p>
                  </a:txBody>
                  <a:tcPr marL="112578" marR="112578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27268">
                <a:tc>
                  <a:txBody>
                    <a:bodyPr/>
                    <a:lstStyle/>
                    <a:p>
                      <a:pPr marL="228600" indent="-228600">
                        <a:spcAft>
                          <a:spcPts val="600"/>
                        </a:spcAft>
                        <a:buFont typeface="Webdings" pitchFamily="18" charset="2"/>
                        <a:buChar char="4"/>
                      </a:pPr>
                      <a:endParaRPr lang="en-US" sz="1200" u="none" dirty="0"/>
                    </a:p>
                  </a:txBody>
                  <a:tcPr marL="112578" marR="11257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3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6379399" y="1816100"/>
            <a:ext cx="5291148" cy="4508500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600"/>
              </a:spcBef>
              <a:defRPr sz="1400" baseline="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</a:lstStyle>
          <a:p>
            <a:pPr lvl="0"/>
            <a:r>
              <a:rPr lang="en-US" dirty="0"/>
              <a:t>Describe the approach used by Mu Sigma in this project.  You can insert text or paste graphics in this box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" name="Right Arrow 1"/>
          <p:cNvSpPr/>
          <p:nvPr userDrawn="1"/>
        </p:nvSpPr>
        <p:spPr bwMode="auto">
          <a:xfrm>
            <a:off x="5945896" y="2895600"/>
            <a:ext cx="337733" cy="1828800"/>
          </a:xfrm>
          <a:prstGeom prst="rightArrow">
            <a:avLst>
              <a:gd name="adj1" fmla="val 50000"/>
              <a:gd name="adj2" fmla="val 100000"/>
            </a:avLst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53895148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Findings and Impac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25378" name="Object 113"/>
          <p:cNvGraphicFramePr>
            <a:graphicFrameLocks noChangeAspect="1"/>
          </p:cNvGraphicFramePr>
          <p:nvPr/>
        </p:nvGraphicFramePr>
        <p:xfrm>
          <a:off x="11384804" y="76200"/>
          <a:ext cx="730973" cy="547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84" r:id="rId3" imgW="971686" imgH="895238" progId="PBrush">
                  <p:embed/>
                </p:oleObj>
              </mc:Choice>
              <mc:Fallback>
                <p:oleObj r:id="rId3" imgW="971686" imgH="895238" progId="PBrush">
                  <p:embed/>
                  <p:pic>
                    <p:nvPicPr>
                      <p:cNvPr id="1125378" name="Object 1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384804" y="76200"/>
                        <a:ext cx="730973" cy="5476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>
          <a:xfrm>
            <a:off x="562888" y="381000"/>
            <a:ext cx="11062315" cy="8382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What is the Key Takeaway from the Slide?</a:t>
            </a:r>
          </a:p>
        </p:txBody>
      </p:sp>
      <p:graphicFrame>
        <p:nvGraphicFramePr>
          <p:cNvPr id="11" name="Table 10"/>
          <p:cNvGraphicFramePr>
            <a:graphicFrameLocks noGrp="1"/>
          </p:cNvGraphicFramePr>
          <p:nvPr userDrawn="1">
            <p:extLst/>
          </p:nvPr>
        </p:nvGraphicFramePr>
        <p:xfrm>
          <a:off x="6378742" y="1431572"/>
          <a:ext cx="5291148" cy="4893028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52911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Analysis</a:t>
                      </a:r>
                      <a:r>
                        <a:rPr lang="en-US" sz="1400" baseline="0" dirty="0"/>
                        <a:t> Illustrations</a:t>
                      </a:r>
                      <a:endParaRPr lang="en-US" sz="1400" dirty="0"/>
                    </a:p>
                  </a:txBody>
                  <a:tcPr marL="112578" marR="112578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27268">
                <a:tc>
                  <a:txBody>
                    <a:bodyPr/>
                    <a:lstStyle/>
                    <a:p>
                      <a:pPr marL="228600" indent="-228600">
                        <a:spcAft>
                          <a:spcPts val="600"/>
                        </a:spcAft>
                        <a:buFont typeface="Webdings" pitchFamily="18" charset="2"/>
                        <a:buChar char="4"/>
                      </a:pPr>
                      <a:endParaRPr lang="en-US" sz="1200" u="none" dirty="0"/>
                    </a:p>
                  </a:txBody>
                  <a:tcPr marL="112578" marR="11257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3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6379399" y="1816100"/>
            <a:ext cx="5291148" cy="4508500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600"/>
              </a:spcBef>
              <a:defRPr sz="1400" baseline="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</a:lstStyle>
          <a:p>
            <a:pPr lvl="0"/>
            <a:r>
              <a:rPr lang="en-US" dirty="0"/>
              <a:t>Paste charts/graphics that illustrate key analysis outputs and support the key findings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" name="Right Arrow 1"/>
          <p:cNvSpPr/>
          <p:nvPr userDrawn="1"/>
        </p:nvSpPr>
        <p:spPr bwMode="auto">
          <a:xfrm>
            <a:off x="5945896" y="1981200"/>
            <a:ext cx="337733" cy="1371600"/>
          </a:xfrm>
          <a:prstGeom prst="rightArrow">
            <a:avLst>
              <a:gd name="adj1" fmla="val 50000"/>
              <a:gd name="adj2" fmla="val 100000"/>
            </a:avLst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graphicFrame>
        <p:nvGraphicFramePr>
          <p:cNvPr id="12" name="Table 11"/>
          <p:cNvGraphicFramePr>
            <a:graphicFrameLocks noGrp="1"/>
          </p:cNvGraphicFramePr>
          <p:nvPr userDrawn="1">
            <p:extLst/>
          </p:nvPr>
        </p:nvGraphicFramePr>
        <p:xfrm>
          <a:off x="546596" y="1431572"/>
          <a:ext cx="5291148" cy="2378428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52911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Key Findings</a:t>
                      </a:r>
                    </a:p>
                  </a:txBody>
                  <a:tcPr marL="112578" marR="112578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12668">
                <a:tc>
                  <a:txBody>
                    <a:bodyPr/>
                    <a:lstStyle/>
                    <a:p>
                      <a:pPr marL="228600" indent="-228600">
                        <a:spcAft>
                          <a:spcPts val="600"/>
                        </a:spcAft>
                        <a:buFont typeface="Webdings" pitchFamily="18" charset="2"/>
                        <a:buChar char="4"/>
                      </a:pPr>
                      <a:endParaRPr lang="en-US" sz="1200" u="none" dirty="0"/>
                    </a:p>
                  </a:txBody>
                  <a:tcPr marL="112578" marR="11257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 userDrawn="1">
            <p:extLst/>
          </p:nvPr>
        </p:nvGraphicFramePr>
        <p:xfrm>
          <a:off x="546596" y="3933472"/>
          <a:ext cx="5291148" cy="2391128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52911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Business Impact</a:t>
                      </a:r>
                    </a:p>
                  </a:txBody>
                  <a:tcPr marL="112578" marR="112578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25368">
                <a:tc>
                  <a:txBody>
                    <a:bodyPr/>
                    <a:lstStyle/>
                    <a:p>
                      <a:pPr marL="228600" indent="-228600">
                        <a:spcAft>
                          <a:spcPts val="600"/>
                        </a:spcAft>
                        <a:buFont typeface="Webdings" pitchFamily="18" charset="2"/>
                        <a:buChar char="4"/>
                      </a:pPr>
                      <a:endParaRPr lang="en-US" sz="1200" u="none" dirty="0"/>
                    </a:p>
                  </a:txBody>
                  <a:tcPr marL="112578" marR="11257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6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547252" y="1816100"/>
            <a:ext cx="5291148" cy="1993900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600"/>
              </a:spcBef>
              <a:defRPr sz="1400" baseline="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</a:lstStyle>
          <a:p>
            <a:pPr lvl="0"/>
            <a:r>
              <a:rPr lang="en-US" dirty="0"/>
              <a:t>Describe the findings/insights obtained from the analysis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547252" y="4318000"/>
            <a:ext cx="5291148" cy="2006600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600"/>
              </a:spcBef>
              <a:defRPr sz="1400" baseline="0"/>
            </a:lvl1pPr>
            <a:lvl2pPr>
              <a:spcBef>
                <a:spcPts val="300"/>
              </a:spcBef>
              <a:defRPr sz="1200"/>
            </a:lvl2pPr>
          </a:lstStyle>
          <a:p>
            <a:pPr lvl="0"/>
            <a:r>
              <a:rPr lang="en-US" dirty="0"/>
              <a:t>What was the real/projected impact of the project on the business?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8" name="Right Arrow 17"/>
          <p:cNvSpPr/>
          <p:nvPr userDrawn="1"/>
        </p:nvSpPr>
        <p:spPr bwMode="auto">
          <a:xfrm rot="10800000">
            <a:off x="5945896" y="4419600"/>
            <a:ext cx="337733" cy="1371600"/>
          </a:xfrm>
          <a:prstGeom prst="rightArrow">
            <a:avLst>
              <a:gd name="adj1" fmla="val 50000"/>
              <a:gd name="adj2" fmla="val 100000"/>
            </a:avLst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76896989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vertical chevron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62888" y="381000"/>
            <a:ext cx="11062315" cy="8382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What is the Key Takeaway from the Slide?</a:t>
            </a:r>
          </a:p>
        </p:txBody>
      </p:sp>
      <p:graphicFrame>
        <p:nvGraphicFramePr>
          <p:cNvPr id="1130498" name="Object 113"/>
          <p:cNvGraphicFramePr>
            <a:graphicFrameLocks noChangeAspect="1"/>
          </p:cNvGraphicFramePr>
          <p:nvPr/>
        </p:nvGraphicFramePr>
        <p:xfrm>
          <a:off x="11384804" y="76200"/>
          <a:ext cx="730973" cy="547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108" r:id="rId3" imgW="971686" imgH="895238" progId="PBrush">
                  <p:embed/>
                </p:oleObj>
              </mc:Choice>
              <mc:Fallback>
                <p:oleObj r:id="rId3" imgW="971686" imgH="895238" progId="PBrush">
                  <p:embed/>
                  <p:pic>
                    <p:nvPicPr>
                      <p:cNvPr id="1130498" name="Object 1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384804" y="76200"/>
                        <a:ext cx="730973" cy="5476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Rounded Rectangle 19"/>
          <p:cNvSpPr/>
          <p:nvPr userDrawn="1"/>
        </p:nvSpPr>
        <p:spPr bwMode="auto">
          <a:xfrm>
            <a:off x="3877674" y="3490815"/>
            <a:ext cx="7430123" cy="914400"/>
          </a:xfrm>
          <a:prstGeom prst="roundRect">
            <a:avLst>
              <a:gd name="adj" fmla="val 5556"/>
            </a:avLst>
          </a:prstGeom>
          <a:solidFill>
            <a:srgbClr val="D8CBCB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5" name="Rounded Rectangle 24"/>
          <p:cNvSpPr/>
          <p:nvPr userDrawn="1"/>
        </p:nvSpPr>
        <p:spPr bwMode="auto">
          <a:xfrm>
            <a:off x="3877674" y="2440109"/>
            <a:ext cx="7430123" cy="914400"/>
          </a:xfrm>
          <a:prstGeom prst="roundRect">
            <a:avLst>
              <a:gd name="adj" fmla="val 5556"/>
            </a:avLst>
          </a:prstGeom>
          <a:solidFill>
            <a:srgbClr val="D8CBCB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6" name="Pentagon 25"/>
          <p:cNvSpPr/>
          <p:nvPr userDrawn="1"/>
        </p:nvSpPr>
        <p:spPr bwMode="auto">
          <a:xfrm rot="5400000">
            <a:off x="1678271" y="485104"/>
            <a:ext cx="1005840" cy="2814441"/>
          </a:xfrm>
          <a:prstGeom prst="homePlate">
            <a:avLst>
              <a:gd name="adj" fmla="val 21370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7" name="Chevron 26"/>
          <p:cNvSpPr/>
          <p:nvPr userDrawn="1"/>
        </p:nvSpPr>
        <p:spPr bwMode="auto">
          <a:xfrm rot="5400000">
            <a:off x="1678271" y="1536656"/>
            <a:ext cx="1005840" cy="2814441"/>
          </a:xfrm>
          <a:prstGeom prst="chevron">
            <a:avLst>
              <a:gd name="adj" fmla="val 21403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8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766153" y="1557020"/>
            <a:ext cx="2814441" cy="64008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Add step 1</a:t>
            </a:r>
          </a:p>
        </p:txBody>
      </p:sp>
      <p:sp>
        <p:nvSpPr>
          <p:cNvPr id="2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766153" y="2608582"/>
            <a:ext cx="2814441" cy="64008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Add step 2</a:t>
            </a:r>
          </a:p>
        </p:txBody>
      </p:sp>
      <p:sp>
        <p:nvSpPr>
          <p:cNvPr id="30" name="Rounded Rectangle 29"/>
          <p:cNvSpPr/>
          <p:nvPr userDrawn="1"/>
        </p:nvSpPr>
        <p:spPr bwMode="auto">
          <a:xfrm>
            <a:off x="3877674" y="1389403"/>
            <a:ext cx="7430123" cy="914400"/>
          </a:xfrm>
          <a:prstGeom prst="roundRect">
            <a:avLst>
              <a:gd name="adj" fmla="val 5556"/>
            </a:avLst>
          </a:prstGeom>
          <a:solidFill>
            <a:srgbClr val="D8CBCB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1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3971488" y="1371600"/>
            <a:ext cx="7204968" cy="914400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defRPr sz="1400" baseline="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</a:lstStyle>
          <a:p>
            <a:pPr lvl="0"/>
            <a:r>
              <a:rPr lang="en-US" dirty="0"/>
              <a:t>Describe step 1 and its sub-steps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2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3971488" y="2425700"/>
            <a:ext cx="7204968" cy="914400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defRPr sz="140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</a:lstStyle>
          <a:p>
            <a:pPr lvl="0"/>
            <a:r>
              <a:rPr lang="en-US" dirty="0"/>
              <a:t>Describe step 2 and its sub-steps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3" name="Text Placeholder 14"/>
          <p:cNvSpPr>
            <a:spLocks noGrp="1"/>
          </p:cNvSpPr>
          <p:nvPr>
            <p:ph type="body" sz="quarter" idx="16" hasCustomPrompt="1"/>
          </p:nvPr>
        </p:nvSpPr>
        <p:spPr>
          <a:xfrm>
            <a:off x="3971488" y="3479800"/>
            <a:ext cx="7204968" cy="914400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defRPr sz="140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</a:lstStyle>
          <a:p>
            <a:pPr lvl="0"/>
            <a:r>
              <a:rPr lang="en-US" dirty="0"/>
              <a:t>Describe step 3 and its sub-steps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4" name="Chevron 33"/>
          <p:cNvSpPr/>
          <p:nvPr userDrawn="1"/>
        </p:nvSpPr>
        <p:spPr bwMode="auto">
          <a:xfrm rot="5400000">
            <a:off x="1678271" y="2588208"/>
            <a:ext cx="1005840" cy="2814441"/>
          </a:xfrm>
          <a:prstGeom prst="chevron">
            <a:avLst>
              <a:gd name="adj" fmla="val 21403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5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766153" y="3660144"/>
            <a:ext cx="2814441" cy="64008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Add step 3</a:t>
            </a:r>
          </a:p>
        </p:txBody>
      </p:sp>
      <p:sp>
        <p:nvSpPr>
          <p:cNvPr id="38" name="Chevron 37"/>
          <p:cNvSpPr/>
          <p:nvPr userDrawn="1"/>
        </p:nvSpPr>
        <p:spPr bwMode="auto">
          <a:xfrm rot="5400000">
            <a:off x="1678271" y="3639760"/>
            <a:ext cx="1005840" cy="2814441"/>
          </a:xfrm>
          <a:prstGeom prst="chevron">
            <a:avLst>
              <a:gd name="adj" fmla="val 21403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9" name="Text Placeholder 8"/>
          <p:cNvSpPr>
            <a:spLocks noGrp="1"/>
          </p:cNvSpPr>
          <p:nvPr>
            <p:ph type="body" sz="quarter" idx="17" hasCustomPrompt="1"/>
          </p:nvPr>
        </p:nvSpPr>
        <p:spPr>
          <a:xfrm>
            <a:off x="766153" y="4711707"/>
            <a:ext cx="2814441" cy="64008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Add step 4</a:t>
            </a:r>
          </a:p>
        </p:txBody>
      </p:sp>
      <p:sp>
        <p:nvSpPr>
          <p:cNvPr id="42" name="Rounded Rectangle 41"/>
          <p:cNvSpPr/>
          <p:nvPr userDrawn="1"/>
        </p:nvSpPr>
        <p:spPr bwMode="auto">
          <a:xfrm>
            <a:off x="3877674" y="4541521"/>
            <a:ext cx="7430123" cy="914400"/>
          </a:xfrm>
          <a:prstGeom prst="roundRect">
            <a:avLst>
              <a:gd name="adj" fmla="val 5556"/>
            </a:avLst>
          </a:prstGeom>
          <a:solidFill>
            <a:srgbClr val="D8CBCB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3" name="Text Placeholder 14"/>
          <p:cNvSpPr>
            <a:spLocks noGrp="1"/>
          </p:cNvSpPr>
          <p:nvPr>
            <p:ph type="body" sz="quarter" idx="18" hasCustomPrompt="1"/>
          </p:nvPr>
        </p:nvSpPr>
        <p:spPr>
          <a:xfrm>
            <a:off x="3971488" y="4533900"/>
            <a:ext cx="7204968" cy="914400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defRPr sz="140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</a:lstStyle>
          <a:p>
            <a:pPr lvl="0"/>
            <a:r>
              <a:rPr lang="en-US" dirty="0"/>
              <a:t>Describe step 4 and its sub-steps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453459312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vertical chevron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62888" y="381000"/>
            <a:ext cx="11062315" cy="8382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What is the Key Takeaway from the Slide?</a:t>
            </a:r>
          </a:p>
        </p:txBody>
      </p:sp>
      <p:sp>
        <p:nvSpPr>
          <p:cNvPr id="4" name="Rounded Rectangle 3"/>
          <p:cNvSpPr/>
          <p:nvPr userDrawn="1"/>
        </p:nvSpPr>
        <p:spPr bwMode="auto">
          <a:xfrm>
            <a:off x="3877674" y="4251937"/>
            <a:ext cx="7430123" cy="1280160"/>
          </a:xfrm>
          <a:prstGeom prst="roundRect">
            <a:avLst>
              <a:gd name="adj" fmla="val 5556"/>
            </a:avLst>
          </a:prstGeom>
          <a:solidFill>
            <a:srgbClr val="D8CBCB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" name="Rounded Rectangle 4"/>
          <p:cNvSpPr/>
          <p:nvPr userDrawn="1"/>
        </p:nvSpPr>
        <p:spPr bwMode="auto">
          <a:xfrm>
            <a:off x="3877674" y="2811768"/>
            <a:ext cx="7430123" cy="1280160"/>
          </a:xfrm>
          <a:prstGeom prst="roundRect">
            <a:avLst>
              <a:gd name="adj" fmla="val 5556"/>
            </a:avLst>
          </a:prstGeom>
          <a:solidFill>
            <a:srgbClr val="D8CBCB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" name="Pentagon 5"/>
          <p:cNvSpPr/>
          <p:nvPr userDrawn="1"/>
        </p:nvSpPr>
        <p:spPr bwMode="auto">
          <a:xfrm rot="5400000">
            <a:off x="1541111" y="604461"/>
            <a:ext cx="1280160" cy="2814441"/>
          </a:xfrm>
          <a:prstGeom prst="homePlate">
            <a:avLst>
              <a:gd name="adj" fmla="val 21370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" name="Chevron 6"/>
          <p:cNvSpPr/>
          <p:nvPr userDrawn="1"/>
        </p:nvSpPr>
        <p:spPr bwMode="auto">
          <a:xfrm rot="5400000">
            <a:off x="1541111" y="2044629"/>
            <a:ext cx="1280160" cy="2814441"/>
          </a:xfrm>
          <a:prstGeom prst="chevron">
            <a:avLst>
              <a:gd name="adj" fmla="val 21403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766153" y="1645917"/>
            <a:ext cx="2814441" cy="64008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Add step 1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766153" y="3086085"/>
            <a:ext cx="2814441" cy="64008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Add step 2</a:t>
            </a:r>
          </a:p>
        </p:txBody>
      </p:sp>
      <p:sp>
        <p:nvSpPr>
          <p:cNvPr id="14" name="Rounded Rectangle 13"/>
          <p:cNvSpPr/>
          <p:nvPr userDrawn="1"/>
        </p:nvSpPr>
        <p:spPr bwMode="auto">
          <a:xfrm>
            <a:off x="3877674" y="1371600"/>
            <a:ext cx="7430123" cy="1280160"/>
          </a:xfrm>
          <a:prstGeom prst="roundRect">
            <a:avLst>
              <a:gd name="adj" fmla="val 5556"/>
            </a:avLst>
          </a:prstGeom>
          <a:solidFill>
            <a:srgbClr val="D8CBCB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3971488" y="1397000"/>
            <a:ext cx="7204968" cy="1188720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defRPr sz="1400" baseline="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</a:lstStyle>
          <a:p>
            <a:pPr lvl="0"/>
            <a:r>
              <a:rPr lang="en-US" dirty="0"/>
              <a:t>Describe step 1 and its sub-steps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3971488" y="2837168"/>
            <a:ext cx="7204968" cy="1188720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600"/>
              </a:spcBef>
              <a:defRPr sz="140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</a:lstStyle>
          <a:p>
            <a:pPr lvl="0"/>
            <a:r>
              <a:rPr lang="en-US" dirty="0"/>
              <a:t>Describe step 2 and its sub-steps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7" name="Text Placeholder 14"/>
          <p:cNvSpPr>
            <a:spLocks noGrp="1"/>
          </p:cNvSpPr>
          <p:nvPr>
            <p:ph type="body" sz="quarter" idx="16" hasCustomPrompt="1"/>
          </p:nvPr>
        </p:nvSpPr>
        <p:spPr>
          <a:xfrm>
            <a:off x="3971488" y="4277337"/>
            <a:ext cx="7204968" cy="1188720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600"/>
              </a:spcBef>
              <a:defRPr sz="140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</a:lstStyle>
          <a:p>
            <a:pPr lvl="0"/>
            <a:r>
              <a:rPr lang="en-US" dirty="0"/>
              <a:t>Describe step 3 and its sub-steps</a:t>
            </a:r>
          </a:p>
          <a:p>
            <a:pPr lvl="1"/>
            <a:r>
              <a:rPr lang="en-US" dirty="0"/>
              <a:t>Second level</a:t>
            </a:r>
          </a:p>
        </p:txBody>
      </p:sp>
      <p:graphicFrame>
        <p:nvGraphicFramePr>
          <p:cNvPr id="1129474" name="Object 113"/>
          <p:cNvGraphicFramePr>
            <a:graphicFrameLocks noChangeAspect="1"/>
          </p:cNvGraphicFramePr>
          <p:nvPr/>
        </p:nvGraphicFramePr>
        <p:xfrm>
          <a:off x="11384804" y="76200"/>
          <a:ext cx="730973" cy="547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132" r:id="rId3" imgW="971686" imgH="895238" progId="PBrush">
                  <p:embed/>
                </p:oleObj>
              </mc:Choice>
              <mc:Fallback>
                <p:oleObj r:id="rId3" imgW="971686" imgH="895238" progId="PBrush">
                  <p:embed/>
                  <p:pic>
                    <p:nvPicPr>
                      <p:cNvPr id="1129474" name="Object 1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384804" y="76200"/>
                        <a:ext cx="730973" cy="5476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Chevron 18"/>
          <p:cNvSpPr/>
          <p:nvPr userDrawn="1"/>
        </p:nvSpPr>
        <p:spPr bwMode="auto">
          <a:xfrm rot="5400000">
            <a:off x="1541111" y="3484797"/>
            <a:ext cx="1280160" cy="2814441"/>
          </a:xfrm>
          <a:prstGeom prst="chevron">
            <a:avLst>
              <a:gd name="adj" fmla="val 21403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766153" y="4526254"/>
            <a:ext cx="2814441" cy="64008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Add step 3</a:t>
            </a:r>
          </a:p>
        </p:txBody>
      </p:sp>
    </p:spTree>
    <p:extLst>
      <p:ext uri="{BB962C8B-B14F-4D97-AF65-F5344CB8AC3E}">
        <p14:creationId xmlns:p14="http://schemas.microsoft.com/office/powerpoint/2010/main" val="3448179185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horizontal chevron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62888" y="381000"/>
            <a:ext cx="11062315" cy="8382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What is the Key Takeaway from the Slide?</a:t>
            </a:r>
          </a:p>
        </p:txBody>
      </p:sp>
      <p:sp>
        <p:nvSpPr>
          <p:cNvPr id="3" name="Pentagon 2"/>
          <p:cNvSpPr/>
          <p:nvPr userDrawn="1"/>
        </p:nvSpPr>
        <p:spPr bwMode="auto">
          <a:xfrm>
            <a:off x="562888" y="1371600"/>
            <a:ext cx="2720626" cy="889000"/>
          </a:xfrm>
          <a:prstGeom prst="homePlate">
            <a:avLst>
              <a:gd name="adj" fmla="val 30189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Chevron 3"/>
          <p:cNvSpPr/>
          <p:nvPr userDrawn="1"/>
        </p:nvSpPr>
        <p:spPr bwMode="auto">
          <a:xfrm>
            <a:off x="3319997" y="1371600"/>
            <a:ext cx="2720626" cy="889000"/>
          </a:xfrm>
          <a:prstGeom prst="chevron">
            <a:avLst>
              <a:gd name="adj" fmla="val 30555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" name="Chevron 4"/>
          <p:cNvSpPr/>
          <p:nvPr userDrawn="1"/>
        </p:nvSpPr>
        <p:spPr bwMode="auto">
          <a:xfrm>
            <a:off x="6077106" y="1371600"/>
            <a:ext cx="2720626" cy="889000"/>
          </a:xfrm>
          <a:prstGeom prst="chevron">
            <a:avLst>
              <a:gd name="adj" fmla="val 30555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" name="Chevron 5"/>
          <p:cNvSpPr/>
          <p:nvPr userDrawn="1"/>
        </p:nvSpPr>
        <p:spPr bwMode="auto">
          <a:xfrm>
            <a:off x="8834216" y="1371600"/>
            <a:ext cx="2720626" cy="889000"/>
          </a:xfrm>
          <a:prstGeom prst="chevron">
            <a:avLst>
              <a:gd name="adj" fmla="val 30555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" name="Rounded Rectangle 6"/>
          <p:cNvSpPr/>
          <p:nvPr userDrawn="1"/>
        </p:nvSpPr>
        <p:spPr bwMode="auto">
          <a:xfrm>
            <a:off x="531617" y="2362200"/>
            <a:ext cx="2673718" cy="3159614"/>
          </a:xfrm>
          <a:prstGeom prst="roundRect">
            <a:avLst>
              <a:gd name="adj" fmla="val 3950"/>
            </a:avLst>
          </a:prstGeom>
          <a:solidFill>
            <a:srgbClr val="D8CBCB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547252" y="2451100"/>
            <a:ext cx="2658083" cy="3007710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defRPr sz="140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</a:lstStyle>
          <a:p>
            <a:pPr lvl="0"/>
            <a:r>
              <a:rPr lang="en-US" dirty="0"/>
              <a:t>Describe step 1 and its sub-steps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Rounded Rectangle 10"/>
          <p:cNvSpPr/>
          <p:nvPr userDrawn="1"/>
        </p:nvSpPr>
        <p:spPr bwMode="auto">
          <a:xfrm>
            <a:off x="3304361" y="2362200"/>
            <a:ext cx="2673718" cy="3159614"/>
          </a:xfrm>
          <a:prstGeom prst="roundRect">
            <a:avLst>
              <a:gd name="adj" fmla="val 3950"/>
            </a:avLst>
          </a:prstGeom>
          <a:solidFill>
            <a:srgbClr val="D8CBCB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319997" y="2451100"/>
            <a:ext cx="2658083" cy="3007710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defRPr sz="140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</a:lstStyle>
          <a:p>
            <a:pPr lvl="0"/>
            <a:r>
              <a:rPr lang="en-US" dirty="0"/>
              <a:t>Describe step 2 and its sub-steps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Rounded Rectangle 12"/>
          <p:cNvSpPr/>
          <p:nvPr userDrawn="1"/>
        </p:nvSpPr>
        <p:spPr bwMode="auto">
          <a:xfrm>
            <a:off x="6077106" y="2362200"/>
            <a:ext cx="2673718" cy="3159614"/>
          </a:xfrm>
          <a:prstGeom prst="roundRect">
            <a:avLst>
              <a:gd name="adj" fmla="val 3950"/>
            </a:avLst>
          </a:prstGeom>
          <a:solidFill>
            <a:srgbClr val="D8CBCB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6092742" y="2451100"/>
            <a:ext cx="2658083" cy="3007710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defRPr sz="140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</a:lstStyle>
          <a:p>
            <a:pPr lvl="0"/>
            <a:r>
              <a:rPr lang="en-US" dirty="0"/>
              <a:t>Describe step 3 and its sub-steps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5" name="Rounded Rectangle 14"/>
          <p:cNvSpPr/>
          <p:nvPr userDrawn="1"/>
        </p:nvSpPr>
        <p:spPr bwMode="auto">
          <a:xfrm>
            <a:off x="8849852" y="2362200"/>
            <a:ext cx="2673718" cy="3159614"/>
          </a:xfrm>
          <a:prstGeom prst="roundRect">
            <a:avLst>
              <a:gd name="adj" fmla="val 3950"/>
            </a:avLst>
          </a:prstGeom>
          <a:solidFill>
            <a:srgbClr val="D8CBCB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8865488" y="2451100"/>
            <a:ext cx="2658083" cy="3007710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defRPr sz="140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</a:lstStyle>
          <a:p>
            <a:pPr lvl="0"/>
            <a:r>
              <a:rPr lang="en-US" dirty="0"/>
              <a:t>Describe step 4 and its sub-steps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7" name="Text Placeholder 8"/>
          <p:cNvSpPr>
            <a:spLocks noGrp="1"/>
          </p:cNvSpPr>
          <p:nvPr>
            <p:ph type="body" sz="quarter" idx="14" hasCustomPrompt="1"/>
          </p:nvPr>
        </p:nvSpPr>
        <p:spPr>
          <a:xfrm>
            <a:off x="3604699" y="1409700"/>
            <a:ext cx="2138975" cy="8001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Add step 2</a:t>
            </a:r>
          </a:p>
        </p:txBody>
      </p:sp>
      <p:sp>
        <p:nvSpPr>
          <p:cNvPr id="18" name="Text Placeholder 8"/>
          <p:cNvSpPr>
            <a:spLocks noGrp="1"/>
          </p:cNvSpPr>
          <p:nvPr>
            <p:ph type="body" sz="quarter" idx="15" hasCustomPrompt="1"/>
          </p:nvPr>
        </p:nvSpPr>
        <p:spPr>
          <a:xfrm>
            <a:off x="842377" y="1409700"/>
            <a:ext cx="2138975" cy="8001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Add step 1</a:t>
            </a:r>
          </a:p>
        </p:txBody>
      </p:sp>
      <p:sp>
        <p:nvSpPr>
          <p:cNvPr id="19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9129341" y="1409700"/>
            <a:ext cx="2138975" cy="8001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Add step 4</a:t>
            </a:r>
          </a:p>
        </p:txBody>
      </p:sp>
      <p:sp>
        <p:nvSpPr>
          <p:cNvPr id="20" name="Text Placeholder 8"/>
          <p:cNvSpPr>
            <a:spLocks noGrp="1"/>
          </p:cNvSpPr>
          <p:nvPr>
            <p:ph type="body" sz="quarter" idx="17" hasCustomPrompt="1"/>
          </p:nvPr>
        </p:nvSpPr>
        <p:spPr>
          <a:xfrm>
            <a:off x="6367020" y="1409700"/>
            <a:ext cx="2138975" cy="8001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Add step 3</a:t>
            </a:r>
          </a:p>
        </p:txBody>
      </p:sp>
      <p:graphicFrame>
        <p:nvGraphicFramePr>
          <p:cNvPr id="1131522" name="Object 113"/>
          <p:cNvGraphicFramePr>
            <a:graphicFrameLocks noChangeAspect="1"/>
          </p:cNvGraphicFramePr>
          <p:nvPr/>
        </p:nvGraphicFramePr>
        <p:xfrm>
          <a:off x="11384804" y="76200"/>
          <a:ext cx="730973" cy="547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156" r:id="rId3" imgW="971686" imgH="895238" progId="PBrush">
                  <p:embed/>
                </p:oleObj>
              </mc:Choice>
              <mc:Fallback>
                <p:oleObj r:id="rId3" imgW="971686" imgH="895238" progId="PBrush">
                  <p:embed/>
                  <p:pic>
                    <p:nvPicPr>
                      <p:cNvPr id="1131522" name="Object 1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384804" y="76200"/>
                        <a:ext cx="730973" cy="5476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08233424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ycle with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62888" y="381000"/>
            <a:ext cx="11062315" cy="8382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What is the Key Takeaway from the Slide?</a:t>
            </a:r>
          </a:p>
        </p:txBody>
      </p:sp>
      <p:sp>
        <p:nvSpPr>
          <p:cNvPr id="5" name="Circular Arrow 4"/>
          <p:cNvSpPr/>
          <p:nvPr userDrawn="1"/>
        </p:nvSpPr>
        <p:spPr bwMode="auto">
          <a:xfrm>
            <a:off x="3750632" y="1752599"/>
            <a:ext cx="4690734" cy="3810000"/>
          </a:xfrm>
          <a:prstGeom prst="circularArrow">
            <a:avLst>
              <a:gd name="adj1" fmla="val 13145"/>
              <a:gd name="adj2" fmla="val 694608"/>
              <a:gd name="adj3" fmla="val 15503785"/>
              <a:gd name="adj4" fmla="val 10800000"/>
              <a:gd name="adj5" fmla="val 12264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" name="Circular Arrow 5"/>
          <p:cNvSpPr/>
          <p:nvPr userDrawn="1"/>
        </p:nvSpPr>
        <p:spPr bwMode="auto">
          <a:xfrm rot="5400000">
            <a:off x="4190999" y="1312232"/>
            <a:ext cx="3810000" cy="4690734"/>
          </a:xfrm>
          <a:prstGeom prst="circularArrow">
            <a:avLst>
              <a:gd name="adj1" fmla="val 13145"/>
              <a:gd name="adj2" fmla="val 694608"/>
              <a:gd name="adj3" fmla="val 15503785"/>
              <a:gd name="adj4" fmla="val 10800000"/>
              <a:gd name="adj5" fmla="val 12264"/>
            </a:avLst>
          </a:prstGeom>
          <a:solidFill>
            <a:srgbClr val="FF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" name="Circular Arrow 6"/>
          <p:cNvSpPr/>
          <p:nvPr userDrawn="1"/>
        </p:nvSpPr>
        <p:spPr bwMode="auto">
          <a:xfrm rot="10800000">
            <a:off x="3750634" y="1752599"/>
            <a:ext cx="4690734" cy="3810000"/>
          </a:xfrm>
          <a:prstGeom prst="circularArrow">
            <a:avLst>
              <a:gd name="adj1" fmla="val 13145"/>
              <a:gd name="adj2" fmla="val 694608"/>
              <a:gd name="adj3" fmla="val 15503785"/>
              <a:gd name="adj4" fmla="val 10800000"/>
              <a:gd name="adj5" fmla="val 12264"/>
            </a:avLst>
          </a:prstGeom>
          <a:solidFill>
            <a:srgbClr val="D4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Circular Arrow 7"/>
          <p:cNvSpPr/>
          <p:nvPr userDrawn="1"/>
        </p:nvSpPr>
        <p:spPr bwMode="auto">
          <a:xfrm rot="16200000">
            <a:off x="4191001" y="1312232"/>
            <a:ext cx="3810000" cy="4690734"/>
          </a:xfrm>
          <a:prstGeom prst="circularArrow">
            <a:avLst>
              <a:gd name="adj1" fmla="val 13145"/>
              <a:gd name="adj2" fmla="val 694608"/>
              <a:gd name="adj3" fmla="val 15503785"/>
              <a:gd name="adj4" fmla="val 10800000"/>
              <a:gd name="adj5" fmla="val 12264"/>
            </a:avLst>
          </a:prstGeom>
          <a:solidFill>
            <a:srgbClr val="AA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 rot="2700000">
            <a:off x="6444242" y="2483485"/>
            <a:ext cx="1674812" cy="42216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1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Enter Text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 rot="18900000">
            <a:off x="3879366" y="2523117"/>
            <a:ext cx="2061968" cy="3429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Enter Text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2" hasCustomPrompt="1"/>
          </p:nvPr>
        </p:nvSpPr>
        <p:spPr>
          <a:xfrm rot="2700000">
            <a:off x="4072944" y="4388486"/>
            <a:ext cx="1674812" cy="42216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Enter Text</a:t>
            </a:r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 hasCustomPrompt="1"/>
          </p:nvPr>
        </p:nvSpPr>
        <p:spPr>
          <a:xfrm rot="18900000">
            <a:off x="6250664" y="4449181"/>
            <a:ext cx="2061968" cy="3429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tx1"/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Enter Text</a:t>
            </a:r>
          </a:p>
        </p:txBody>
      </p:sp>
      <p:sp>
        <p:nvSpPr>
          <p:cNvPr id="14" name="Rounded Rectangle 13"/>
          <p:cNvSpPr/>
          <p:nvPr userDrawn="1"/>
        </p:nvSpPr>
        <p:spPr bwMode="auto">
          <a:xfrm>
            <a:off x="560933" y="1295400"/>
            <a:ext cx="3475834" cy="1905000"/>
          </a:xfrm>
          <a:prstGeom prst="roundRect">
            <a:avLst>
              <a:gd name="adj" fmla="val 3950"/>
            </a:avLst>
          </a:prstGeom>
          <a:solidFill>
            <a:srgbClr val="D8CBCB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5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576569" y="1310786"/>
            <a:ext cx="3377329" cy="1828800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defRPr sz="140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</a:lstStyle>
          <a:p>
            <a:pPr lvl="0"/>
            <a:r>
              <a:rPr lang="en-US" dirty="0"/>
              <a:t>Describe step 4 and its sub-steps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6" name="Rounded Rectangle 15"/>
          <p:cNvSpPr/>
          <p:nvPr userDrawn="1"/>
        </p:nvSpPr>
        <p:spPr bwMode="auto">
          <a:xfrm>
            <a:off x="8149369" y="1295400"/>
            <a:ext cx="3475834" cy="1905000"/>
          </a:xfrm>
          <a:prstGeom prst="roundRect">
            <a:avLst>
              <a:gd name="adj" fmla="val 3950"/>
            </a:avLst>
          </a:prstGeom>
          <a:solidFill>
            <a:srgbClr val="D8CBCB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7" name="Text Placeholder 9"/>
          <p:cNvSpPr>
            <a:spLocks noGrp="1"/>
          </p:cNvSpPr>
          <p:nvPr>
            <p:ph type="body" sz="quarter" idx="15" hasCustomPrompt="1"/>
          </p:nvPr>
        </p:nvSpPr>
        <p:spPr>
          <a:xfrm>
            <a:off x="8165004" y="1310786"/>
            <a:ext cx="3377329" cy="1828800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defRPr sz="140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</a:lstStyle>
          <a:p>
            <a:pPr lvl="0"/>
            <a:r>
              <a:rPr lang="en-US" dirty="0"/>
              <a:t>Describe step 1 and its sub-steps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8" name="Rounded Rectangle 17"/>
          <p:cNvSpPr/>
          <p:nvPr userDrawn="1"/>
        </p:nvSpPr>
        <p:spPr bwMode="auto">
          <a:xfrm>
            <a:off x="560933" y="4114800"/>
            <a:ext cx="3475834" cy="1905000"/>
          </a:xfrm>
          <a:prstGeom prst="roundRect">
            <a:avLst>
              <a:gd name="adj" fmla="val 3950"/>
            </a:avLst>
          </a:prstGeom>
          <a:solidFill>
            <a:srgbClr val="D8CBCB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9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576569" y="4130186"/>
            <a:ext cx="3377329" cy="1828800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defRPr sz="140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</a:lstStyle>
          <a:p>
            <a:pPr lvl="0"/>
            <a:r>
              <a:rPr lang="en-US" dirty="0"/>
              <a:t>Describe step 3 and its sub-steps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0" name="Rounded Rectangle 19"/>
          <p:cNvSpPr/>
          <p:nvPr userDrawn="1"/>
        </p:nvSpPr>
        <p:spPr bwMode="auto">
          <a:xfrm>
            <a:off x="8149369" y="4114800"/>
            <a:ext cx="3475834" cy="1905000"/>
          </a:xfrm>
          <a:prstGeom prst="roundRect">
            <a:avLst>
              <a:gd name="adj" fmla="val 3950"/>
            </a:avLst>
          </a:prstGeom>
          <a:solidFill>
            <a:srgbClr val="D8CBCB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8165004" y="4130186"/>
            <a:ext cx="3377329" cy="1828800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defRPr sz="140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</a:lstStyle>
          <a:p>
            <a:pPr lvl="0"/>
            <a:r>
              <a:rPr lang="en-US" dirty="0"/>
              <a:t>Describe step 2 and its sub-steps</a:t>
            </a:r>
          </a:p>
          <a:p>
            <a:pPr lvl="1"/>
            <a:r>
              <a:rPr lang="en-US" dirty="0"/>
              <a:t>Second level</a:t>
            </a:r>
          </a:p>
        </p:txBody>
      </p:sp>
      <p:graphicFrame>
        <p:nvGraphicFramePr>
          <p:cNvPr id="1132546" name="Object 113"/>
          <p:cNvGraphicFramePr>
            <a:graphicFrameLocks noChangeAspect="1"/>
          </p:cNvGraphicFramePr>
          <p:nvPr/>
        </p:nvGraphicFramePr>
        <p:xfrm>
          <a:off x="11384804" y="76200"/>
          <a:ext cx="730973" cy="547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180" r:id="rId3" imgW="971686" imgH="895238" progId="PBrush">
                  <p:embed/>
                </p:oleObj>
              </mc:Choice>
              <mc:Fallback>
                <p:oleObj r:id="rId3" imgW="971686" imgH="895238" progId="PBrush">
                  <p:embed/>
                  <p:pic>
                    <p:nvPicPr>
                      <p:cNvPr id="1132546" name="Object 1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384804" y="76200"/>
                        <a:ext cx="730973" cy="5476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59893254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ycle without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62888" y="381000"/>
            <a:ext cx="11062315" cy="8382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What is the Key Takeaway from the Slide?</a:t>
            </a:r>
          </a:p>
        </p:txBody>
      </p:sp>
      <p:sp>
        <p:nvSpPr>
          <p:cNvPr id="5" name="Circular Arrow 4"/>
          <p:cNvSpPr/>
          <p:nvPr userDrawn="1"/>
        </p:nvSpPr>
        <p:spPr bwMode="auto">
          <a:xfrm>
            <a:off x="3750632" y="1752599"/>
            <a:ext cx="4690734" cy="3810000"/>
          </a:xfrm>
          <a:prstGeom prst="circularArrow">
            <a:avLst>
              <a:gd name="adj1" fmla="val 13145"/>
              <a:gd name="adj2" fmla="val 694608"/>
              <a:gd name="adj3" fmla="val 15503785"/>
              <a:gd name="adj4" fmla="val 10800000"/>
              <a:gd name="adj5" fmla="val 12264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" name="Circular Arrow 5"/>
          <p:cNvSpPr/>
          <p:nvPr userDrawn="1"/>
        </p:nvSpPr>
        <p:spPr bwMode="auto">
          <a:xfrm rot="5400000">
            <a:off x="4190999" y="1312232"/>
            <a:ext cx="3810000" cy="4690734"/>
          </a:xfrm>
          <a:prstGeom prst="circularArrow">
            <a:avLst>
              <a:gd name="adj1" fmla="val 13145"/>
              <a:gd name="adj2" fmla="val 694608"/>
              <a:gd name="adj3" fmla="val 15503785"/>
              <a:gd name="adj4" fmla="val 10800000"/>
              <a:gd name="adj5" fmla="val 12264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" name="Circular Arrow 6"/>
          <p:cNvSpPr/>
          <p:nvPr userDrawn="1"/>
        </p:nvSpPr>
        <p:spPr bwMode="auto">
          <a:xfrm rot="10800000">
            <a:off x="3750634" y="1752599"/>
            <a:ext cx="4690734" cy="3810000"/>
          </a:xfrm>
          <a:prstGeom prst="circularArrow">
            <a:avLst>
              <a:gd name="adj1" fmla="val 13145"/>
              <a:gd name="adj2" fmla="val 694608"/>
              <a:gd name="adj3" fmla="val 15503785"/>
              <a:gd name="adj4" fmla="val 10800000"/>
              <a:gd name="adj5" fmla="val 12264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Circular Arrow 7"/>
          <p:cNvSpPr/>
          <p:nvPr userDrawn="1"/>
        </p:nvSpPr>
        <p:spPr bwMode="auto">
          <a:xfrm rot="16200000">
            <a:off x="4191001" y="1312232"/>
            <a:ext cx="3810000" cy="4690734"/>
          </a:xfrm>
          <a:prstGeom prst="circularArrow">
            <a:avLst>
              <a:gd name="adj1" fmla="val 13145"/>
              <a:gd name="adj2" fmla="val 694608"/>
              <a:gd name="adj3" fmla="val 15503785"/>
              <a:gd name="adj4" fmla="val 10800000"/>
              <a:gd name="adj5" fmla="val 12264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 rot="2700000">
            <a:off x="6444242" y="2483485"/>
            <a:ext cx="1674812" cy="42216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Enter Text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 rot="18900000">
            <a:off x="3879366" y="2523117"/>
            <a:ext cx="2061968" cy="3429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Enter Text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2" hasCustomPrompt="1"/>
          </p:nvPr>
        </p:nvSpPr>
        <p:spPr>
          <a:xfrm rot="2700000">
            <a:off x="4072944" y="4388486"/>
            <a:ext cx="1674812" cy="42216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Enter Text</a:t>
            </a:r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 hasCustomPrompt="1"/>
          </p:nvPr>
        </p:nvSpPr>
        <p:spPr>
          <a:xfrm rot="18900000">
            <a:off x="6250664" y="4449181"/>
            <a:ext cx="2061968" cy="3429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Enter Text</a:t>
            </a:r>
          </a:p>
        </p:txBody>
      </p:sp>
      <p:sp>
        <p:nvSpPr>
          <p:cNvPr id="14" name="Rounded Rectangle 13"/>
          <p:cNvSpPr/>
          <p:nvPr userDrawn="1"/>
        </p:nvSpPr>
        <p:spPr bwMode="auto">
          <a:xfrm>
            <a:off x="560933" y="1295400"/>
            <a:ext cx="3475834" cy="1905000"/>
          </a:xfrm>
          <a:prstGeom prst="roundRect">
            <a:avLst>
              <a:gd name="adj" fmla="val 3950"/>
            </a:avLst>
          </a:prstGeom>
          <a:solidFill>
            <a:srgbClr val="D8CBCB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5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576569" y="1310786"/>
            <a:ext cx="3377329" cy="1828800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defRPr sz="140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</a:lstStyle>
          <a:p>
            <a:pPr lvl="0"/>
            <a:r>
              <a:rPr lang="en-US" dirty="0"/>
              <a:t>Describe step 4 and its sub-steps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6" name="Rounded Rectangle 15"/>
          <p:cNvSpPr/>
          <p:nvPr userDrawn="1"/>
        </p:nvSpPr>
        <p:spPr bwMode="auto">
          <a:xfrm>
            <a:off x="8149369" y="1295400"/>
            <a:ext cx="3475834" cy="1905000"/>
          </a:xfrm>
          <a:prstGeom prst="roundRect">
            <a:avLst>
              <a:gd name="adj" fmla="val 3950"/>
            </a:avLst>
          </a:prstGeom>
          <a:solidFill>
            <a:srgbClr val="D8CBCB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7" name="Text Placeholder 9"/>
          <p:cNvSpPr>
            <a:spLocks noGrp="1"/>
          </p:cNvSpPr>
          <p:nvPr>
            <p:ph type="body" sz="quarter" idx="15" hasCustomPrompt="1"/>
          </p:nvPr>
        </p:nvSpPr>
        <p:spPr>
          <a:xfrm>
            <a:off x="8165004" y="1310786"/>
            <a:ext cx="3377329" cy="1828800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defRPr sz="140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</a:lstStyle>
          <a:p>
            <a:pPr lvl="0"/>
            <a:r>
              <a:rPr lang="en-US" dirty="0"/>
              <a:t>Describe step 1 and its sub-steps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8" name="Rounded Rectangle 17"/>
          <p:cNvSpPr/>
          <p:nvPr userDrawn="1"/>
        </p:nvSpPr>
        <p:spPr bwMode="auto">
          <a:xfrm>
            <a:off x="560933" y="4114800"/>
            <a:ext cx="3475834" cy="1905000"/>
          </a:xfrm>
          <a:prstGeom prst="roundRect">
            <a:avLst>
              <a:gd name="adj" fmla="val 3950"/>
            </a:avLst>
          </a:prstGeom>
          <a:solidFill>
            <a:srgbClr val="D8CBCB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9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576569" y="4130186"/>
            <a:ext cx="3377329" cy="1828800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defRPr sz="140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</a:lstStyle>
          <a:p>
            <a:pPr lvl="0"/>
            <a:r>
              <a:rPr lang="en-US" dirty="0"/>
              <a:t>Describe step 3 and its sub-steps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0" name="Rounded Rectangle 19"/>
          <p:cNvSpPr/>
          <p:nvPr userDrawn="1"/>
        </p:nvSpPr>
        <p:spPr bwMode="auto">
          <a:xfrm>
            <a:off x="8149369" y="4114800"/>
            <a:ext cx="3475834" cy="1905000"/>
          </a:xfrm>
          <a:prstGeom prst="roundRect">
            <a:avLst>
              <a:gd name="adj" fmla="val 3950"/>
            </a:avLst>
          </a:prstGeom>
          <a:solidFill>
            <a:srgbClr val="D8CBCB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8165004" y="4130186"/>
            <a:ext cx="3377329" cy="1828800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defRPr sz="140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</a:lstStyle>
          <a:p>
            <a:pPr lvl="0"/>
            <a:r>
              <a:rPr lang="en-US" dirty="0"/>
              <a:t>Describe step 2 and its sub-steps</a:t>
            </a:r>
          </a:p>
          <a:p>
            <a:pPr lvl="1"/>
            <a:r>
              <a:rPr lang="en-US" dirty="0"/>
              <a:t>Second level</a:t>
            </a:r>
          </a:p>
        </p:txBody>
      </p:sp>
      <p:graphicFrame>
        <p:nvGraphicFramePr>
          <p:cNvPr id="1133570" name="Object 113"/>
          <p:cNvGraphicFramePr>
            <a:graphicFrameLocks noChangeAspect="1"/>
          </p:cNvGraphicFramePr>
          <p:nvPr/>
        </p:nvGraphicFramePr>
        <p:xfrm>
          <a:off x="11384804" y="76200"/>
          <a:ext cx="730973" cy="547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204" r:id="rId3" imgW="971686" imgH="895238" progId="PBrush">
                  <p:embed/>
                </p:oleObj>
              </mc:Choice>
              <mc:Fallback>
                <p:oleObj r:id="rId3" imgW="971686" imgH="895238" progId="PBrush">
                  <p:embed/>
                  <p:pic>
                    <p:nvPicPr>
                      <p:cNvPr id="1133570" name="Object 1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384804" y="76200"/>
                        <a:ext cx="730973" cy="5476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17937314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with sub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1092200"/>
            <a:ext cx="10972800" cy="4673600"/>
          </a:xfrm>
          <a:prstGeom prst="rect">
            <a:avLst/>
          </a:prstGeom>
        </p:spPr>
        <p:txBody>
          <a:bodyPr/>
          <a:lstStyle>
            <a:lvl1pPr marL="457189" indent="-457189">
              <a:spcBef>
                <a:spcPts val="8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400" baseline="0">
                <a:solidFill>
                  <a:srgbClr val="006666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>
              <a:spcBef>
                <a:spcPts val="400"/>
              </a:spcBef>
              <a:spcAft>
                <a:spcPts val="400"/>
              </a:spcAft>
              <a:defRPr sz="1867">
                <a:solidFill>
                  <a:srgbClr val="006666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marL="1219170" indent="0">
              <a:buNone/>
              <a:defRPr/>
            </a:lvl3pPr>
          </a:lstStyle>
          <a:p>
            <a:pPr lvl="0"/>
            <a:r>
              <a:rPr lang="en-US" dirty="0"/>
              <a:t>Text First level 1</a:t>
            </a:r>
          </a:p>
          <a:p>
            <a:pPr lvl="1"/>
            <a:r>
              <a:rPr lang="en-US" dirty="0"/>
              <a:t>Text second level 1</a:t>
            </a:r>
          </a:p>
          <a:p>
            <a:pPr lvl="1"/>
            <a:r>
              <a:rPr lang="en-US" dirty="0"/>
              <a:t>Text second level 2</a:t>
            </a:r>
          </a:p>
          <a:p>
            <a:pPr lvl="0"/>
            <a:r>
              <a:rPr lang="en-US" dirty="0"/>
              <a:t>Text First level 2</a:t>
            </a:r>
          </a:p>
          <a:p>
            <a:pPr lvl="1"/>
            <a:r>
              <a:rPr lang="en-US" dirty="0"/>
              <a:t>Text second level 1</a:t>
            </a:r>
          </a:p>
          <a:p>
            <a:pPr lvl="1"/>
            <a:r>
              <a:rPr lang="en-US" dirty="0"/>
              <a:t>Text second level 2</a:t>
            </a:r>
          </a:p>
          <a:p>
            <a:pPr lvl="1"/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0" y="177800"/>
            <a:ext cx="10972800" cy="9144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933" spc="-133" baseline="0">
                <a:solidFill>
                  <a:srgbClr val="80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en-US" dirty="0"/>
              <a:t>What is the key takeaway from the slide?</a:t>
            </a:r>
          </a:p>
        </p:txBody>
      </p:sp>
    </p:spTree>
    <p:extLst>
      <p:ext uri="{BB962C8B-B14F-4D97-AF65-F5344CB8AC3E}">
        <p14:creationId xmlns:p14="http://schemas.microsoft.com/office/powerpoint/2010/main" val="2972834467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62888" y="381000"/>
            <a:ext cx="11062315" cy="8382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What is the Key Takeaway from the Slide?</a:t>
            </a:r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0"/>
          </p:nvPr>
        </p:nvSpPr>
        <p:spPr>
          <a:xfrm>
            <a:off x="2249599" y="1295400"/>
            <a:ext cx="7692804" cy="39624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chart</a:t>
            </a:r>
          </a:p>
        </p:txBody>
      </p:sp>
      <p:graphicFrame>
        <p:nvGraphicFramePr>
          <p:cNvPr id="1134594" name="Object 113"/>
          <p:cNvGraphicFramePr>
            <a:graphicFrameLocks noChangeAspect="1"/>
          </p:cNvGraphicFramePr>
          <p:nvPr/>
        </p:nvGraphicFramePr>
        <p:xfrm>
          <a:off x="11384804" y="76200"/>
          <a:ext cx="730973" cy="547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228" r:id="rId3" imgW="971686" imgH="895238" progId="PBrush">
                  <p:embed/>
                </p:oleObj>
              </mc:Choice>
              <mc:Fallback>
                <p:oleObj r:id="rId3" imgW="971686" imgH="895238" progId="PBrush">
                  <p:embed/>
                  <p:pic>
                    <p:nvPicPr>
                      <p:cNvPr id="1134594" name="Object 1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384804" y="76200"/>
                        <a:ext cx="730973" cy="5476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49810992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2006600"/>
            <a:ext cx="10972800" cy="3556000"/>
          </a:xfrm>
          <a:prstGeom prst="rect">
            <a:avLst/>
          </a:prstGeo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200" baseline="0">
                <a:solidFill>
                  <a:srgbClr val="006666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 marL="609585" indent="0">
              <a:spcBef>
                <a:spcPts val="0"/>
              </a:spcBef>
              <a:buNone/>
              <a:defRPr sz="2667">
                <a:solidFill>
                  <a:srgbClr val="E2E1C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1219170" indent="0">
              <a:buNone/>
              <a:defRPr/>
            </a:lvl3pPr>
          </a:lstStyle>
          <a:p>
            <a:pPr lvl="0"/>
            <a:r>
              <a:rPr lang="en-US" dirty="0"/>
              <a:t>Agenda Item 1</a:t>
            </a:r>
            <a:br>
              <a:rPr lang="en-US" dirty="0"/>
            </a:br>
            <a:r>
              <a:rPr lang="en-US" dirty="0"/>
              <a:t>◦</a:t>
            </a:r>
            <a:br>
              <a:rPr lang="en-US" dirty="0"/>
            </a:br>
            <a:r>
              <a:rPr lang="en-US" dirty="0"/>
              <a:t>Agenda Item 2</a:t>
            </a:r>
            <a:br>
              <a:rPr lang="en-US" dirty="0"/>
            </a:br>
            <a:r>
              <a:rPr lang="en-US" dirty="0"/>
              <a:t>◦</a:t>
            </a:r>
            <a:br>
              <a:rPr lang="en-US" dirty="0"/>
            </a:br>
            <a:r>
              <a:rPr lang="en-US" dirty="0"/>
              <a:t>Agenda Item 3</a:t>
            </a:r>
            <a:br>
              <a:rPr lang="en-US" dirty="0"/>
            </a:br>
            <a:r>
              <a:rPr lang="en-US" dirty="0"/>
              <a:t>◦</a:t>
            </a:r>
            <a:br>
              <a:rPr lang="en-US" dirty="0"/>
            </a:br>
            <a:r>
              <a:rPr lang="en-US" dirty="0"/>
              <a:t>Agenda Item 4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0" y="990600"/>
            <a:ext cx="10972800" cy="9144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pc="-133" baseline="0">
                <a:solidFill>
                  <a:srgbClr val="80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en-US" dirty="0"/>
              <a:t>Agenda Slide Header</a:t>
            </a:r>
          </a:p>
        </p:txBody>
      </p:sp>
    </p:spTree>
    <p:extLst>
      <p:ext uri="{BB962C8B-B14F-4D97-AF65-F5344CB8AC3E}">
        <p14:creationId xmlns:p14="http://schemas.microsoft.com/office/powerpoint/2010/main" val="739803396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ullets with sub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1092200"/>
            <a:ext cx="10972800" cy="4673600"/>
          </a:xfrm>
          <a:prstGeom prst="rect">
            <a:avLst/>
          </a:prstGeom>
        </p:spPr>
        <p:txBody>
          <a:bodyPr/>
          <a:lstStyle>
            <a:lvl1pPr marL="457189" indent="-457189">
              <a:spcBef>
                <a:spcPts val="8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400" baseline="0">
                <a:solidFill>
                  <a:srgbClr val="006666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>
              <a:spcBef>
                <a:spcPts val="400"/>
              </a:spcBef>
              <a:spcAft>
                <a:spcPts val="400"/>
              </a:spcAft>
              <a:defRPr sz="1867">
                <a:solidFill>
                  <a:srgbClr val="006666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marL="1219170" indent="0">
              <a:buNone/>
              <a:defRPr/>
            </a:lvl3pPr>
          </a:lstStyle>
          <a:p>
            <a:pPr lvl="0"/>
            <a:r>
              <a:rPr lang="en-US" dirty="0"/>
              <a:t>Text First level 1</a:t>
            </a:r>
          </a:p>
          <a:p>
            <a:pPr lvl="1"/>
            <a:r>
              <a:rPr lang="en-US" dirty="0"/>
              <a:t>Text second level 1</a:t>
            </a:r>
          </a:p>
          <a:p>
            <a:pPr lvl="1"/>
            <a:r>
              <a:rPr lang="en-US" dirty="0"/>
              <a:t>Text second level 2</a:t>
            </a:r>
          </a:p>
          <a:p>
            <a:pPr lvl="0"/>
            <a:r>
              <a:rPr lang="en-US" dirty="0"/>
              <a:t>Text First level 2</a:t>
            </a:r>
          </a:p>
          <a:p>
            <a:pPr lvl="1"/>
            <a:r>
              <a:rPr lang="en-US" dirty="0"/>
              <a:t>Text second level 1</a:t>
            </a:r>
          </a:p>
          <a:p>
            <a:pPr lvl="1"/>
            <a:r>
              <a:rPr lang="en-US" dirty="0"/>
              <a:t>Text second level 2</a:t>
            </a:r>
          </a:p>
          <a:p>
            <a:pPr lvl="1"/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0" y="177800"/>
            <a:ext cx="10972800" cy="9144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933" spc="-133" baseline="0">
                <a:solidFill>
                  <a:srgbClr val="80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en-US" dirty="0"/>
              <a:t>What is the key takeaway from the slide?</a:t>
            </a:r>
          </a:p>
        </p:txBody>
      </p:sp>
    </p:spTree>
    <p:extLst>
      <p:ext uri="{BB962C8B-B14F-4D97-AF65-F5344CB8AC3E}">
        <p14:creationId xmlns:p14="http://schemas.microsoft.com/office/powerpoint/2010/main" val="2645760428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1193800"/>
            <a:ext cx="5283200" cy="4572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800"/>
              </a:spcBef>
              <a:buFont typeface="Arial" panose="020B0604020202020204" pitchFamily="34" charset="0"/>
              <a:buNone/>
              <a:defRPr lang="en-US" sz="2400" kern="1200" baseline="0" dirty="0">
                <a:solidFill>
                  <a:srgbClr val="006666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 marL="1066773" indent="-457189">
              <a:spcBef>
                <a:spcPts val="0"/>
              </a:spcBef>
              <a:buFont typeface="Arial" panose="020B0604020202020204" pitchFamily="34" charset="0"/>
              <a:buChar char="•"/>
              <a:defRPr lang="en-US" sz="1867" kern="1200" dirty="0">
                <a:solidFill>
                  <a:srgbClr val="006666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2pPr>
            <a:lvl3pPr marL="1219170" indent="0">
              <a:buNone/>
              <a:defRPr/>
            </a:lvl3pPr>
          </a:lstStyle>
          <a:p>
            <a:pPr marL="457189" lvl="0" indent="-457189" algn="l" defTabSz="1219170" rtl="0" eaLnBrk="1" latinLnBrk="0" hangingPunct="1">
              <a:spcBef>
                <a:spcPts val="80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dirty="0"/>
              <a:t>Column Text Header 1</a:t>
            </a:r>
          </a:p>
          <a:p>
            <a:pPr marL="990575" lvl="1" indent="-380990" algn="l" defTabSz="1219170" rtl="0" eaLnBrk="1" latinLnBrk="0" hangingPunct="1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–"/>
            </a:pPr>
            <a:r>
              <a:rPr lang="en-US" dirty="0"/>
              <a:t>Text first level 1</a:t>
            </a:r>
          </a:p>
          <a:p>
            <a:pPr marL="990575" lvl="1" indent="-380990" algn="l" defTabSz="1219170" rtl="0" eaLnBrk="1" latinLnBrk="0" hangingPunct="1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–"/>
            </a:pPr>
            <a:r>
              <a:rPr lang="en-US" dirty="0"/>
              <a:t>Text first level 2</a:t>
            </a:r>
          </a:p>
          <a:p>
            <a:pPr lvl="1"/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6299200" y="1193800"/>
            <a:ext cx="5283200" cy="4572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800"/>
              </a:spcBef>
              <a:buFont typeface="Arial" panose="020B0604020202020204" pitchFamily="34" charset="0"/>
              <a:buNone/>
              <a:defRPr lang="en-US" sz="2400" kern="1200" baseline="0" dirty="0">
                <a:solidFill>
                  <a:srgbClr val="006666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 marL="1066773" indent="-457189">
              <a:spcBef>
                <a:spcPts val="0"/>
              </a:spcBef>
              <a:buFont typeface="Arial" panose="020B0604020202020204" pitchFamily="34" charset="0"/>
              <a:buChar char="•"/>
              <a:defRPr lang="en-US" sz="1867" kern="1200" dirty="0">
                <a:solidFill>
                  <a:srgbClr val="006666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2pPr>
            <a:lvl3pPr marL="1219170" indent="0">
              <a:buNone/>
              <a:defRPr/>
            </a:lvl3pPr>
          </a:lstStyle>
          <a:p>
            <a:pPr marL="457189" lvl="0" indent="-457189" algn="l" defTabSz="1219170" rtl="0" eaLnBrk="1" latinLnBrk="0" hangingPunct="1">
              <a:spcBef>
                <a:spcPts val="80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dirty="0"/>
              <a:t>Column Text Header 2</a:t>
            </a:r>
          </a:p>
          <a:p>
            <a:pPr marL="990575" lvl="1" indent="-380990" algn="l" defTabSz="1219170" rtl="0" eaLnBrk="1" latinLnBrk="0" hangingPunct="1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–"/>
            </a:pPr>
            <a:r>
              <a:rPr lang="en-US" dirty="0"/>
              <a:t>Text first level 1</a:t>
            </a:r>
          </a:p>
          <a:p>
            <a:pPr marL="990575" lvl="1" indent="-380990" algn="l" defTabSz="1219170" rtl="0" eaLnBrk="1" latinLnBrk="0" hangingPunct="1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–"/>
            </a:pPr>
            <a:r>
              <a:rPr lang="en-US" dirty="0"/>
              <a:t>Text first level 2</a:t>
            </a:r>
          </a:p>
          <a:p>
            <a:pPr lvl="1"/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0" y="177800"/>
            <a:ext cx="10972800" cy="9144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933" spc="-133" baseline="0">
                <a:solidFill>
                  <a:srgbClr val="80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en-US" dirty="0"/>
              <a:t>What is the key takeaway from the slide?</a:t>
            </a:r>
          </a:p>
        </p:txBody>
      </p:sp>
    </p:spTree>
    <p:extLst>
      <p:ext uri="{BB962C8B-B14F-4D97-AF65-F5344CB8AC3E}">
        <p14:creationId xmlns:p14="http://schemas.microsoft.com/office/powerpoint/2010/main" val="1415358465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with n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0" y="304800"/>
            <a:ext cx="10972800" cy="9144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933" spc="-133" baseline="0">
                <a:solidFill>
                  <a:srgbClr val="80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en-US" dirty="0"/>
              <a:t>What is the key takeaway from the slide?</a:t>
            </a:r>
          </a:p>
        </p:txBody>
      </p:sp>
    </p:spTree>
    <p:extLst>
      <p:ext uri="{BB962C8B-B14F-4D97-AF65-F5344CB8AC3E}">
        <p14:creationId xmlns:p14="http://schemas.microsoft.com/office/powerpoint/2010/main" val="536437779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1790714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rans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0" y="1905000"/>
            <a:ext cx="10972800" cy="1219200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ts val="4267"/>
              </a:lnSpc>
              <a:spcBef>
                <a:spcPts val="0"/>
              </a:spcBef>
              <a:buNone/>
              <a:defRPr spc="-133" baseline="0">
                <a:solidFill>
                  <a:schemeClr val="accent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en-US" dirty="0"/>
              <a:t>Transition Slide Header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608439" y="3124200"/>
            <a:ext cx="10972800" cy="9144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200" i="0" spc="-133" baseline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Slide sub-header</a:t>
            </a:r>
          </a:p>
        </p:txBody>
      </p:sp>
    </p:spTree>
    <p:extLst>
      <p:ext uri="{BB962C8B-B14F-4D97-AF65-F5344CB8AC3E}">
        <p14:creationId xmlns:p14="http://schemas.microsoft.com/office/powerpoint/2010/main" val="2465526456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N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62888" y="381000"/>
            <a:ext cx="11062315" cy="838200"/>
          </a:xfrm>
          <a:prstGeom prst="rect">
            <a:avLst/>
          </a:prstGeom>
        </p:spPr>
        <p:txBody>
          <a:bodyPr anchor="b"/>
          <a:lstStyle/>
          <a:p>
            <a:r>
              <a:rPr lang="en-US" dirty="0"/>
              <a:t>What is the Key Takeaway from the Slide?</a:t>
            </a:r>
          </a:p>
        </p:txBody>
      </p:sp>
      <p:graphicFrame>
        <p:nvGraphicFramePr>
          <p:cNvPr id="1120258" name="Object 113"/>
          <p:cNvGraphicFramePr>
            <a:graphicFrameLocks noChangeAspect="1"/>
          </p:cNvGraphicFramePr>
          <p:nvPr/>
        </p:nvGraphicFramePr>
        <p:xfrm>
          <a:off x="11384804" y="76200"/>
          <a:ext cx="730973" cy="547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241" r:id="rId3" imgW="971686" imgH="895238" progId="PBrush">
                  <p:embed/>
                </p:oleObj>
              </mc:Choice>
              <mc:Fallback>
                <p:oleObj r:id="rId3" imgW="971686" imgH="895238" progId="PBrush">
                  <p:embed/>
                  <p:pic>
                    <p:nvPicPr>
                      <p:cNvPr id="1120258" name="Object 1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384804" y="76200"/>
                        <a:ext cx="730973" cy="5476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95796787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lient Con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25378" name="Object 113"/>
          <p:cNvGraphicFramePr>
            <a:graphicFrameLocks noChangeAspect="1"/>
          </p:cNvGraphicFramePr>
          <p:nvPr/>
        </p:nvGraphicFramePr>
        <p:xfrm>
          <a:off x="11384804" y="76200"/>
          <a:ext cx="730973" cy="547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65" r:id="rId3" imgW="971686" imgH="895238" progId="PBrush">
                  <p:embed/>
                </p:oleObj>
              </mc:Choice>
              <mc:Fallback>
                <p:oleObj r:id="rId3" imgW="971686" imgH="895238" progId="PBrush">
                  <p:embed/>
                  <p:pic>
                    <p:nvPicPr>
                      <p:cNvPr id="1125378" name="Object 1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384804" y="76200"/>
                        <a:ext cx="730973" cy="5476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>
          <a:xfrm>
            <a:off x="562888" y="381000"/>
            <a:ext cx="11062315" cy="8382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What is the Key Takeaway from the Slide?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 userDrawn="1"/>
        </p:nvGraphicFramePr>
        <p:xfrm>
          <a:off x="546596" y="1431572"/>
          <a:ext cx="5291148" cy="22082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911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Company Facts</a:t>
                      </a:r>
                    </a:p>
                  </a:txBody>
                  <a:tcPr marL="112578" marR="112578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42488">
                <a:tc>
                  <a:txBody>
                    <a:bodyPr/>
                    <a:lstStyle/>
                    <a:p>
                      <a:pPr marL="228600" indent="-228600">
                        <a:spcAft>
                          <a:spcPts val="600"/>
                        </a:spcAft>
                        <a:buFont typeface="Webdings" pitchFamily="18" charset="2"/>
                        <a:buChar char="4"/>
                      </a:pPr>
                      <a:endParaRPr lang="en-US" sz="1200" u="none" dirty="0"/>
                    </a:p>
                  </a:txBody>
                  <a:tcPr marL="112578" marR="11257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 userDrawn="1"/>
        </p:nvGraphicFramePr>
        <p:xfrm>
          <a:off x="546596" y="3933472"/>
          <a:ext cx="5291148" cy="22082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911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Company Performance</a:t>
                      </a:r>
                    </a:p>
                  </a:txBody>
                  <a:tcPr marL="112578" marR="112578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42488">
                <a:tc>
                  <a:txBody>
                    <a:bodyPr/>
                    <a:lstStyle/>
                    <a:p>
                      <a:pPr marL="228600" indent="-228600">
                        <a:spcAft>
                          <a:spcPts val="600"/>
                        </a:spcAft>
                        <a:buFont typeface="Webdings" pitchFamily="18" charset="2"/>
                        <a:buChar char="4"/>
                      </a:pPr>
                      <a:endParaRPr lang="en-US" sz="1200" u="none" dirty="0"/>
                    </a:p>
                  </a:txBody>
                  <a:tcPr marL="112578" marR="11257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4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547252" y="1816100"/>
            <a:ext cx="5291148" cy="1816100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600"/>
              </a:spcBef>
              <a:defRPr sz="1400" baseline="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</a:lstStyle>
          <a:p>
            <a:pPr lvl="0"/>
            <a:r>
              <a:rPr lang="en-US" dirty="0"/>
              <a:t>Describe the company in terms of their business presence etc.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4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547252" y="4318000"/>
            <a:ext cx="5291148" cy="1816100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600"/>
              </a:spcBef>
              <a:defRPr sz="1400"/>
            </a:lvl1pPr>
            <a:lvl2pPr>
              <a:spcBef>
                <a:spcPts val="300"/>
              </a:spcBef>
              <a:defRPr sz="1200"/>
            </a:lvl2pPr>
          </a:lstStyle>
          <a:p>
            <a:pPr lvl="0"/>
            <a:r>
              <a:rPr lang="en-US" dirty="0"/>
              <a:t>How has the company been performing?</a:t>
            </a:r>
          </a:p>
          <a:p>
            <a:pPr lvl="1"/>
            <a:r>
              <a:rPr lang="en-US" dirty="0"/>
              <a:t>Second level</a:t>
            </a:r>
          </a:p>
        </p:txBody>
      </p:sp>
      <p:graphicFrame>
        <p:nvGraphicFramePr>
          <p:cNvPr id="11" name="Table 10"/>
          <p:cNvGraphicFramePr>
            <a:graphicFrameLocks noGrp="1"/>
          </p:cNvGraphicFramePr>
          <p:nvPr userDrawn="1"/>
        </p:nvGraphicFramePr>
        <p:xfrm>
          <a:off x="6378742" y="1431572"/>
          <a:ext cx="5291148" cy="22082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911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Market Situation</a:t>
                      </a:r>
                    </a:p>
                  </a:txBody>
                  <a:tcPr marL="112578" marR="112578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42488">
                <a:tc>
                  <a:txBody>
                    <a:bodyPr/>
                    <a:lstStyle/>
                    <a:p>
                      <a:pPr marL="228600" indent="-228600">
                        <a:spcAft>
                          <a:spcPts val="600"/>
                        </a:spcAft>
                        <a:buFont typeface="Webdings" pitchFamily="18" charset="2"/>
                        <a:buChar char="4"/>
                      </a:pPr>
                      <a:endParaRPr lang="en-US" sz="1200" u="none" dirty="0"/>
                    </a:p>
                  </a:txBody>
                  <a:tcPr marL="112578" marR="11257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 userDrawn="1"/>
        </p:nvGraphicFramePr>
        <p:xfrm>
          <a:off x="6378742" y="3933472"/>
          <a:ext cx="5291148" cy="22082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911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Key Imperatives</a:t>
                      </a:r>
                    </a:p>
                  </a:txBody>
                  <a:tcPr marL="112578" marR="112578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42488">
                <a:tc>
                  <a:txBody>
                    <a:bodyPr/>
                    <a:lstStyle/>
                    <a:p>
                      <a:pPr marL="228600" indent="-228600">
                        <a:spcAft>
                          <a:spcPts val="600"/>
                        </a:spcAft>
                        <a:buFont typeface="Webdings" pitchFamily="18" charset="2"/>
                        <a:buChar char="4"/>
                      </a:pPr>
                      <a:endParaRPr lang="en-US" sz="1200" u="none" dirty="0"/>
                    </a:p>
                  </a:txBody>
                  <a:tcPr marL="112578" marR="11257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3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6379399" y="1816100"/>
            <a:ext cx="5291148" cy="1816100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600"/>
              </a:spcBef>
              <a:defRPr sz="140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</a:lstStyle>
          <a:p>
            <a:pPr lvl="0"/>
            <a:r>
              <a:rPr lang="en-US" dirty="0"/>
              <a:t>Describe the state of the market that the company is in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6379399" y="4318000"/>
            <a:ext cx="5291148" cy="1816100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600"/>
              </a:spcBef>
              <a:defRPr sz="1400" baseline="0"/>
            </a:lvl1pPr>
            <a:lvl2pPr>
              <a:spcBef>
                <a:spcPts val="300"/>
              </a:spcBef>
              <a:defRPr sz="1200"/>
            </a:lvl2pPr>
          </a:lstStyle>
          <a:p>
            <a:pPr lvl="0"/>
            <a:r>
              <a:rPr lang="en-US" dirty="0"/>
              <a:t>According to the company, what are the key focus areas or strategies for the near and distant future?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502559537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CQ Future Sta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62888" y="381000"/>
            <a:ext cx="11062315" cy="8382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What is the Key Takeaway from the Slide?</a:t>
            </a:r>
          </a:p>
        </p:txBody>
      </p:sp>
      <p:pic>
        <p:nvPicPr>
          <p:cNvPr id="3" name="Picture 4" descr="j0188453[1]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40562" y="3556001"/>
            <a:ext cx="3299150" cy="5733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4" name="Table 3"/>
          <p:cNvGraphicFramePr>
            <a:graphicFrameLocks noGrp="1"/>
          </p:cNvGraphicFramePr>
          <p:nvPr userDrawn="1"/>
        </p:nvGraphicFramePr>
        <p:xfrm>
          <a:off x="546602" y="2155472"/>
          <a:ext cx="3440523" cy="333092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4405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680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Situation – Current</a:t>
                      </a:r>
                      <a:r>
                        <a:rPr lang="en-US" sz="1400" baseline="0" dirty="0"/>
                        <a:t> State</a:t>
                      </a:r>
                      <a:endParaRPr lang="en-US" sz="1400" dirty="0"/>
                    </a:p>
                  </a:txBody>
                  <a:tcPr marL="112578" marR="112578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64127">
                <a:tc>
                  <a:txBody>
                    <a:bodyPr/>
                    <a:lstStyle/>
                    <a:p>
                      <a:pPr marL="228600" indent="-228600">
                        <a:spcAft>
                          <a:spcPts val="600"/>
                        </a:spcAft>
                        <a:buFont typeface="Webdings" pitchFamily="18" charset="2"/>
                        <a:buChar char="4"/>
                      </a:pPr>
                      <a:endParaRPr lang="en-US" sz="1200" u="none" dirty="0"/>
                    </a:p>
                  </a:txBody>
                  <a:tcPr marL="112578" marR="11257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547252" y="2540000"/>
            <a:ext cx="3424236" cy="2933700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600"/>
              </a:spcBef>
              <a:defRPr sz="1400" baseline="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</a:lstStyle>
          <a:p>
            <a:pPr lvl="0"/>
            <a:r>
              <a:rPr lang="en-US" dirty="0"/>
              <a:t>What are the undisputed facts about the client and project?</a:t>
            </a:r>
          </a:p>
          <a:p>
            <a:pPr lvl="1"/>
            <a:r>
              <a:rPr lang="en-US" dirty="0"/>
              <a:t>Second level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 userDrawn="1"/>
        </p:nvGraphicFramePr>
        <p:xfrm>
          <a:off x="8208134" y="2155472"/>
          <a:ext cx="3440523" cy="333092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4405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680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Desired Future State</a:t>
                      </a:r>
                    </a:p>
                  </a:txBody>
                  <a:tcPr marL="112578" marR="112578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64127">
                <a:tc>
                  <a:txBody>
                    <a:bodyPr/>
                    <a:lstStyle/>
                    <a:p>
                      <a:pPr marL="228600" indent="-228600">
                        <a:spcAft>
                          <a:spcPts val="600"/>
                        </a:spcAft>
                        <a:buFont typeface="Webdings" pitchFamily="18" charset="2"/>
                        <a:buChar char="4"/>
                      </a:pPr>
                      <a:endParaRPr lang="en-US" sz="1200" u="none" dirty="0"/>
                    </a:p>
                  </a:txBody>
                  <a:tcPr marL="112578" marR="11257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9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8208785" y="2540000"/>
            <a:ext cx="3424236" cy="2933700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600"/>
              </a:spcBef>
              <a:defRPr sz="140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</a:lstStyle>
          <a:p>
            <a:pPr lvl="0"/>
            <a:r>
              <a:rPr lang="en-US" dirty="0"/>
              <a:t>Where would the client like to be?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0" name="Right Arrow 9"/>
          <p:cNvSpPr/>
          <p:nvPr userDrawn="1"/>
        </p:nvSpPr>
        <p:spPr bwMode="auto">
          <a:xfrm>
            <a:off x="4052794" y="3251200"/>
            <a:ext cx="337733" cy="1188720"/>
          </a:xfrm>
          <a:prstGeom prst="rightArrow">
            <a:avLst>
              <a:gd name="adj1" fmla="val 50000"/>
              <a:gd name="adj2" fmla="val 100000"/>
            </a:avLst>
          </a:prstGeom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2" name="Right Arrow 11"/>
          <p:cNvSpPr/>
          <p:nvPr userDrawn="1"/>
        </p:nvSpPr>
        <p:spPr bwMode="auto">
          <a:xfrm>
            <a:off x="7805382" y="3251200"/>
            <a:ext cx="337733" cy="1188720"/>
          </a:xfrm>
          <a:prstGeom prst="rightArrow">
            <a:avLst>
              <a:gd name="adj1" fmla="val 50000"/>
              <a:gd name="adj2" fmla="val 100000"/>
            </a:avLst>
          </a:prstGeom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graphicFrame>
        <p:nvGraphicFramePr>
          <p:cNvPr id="13" name="Table 12"/>
          <p:cNvGraphicFramePr>
            <a:graphicFrameLocks noGrp="1"/>
          </p:cNvGraphicFramePr>
          <p:nvPr userDrawn="1"/>
        </p:nvGraphicFramePr>
        <p:xfrm>
          <a:off x="4159118" y="1304572"/>
          <a:ext cx="3877672" cy="18323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776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4196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Complications – The Gap / Trigger</a:t>
                      </a:r>
                    </a:p>
                  </a:txBody>
                  <a:tcPr marL="112578" marR="112578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90366">
                <a:tc>
                  <a:txBody>
                    <a:bodyPr/>
                    <a:lstStyle/>
                    <a:p>
                      <a:pPr marL="228600" indent="-228600">
                        <a:spcAft>
                          <a:spcPts val="600"/>
                        </a:spcAft>
                        <a:buFont typeface="Webdings" pitchFamily="18" charset="2"/>
                        <a:buChar char="4"/>
                      </a:pPr>
                      <a:endParaRPr lang="en-US" sz="1200" u="none" dirty="0"/>
                    </a:p>
                  </a:txBody>
                  <a:tcPr marL="112578" marR="11257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4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174753" y="1676400"/>
            <a:ext cx="3846402" cy="1447800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600"/>
              </a:spcBef>
              <a:defRPr sz="1400" baseline="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</a:lstStyle>
          <a:p>
            <a:pPr lvl="0"/>
            <a:r>
              <a:rPr lang="en-US" dirty="0"/>
              <a:t>Explain the cause of the gap between the current state and desired future state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5" name="Right Arrow 14"/>
          <p:cNvSpPr/>
          <p:nvPr userDrawn="1"/>
        </p:nvSpPr>
        <p:spPr bwMode="auto">
          <a:xfrm rot="5400000">
            <a:off x="5960794" y="2593106"/>
            <a:ext cx="274320" cy="1463509"/>
          </a:xfrm>
          <a:prstGeom prst="rightArrow">
            <a:avLst>
              <a:gd name="adj1" fmla="val 50000"/>
              <a:gd name="adj2" fmla="val 100000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6" name="Right Arrow 15"/>
          <p:cNvSpPr/>
          <p:nvPr userDrawn="1"/>
        </p:nvSpPr>
        <p:spPr bwMode="auto">
          <a:xfrm rot="5400000">
            <a:off x="5960794" y="3609106"/>
            <a:ext cx="274320" cy="1463509"/>
          </a:xfrm>
          <a:prstGeom prst="rightArrow">
            <a:avLst>
              <a:gd name="adj1" fmla="val 50000"/>
              <a:gd name="adj2" fmla="val 100000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graphicFrame>
        <p:nvGraphicFramePr>
          <p:cNvPr id="18" name="Table 17"/>
          <p:cNvGraphicFramePr>
            <a:graphicFrameLocks noGrp="1"/>
          </p:cNvGraphicFramePr>
          <p:nvPr userDrawn="1"/>
        </p:nvGraphicFramePr>
        <p:xfrm>
          <a:off x="4159118" y="4530372"/>
          <a:ext cx="3877672" cy="18323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776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4196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Questions – which</a:t>
                      </a:r>
                      <a:r>
                        <a:rPr lang="en-US" sz="1400" baseline="0" dirty="0"/>
                        <a:t> need answers</a:t>
                      </a:r>
                      <a:endParaRPr lang="en-US" sz="1400" dirty="0"/>
                    </a:p>
                  </a:txBody>
                  <a:tcPr marL="112578" marR="112578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90366">
                <a:tc>
                  <a:txBody>
                    <a:bodyPr/>
                    <a:lstStyle/>
                    <a:p>
                      <a:pPr marL="228600" indent="-228600">
                        <a:spcAft>
                          <a:spcPts val="600"/>
                        </a:spcAft>
                        <a:buFont typeface="Webdings" pitchFamily="18" charset="2"/>
                        <a:buChar char="4"/>
                      </a:pPr>
                      <a:endParaRPr lang="en-US" sz="1200" u="none" dirty="0"/>
                    </a:p>
                  </a:txBody>
                  <a:tcPr marL="112578" marR="11257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9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4174753" y="4902200"/>
            <a:ext cx="3846402" cy="1447800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600"/>
              </a:spcBef>
              <a:defRPr sz="140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</a:lstStyle>
          <a:p>
            <a:pPr lvl="0"/>
            <a:r>
              <a:rPr lang="en-US" dirty="0"/>
              <a:t>What is the one key question that we should answer to get from current to desired future state?</a:t>
            </a:r>
          </a:p>
          <a:p>
            <a:pPr lvl="1"/>
            <a:r>
              <a:rPr lang="en-US" dirty="0"/>
              <a:t>What questions will help me answer the one key question?</a:t>
            </a:r>
          </a:p>
        </p:txBody>
      </p:sp>
      <p:graphicFrame>
        <p:nvGraphicFramePr>
          <p:cNvPr id="1128450" name="Object 113"/>
          <p:cNvGraphicFramePr>
            <a:graphicFrameLocks noChangeAspect="1"/>
          </p:cNvGraphicFramePr>
          <p:nvPr/>
        </p:nvGraphicFramePr>
        <p:xfrm>
          <a:off x="11384804" y="76200"/>
          <a:ext cx="730973" cy="547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89" r:id="rId4" imgW="971686" imgH="895238" progId="PBrush">
                  <p:embed/>
                </p:oleObj>
              </mc:Choice>
              <mc:Fallback>
                <p:oleObj r:id="rId4" imgW="971686" imgH="895238" progId="PBrush">
                  <p:embed/>
                  <p:pic>
                    <p:nvPicPr>
                      <p:cNvPr id="1128450" name="Object 1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384804" y="76200"/>
                        <a:ext cx="730973" cy="5476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14973295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1193800"/>
            <a:ext cx="5283200" cy="4572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800"/>
              </a:spcBef>
              <a:buFont typeface="Arial" panose="020B0604020202020204" pitchFamily="34" charset="0"/>
              <a:buNone/>
              <a:defRPr lang="en-US" sz="2400" kern="1200" baseline="0" dirty="0">
                <a:solidFill>
                  <a:srgbClr val="006666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 marL="1066773" indent="-457189">
              <a:spcBef>
                <a:spcPts val="0"/>
              </a:spcBef>
              <a:buFont typeface="Arial" panose="020B0604020202020204" pitchFamily="34" charset="0"/>
              <a:buChar char="•"/>
              <a:defRPr lang="en-US" sz="1867" kern="1200" dirty="0">
                <a:solidFill>
                  <a:srgbClr val="006666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2pPr>
            <a:lvl3pPr marL="1219170" indent="0">
              <a:buNone/>
              <a:defRPr/>
            </a:lvl3pPr>
          </a:lstStyle>
          <a:p>
            <a:pPr marL="457189" lvl="0" indent="-457189" algn="l" defTabSz="1219170" rtl="0" eaLnBrk="1" latinLnBrk="0" hangingPunct="1">
              <a:spcBef>
                <a:spcPts val="80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dirty="0"/>
              <a:t>Column Text Header 1</a:t>
            </a:r>
          </a:p>
          <a:p>
            <a:pPr marL="990575" lvl="1" indent="-380990" algn="l" defTabSz="1219170" rtl="0" eaLnBrk="1" latinLnBrk="0" hangingPunct="1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–"/>
            </a:pPr>
            <a:r>
              <a:rPr lang="en-US" dirty="0"/>
              <a:t>Text first level 1</a:t>
            </a:r>
          </a:p>
          <a:p>
            <a:pPr marL="990575" lvl="1" indent="-380990" algn="l" defTabSz="1219170" rtl="0" eaLnBrk="1" latinLnBrk="0" hangingPunct="1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–"/>
            </a:pPr>
            <a:r>
              <a:rPr lang="en-US" dirty="0"/>
              <a:t>Text first level 2</a:t>
            </a:r>
          </a:p>
          <a:p>
            <a:pPr lvl="1"/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6299200" y="1193800"/>
            <a:ext cx="5283200" cy="4572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800"/>
              </a:spcBef>
              <a:buFont typeface="Arial" panose="020B0604020202020204" pitchFamily="34" charset="0"/>
              <a:buNone/>
              <a:defRPr lang="en-US" sz="2400" kern="1200" baseline="0" dirty="0">
                <a:solidFill>
                  <a:srgbClr val="006666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 marL="1066773" indent="-457189">
              <a:spcBef>
                <a:spcPts val="0"/>
              </a:spcBef>
              <a:buFont typeface="Arial" panose="020B0604020202020204" pitchFamily="34" charset="0"/>
              <a:buChar char="•"/>
              <a:defRPr lang="en-US" sz="1867" kern="1200" dirty="0">
                <a:solidFill>
                  <a:srgbClr val="006666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2pPr>
            <a:lvl3pPr marL="1219170" indent="0">
              <a:buNone/>
              <a:defRPr/>
            </a:lvl3pPr>
          </a:lstStyle>
          <a:p>
            <a:pPr marL="457189" lvl="0" indent="-457189" algn="l" defTabSz="1219170" rtl="0" eaLnBrk="1" latinLnBrk="0" hangingPunct="1">
              <a:spcBef>
                <a:spcPts val="80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dirty="0"/>
              <a:t>Column Text Header 2</a:t>
            </a:r>
          </a:p>
          <a:p>
            <a:pPr marL="990575" lvl="1" indent="-380990" algn="l" defTabSz="1219170" rtl="0" eaLnBrk="1" latinLnBrk="0" hangingPunct="1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–"/>
            </a:pPr>
            <a:r>
              <a:rPr lang="en-US" dirty="0"/>
              <a:t>Text first level 1</a:t>
            </a:r>
          </a:p>
          <a:p>
            <a:pPr marL="990575" lvl="1" indent="-380990" algn="l" defTabSz="1219170" rtl="0" eaLnBrk="1" latinLnBrk="0" hangingPunct="1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–"/>
            </a:pPr>
            <a:r>
              <a:rPr lang="en-US" dirty="0"/>
              <a:t>Text first level 2</a:t>
            </a:r>
          </a:p>
          <a:p>
            <a:pPr lvl="1"/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0" y="177800"/>
            <a:ext cx="10972800" cy="9144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933" spc="-133" baseline="0">
                <a:solidFill>
                  <a:srgbClr val="80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en-US" dirty="0"/>
              <a:t>What is the key takeaway from the slide?</a:t>
            </a:r>
          </a:p>
        </p:txBody>
      </p:sp>
    </p:spTree>
    <p:extLst>
      <p:ext uri="{BB962C8B-B14F-4D97-AF65-F5344CB8AC3E}">
        <p14:creationId xmlns:p14="http://schemas.microsoft.com/office/powerpoint/2010/main" val="845353023"/>
      </p:ext>
    </p:extLst>
  </p:cSld>
  <p:clrMapOvr>
    <a:masterClrMapping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our vertical chevron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62888" y="381000"/>
            <a:ext cx="11062315" cy="8382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What is the Key Takeaway from the Slide?</a:t>
            </a:r>
          </a:p>
        </p:txBody>
      </p:sp>
      <p:graphicFrame>
        <p:nvGraphicFramePr>
          <p:cNvPr id="1130498" name="Object 113"/>
          <p:cNvGraphicFramePr>
            <a:graphicFrameLocks noChangeAspect="1"/>
          </p:cNvGraphicFramePr>
          <p:nvPr/>
        </p:nvGraphicFramePr>
        <p:xfrm>
          <a:off x="11384804" y="76200"/>
          <a:ext cx="730973" cy="547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313" r:id="rId3" imgW="971686" imgH="895238" progId="PBrush">
                  <p:embed/>
                </p:oleObj>
              </mc:Choice>
              <mc:Fallback>
                <p:oleObj r:id="rId3" imgW="971686" imgH="895238" progId="PBrush">
                  <p:embed/>
                  <p:pic>
                    <p:nvPicPr>
                      <p:cNvPr id="1130498" name="Object 1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384804" y="76200"/>
                        <a:ext cx="730973" cy="5476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Rounded Rectangle 19"/>
          <p:cNvSpPr/>
          <p:nvPr userDrawn="1"/>
        </p:nvSpPr>
        <p:spPr bwMode="auto">
          <a:xfrm>
            <a:off x="3877674" y="3490815"/>
            <a:ext cx="7430123" cy="914400"/>
          </a:xfrm>
          <a:prstGeom prst="roundRect">
            <a:avLst>
              <a:gd name="adj" fmla="val 5556"/>
            </a:avLst>
          </a:prstGeom>
          <a:solidFill>
            <a:srgbClr val="D8CBCB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5" name="Rounded Rectangle 24"/>
          <p:cNvSpPr/>
          <p:nvPr userDrawn="1"/>
        </p:nvSpPr>
        <p:spPr bwMode="auto">
          <a:xfrm>
            <a:off x="3877674" y="2440109"/>
            <a:ext cx="7430123" cy="914400"/>
          </a:xfrm>
          <a:prstGeom prst="roundRect">
            <a:avLst>
              <a:gd name="adj" fmla="val 5556"/>
            </a:avLst>
          </a:prstGeom>
          <a:solidFill>
            <a:srgbClr val="D8CBCB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6" name="Pentagon 25"/>
          <p:cNvSpPr/>
          <p:nvPr userDrawn="1"/>
        </p:nvSpPr>
        <p:spPr bwMode="auto">
          <a:xfrm rot="5400000">
            <a:off x="1678271" y="485104"/>
            <a:ext cx="1005840" cy="2814441"/>
          </a:xfrm>
          <a:prstGeom prst="homePlate">
            <a:avLst>
              <a:gd name="adj" fmla="val 21370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7" name="Chevron 26"/>
          <p:cNvSpPr/>
          <p:nvPr userDrawn="1"/>
        </p:nvSpPr>
        <p:spPr bwMode="auto">
          <a:xfrm rot="5400000">
            <a:off x="1678271" y="1536656"/>
            <a:ext cx="1005840" cy="2814441"/>
          </a:xfrm>
          <a:prstGeom prst="chevron">
            <a:avLst>
              <a:gd name="adj" fmla="val 21403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8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766153" y="1557020"/>
            <a:ext cx="2814441" cy="64008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Add step 1</a:t>
            </a:r>
          </a:p>
        </p:txBody>
      </p:sp>
      <p:sp>
        <p:nvSpPr>
          <p:cNvPr id="2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766153" y="2608582"/>
            <a:ext cx="2814441" cy="64008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Add step 2</a:t>
            </a:r>
          </a:p>
        </p:txBody>
      </p:sp>
      <p:sp>
        <p:nvSpPr>
          <p:cNvPr id="30" name="Rounded Rectangle 29"/>
          <p:cNvSpPr/>
          <p:nvPr userDrawn="1"/>
        </p:nvSpPr>
        <p:spPr bwMode="auto">
          <a:xfrm>
            <a:off x="3877674" y="1389403"/>
            <a:ext cx="7430123" cy="914400"/>
          </a:xfrm>
          <a:prstGeom prst="roundRect">
            <a:avLst>
              <a:gd name="adj" fmla="val 5556"/>
            </a:avLst>
          </a:prstGeom>
          <a:solidFill>
            <a:srgbClr val="D8CBCB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1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3971488" y="1371600"/>
            <a:ext cx="7204968" cy="914400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defRPr sz="1400" baseline="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</a:lstStyle>
          <a:p>
            <a:pPr lvl="0"/>
            <a:r>
              <a:rPr lang="en-US" dirty="0"/>
              <a:t>Describe step 1 and its sub-steps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2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3971488" y="2425700"/>
            <a:ext cx="7204968" cy="914400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defRPr sz="140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</a:lstStyle>
          <a:p>
            <a:pPr lvl="0"/>
            <a:r>
              <a:rPr lang="en-US" dirty="0"/>
              <a:t>Describe step 2 and its sub-steps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3" name="Text Placeholder 14"/>
          <p:cNvSpPr>
            <a:spLocks noGrp="1"/>
          </p:cNvSpPr>
          <p:nvPr>
            <p:ph type="body" sz="quarter" idx="16" hasCustomPrompt="1"/>
          </p:nvPr>
        </p:nvSpPr>
        <p:spPr>
          <a:xfrm>
            <a:off x="3971488" y="3479800"/>
            <a:ext cx="7204968" cy="914400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defRPr sz="140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</a:lstStyle>
          <a:p>
            <a:pPr lvl="0"/>
            <a:r>
              <a:rPr lang="en-US" dirty="0"/>
              <a:t>Describe step 3 and its sub-steps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4" name="Chevron 33"/>
          <p:cNvSpPr/>
          <p:nvPr userDrawn="1"/>
        </p:nvSpPr>
        <p:spPr bwMode="auto">
          <a:xfrm rot="5400000">
            <a:off x="1678271" y="2588208"/>
            <a:ext cx="1005840" cy="2814441"/>
          </a:xfrm>
          <a:prstGeom prst="chevron">
            <a:avLst>
              <a:gd name="adj" fmla="val 21403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5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766153" y="3660144"/>
            <a:ext cx="2814441" cy="64008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Add step 3</a:t>
            </a:r>
          </a:p>
        </p:txBody>
      </p:sp>
      <p:sp>
        <p:nvSpPr>
          <p:cNvPr id="38" name="Chevron 37"/>
          <p:cNvSpPr/>
          <p:nvPr userDrawn="1"/>
        </p:nvSpPr>
        <p:spPr bwMode="auto">
          <a:xfrm rot="5400000">
            <a:off x="1678271" y="3639760"/>
            <a:ext cx="1005840" cy="2814441"/>
          </a:xfrm>
          <a:prstGeom prst="chevron">
            <a:avLst>
              <a:gd name="adj" fmla="val 21403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9" name="Text Placeholder 8"/>
          <p:cNvSpPr>
            <a:spLocks noGrp="1"/>
          </p:cNvSpPr>
          <p:nvPr>
            <p:ph type="body" sz="quarter" idx="17" hasCustomPrompt="1"/>
          </p:nvPr>
        </p:nvSpPr>
        <p:spPr>
          <a:xfrm>
            <a:off x="766153" y="4711707"/>
            <a:ext cx="2814441" cy="64008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Add step 3</a:t>
            </a:r>
          </a:p>
        </p:txBody>
      </p:sp>
      <p:sp>
        <p:nvSpPr>
          <p:cNvPr id="42" name="Rounded Rectangle 41"/>
          <p:cNvSpPr/>
          <p:nvPr userDrawn="1"/>
        </p:nvSpPr>
        <p:spPr bwMode="auto">
          <a:xfrm>
            <a:off x="3877674" y="4541521"/>
            <a:ext cx="7430123" cy="914400"/>
          </a:xfrm>
          <a:prstGeom prst="roundRect">
            <a:avLst>
              <a:gd name="adj" fmla="val 5556"/>
            </a:avLst>
          </a:prstGeom>
          <a:solidFill>
            <a:srgbClr val="D8CBCB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3" name="Text Placeholder 14"/>
          <p:cNvSpPr>
            <a:spLocks noGrp="1"/>
          </p:cNvSpPr>
          <p:nvPr>
            <p:ph type="body" sz="quarter" idx="18" hasCustomPrompt="1"/>
          </p:nvPr>
        </p:nvSpPr>
        <p:spPr>
          <a:xfrm>
            <a:off x="3971488" y="4533900"/>
            <a:ext cx="7204968" cy="914400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defRPr sz="140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</a:lstStyle>
          <a:p>
            <a:pPr lvl="0"/>
            <a:r>
              <a:rPr lang="en-US" dirty="0"/>
              <a:t>Describe step 3 and its sub-steps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982833045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ree vertical chevron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62888" y="381000"/>
            <a:ext cx="11062315" cy="8382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What is the Key Takeaway from the Slide?</a:t>
            </a:r>
          </a:p>
        </p:txBody>
      </p:sp>
      <p:sp>
        <p:nvSpPr>
          <p:cNvPr id="4" name="Rounded Rectangle 3"/>
          <p:cNvSpPr/>
          <p:nvPr userDrawn="1"/>
        </p:nvSpPr>
        <p:spPr bwMode="auto">
          <a:xfrm>
            <a:off x="3877674" y="4251937"/>
            <a:ext cx="7430123" cy="1280160"/>
          </a:xfrm>
          <a:prstGeom prst="roundRect">
            <a:avLst>
              <a:gd name="adj" fmla="val 5556"/>
            </a:avLst>
          </a:prstGeom>
          <a:solidFill>
            <a:srgbClr val="D8CBCB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" name="Rounded Rectangle 4"/>
          <p:cNvSpPr/>
          <p:nvPr userDrawn="1"/>
        </p:nvSpPr>
        <p:spPr bwMode="auto">
          <a:xfrm>
            <a:off x="3877674" y="2811768"/>
            <a:ext cx="7430123" cy="1280160"/>
          </a:xfrm>
          <a:prstGeom prst="roundRect">
            <a:avLst>
              <a:gd name="adj" fmla="val 5556"/>
            </a:avLst>
          </a:prstGeom>
          <a:solidFill>
            <a:srgbClr val="D8CBCB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" name="Pentagon 5"/>
          <p:cNvSpPr/>
          <p:nvPr userDrawn="1"/>
        </p:nvSpPr>
        <p:spPr bwMode="auto">
          <a:xfrm rot="5400000">
            <a:off x="1541111" y="604461"/>
            <a:ext cx="1280160" cy="2814441"/>
          </a:xfrm>
          <a:prstGeom prst="homePlate">
            <a:avLst>
              <a:gd name="adj" fmla="val 21370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" name="Chevron 6"/>
          <p:cNvSpPr/>
          <p:nvPr userDrawn="1"/>
        </p:nvSpPr>
        <p:spPr bwMode="auto">
          <a:xfrm rot="5400000">
            <a:off x="1541111" y="2044629"/>
            <a:ext cx="1280160" cy="2814441"/>
          </a:xfrm>
          <a:prstGeom prst="chevron">
            <a:avLst>
              <a:gd name="adj" fmla="val 21403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766153" y="1645917"/>
            <a:ext cx="2814441" cy="64008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Add step 1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766153" y="3086085"/>
            <a:ext cx="2814441" cy="64008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Add step 2</a:t>
            </a:r>
          </a:p>
        </p:txBody>
      </p:sp>
      <p:sp>
        <p:nvSpPr>
          <p:cNvPr id="14" name="Rounded Rectangle 13"/>
          <p:cNvSpPr/>
          <p:nvPr userDrawn="1"/>
        </p:nvSpPr>
        <p:spPr bwMode="auto">
          <a:xfrm>
            <a:off x="3877674" y="1371600"/>
            <a:ext cx="7430123" cy="1280160"/>
          </a:xfrm>
          <a:prstGeom prst="roundRect">
            <a:avLst>
              <a:gd name="adj" fmla="val 5556"/>
            </a:avLst>
          </a:prstGeom>
          <a:solidFill>
            <a:srgbClr val="D8CBCB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3971488" y="1397000"/>
            <a:ext cx="7204968" cy="1188720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defRPr sz="1400" baseline="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</a:lstStyle>
          <a:p>
            <a:pPr lvl="0"/>
            <a:r>
              <a:rPr lang="en-US" dirty="0"/>
              <a:t>Describe step 1 and its sub-steps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3971488" y="2837168"/>
            <a:ext cx="7204968" cy="1188720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600"/>
              </a:spcBef>
              <a:defRPr sz="140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</a:lstStyle>
          <a:p>
            <a:pPr lvl="0"/>
            <a:r>
              <a:rPr lang="en-US" dirty="0"/>
              <a:t>Describe step 2 and its sub-steps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7" name="Text Placeholder 14"/>
          <p:cNvSpPr>
            <a:spLocks noGrp="1"/>
          </p:cNvSpPr>
          <p:nvPr>
            <p:ph type="body" sz="quarter" idx="16" hasCustomPrompt="1"/>
          </p:nvPr>
        </p:nvSpPr>
        <p:spPr>
          <a:xfrm>
            <a:off x="3971488" y="4277337"/>
            <a:ext cx="7204968" cy="1188720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600"/>
              </a:spcBef>
              <a:defRPr sz="140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</a:lstStyle>
          <a:p>
            <a:pPr lvl="0"/>
            <a:r>
              <a:rPr lang="en-US" dirty="0"/>
              <a:t>Describe step 3 and its sub-steps</a:t>
            </a:r>
          </a:p>
          <a:p>
            <a:pPr lvl="1"/>
            <a:r>
              <a:rPr lang="en-US" dirty="0"/>
              <a:t>Second level</a:t>
            </a:r>
          </a:p>
        </p:txBody>
      </p:sp>
      <p:graphicFrame>
        <p:nvGraphicFramePr>
          <p:cNvPr id="1129474" name="Object 113"/>
          <p:cNvGraphicFramePr>
            <a:graphicFrameLocks noChangeAspect="1"/>
          </p:cNvGraphicFramePr>
          <p:nvPr/>
        </p:nvGraphicFramePr>
        <p:xfrm>
          <a:off x="11384804" y="76200"/>
          <a:ext cx="730973" cy="547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337" r:id="rId3" imgW="971686" imgH="895238" progId="PBrush">
                  <p:embed/>
                </p:oleObj>
              </mc:Choice>
              <mc:Fallback>
                <p:oleObj r:id="rId3" imgW="971686" imgH="895238" progId="PBrush">
                  <p:embed/>
                  <p:pic>
                    <p:nvPicPr>
                      <p:cNvPr id="1129474" name="Object 1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384804" y="76200"/>
                        <a:ext cx="730973" cy="5476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Chevron 18"/>
          <p:cNvSpPr/>
          <p:nvPr userDrawn="1"/>
        </p:nvSpPr>
        <p:spPr bwMode="auto">
          <a:xfrm rot="5400000">
            <a:off x="1541111" y="3484797"/>
            <a:ext cx="1280160" cy="2814441"/>
          </a:xfrm>
          <a:prstGeom prst="chevron">
            <a:avLst>
              <a:gd name="adj" fmla="val 21403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766153" y="4526254"/>
            <a:ext cx="2814441" cy="64008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Add step 3</a:t>
            </a:r>
          </a:p>
        </p:txBody>
      </p:sp>
    </p:spTree>
    <p:extLst>
      <p:ext uri="{BB962C8B-B14F-4D97-AF65-F5344CB8AC3E}">
        <p14:creationId xmlns:p14="http://schemas.microsoft.com/office/powerpoint/2010/main" val="3115085171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our horizontal chevron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62888" y="381000"/>
            <a:ext cx="11062315" cy="8382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What is the Key Takeaway from the Slide?</a:t>
            </a:r>
          </a:p>
        </p:txBody>
      </p:sp>
      <p:sp>
        <p:nvSpPr>
          <p:cNvPr id="3" name="Pentagon 2"/>
          <p:cNvSpPr/>
          <p:nvPr userDrawn="1"/>
        </p:nvSpPr>
        <p:spPr bwMode="auto">
          <a:xfrm>
            <a:off x="562888" y="1371600"/>
            <a:ext cx="2720626" cy="889000"/>
          </a:xfrm>
          <a:prstGeom prst="homePlate">
            <a:avLst>
              <a:gd name="adj" fmla="val 30189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Chevron 3"/>
          <p:cNvSpPr/>
          <p:nvPr userDrawn="1"/>
        </p:nvSpPr>
        <p:spPr bwMode="auto">
          <a:xfrm>
            <a:off x="3319997" y="1371600"/>
            <a:ext cx="2720626" cy="889000"/>
          </a:xfrm>
          <a:prstGeom prst="chevron">
            <a:avLst>
              <a:gd name="adj" fmla="val 30555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" name="Chevron 4"/>
          <p:cNvSpPr/>
          <p:nvPr userDrawn="1"/>
        </p:nvSpPr>
        <p:spPr bwMode="auto">
          <a:xfrm>
            <a:off x="6077106" y="1371600"/>
            <a:ext cx="2720626" cy="889000"/>
          </a:xfrm>
          <a:prstGeom prst="chevron">
            <a:avLst>
              <a:gd name="adj" fmla="val 30555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" name="Chevron 5"/>
          <p:cNvSpPr/>
          <p:nvPr userDrawn="1"/>
        </p:nvSpPr>
        <p:spPr bwMode="auto">
          <a:xfrm>
            <a:off x="8834216" y="1371600"/>
            <a:ext cx="2720626" cy="889000"/>
          </a:xfrm>
          <a:prstGeom prst="chevron">
            <a:avLst>
              <a:gd name="adj" fmla="val 30555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" name="Rounded Rectangle 6"/>
          <p:cNvSpPr/>
          <p:nvPr userDrawn="1"/>
        </p:nvSpPr>
        <p:spPr bwMode="auto">
          <a:xfrm>
            <a:off x="531617" y="2362200"/>
            <a:ext cx="2673718" cy="3159614"/>
          </a:xfrm>
          <a:prstGeom prst="roundRect">
            <a:avLst>
              <a:gd name="adj" fmla="val 3950"/>
            </a:avLst>
          </a:prstGeom>
          <a:solidFill>
            <a:srgbClr val="D8CBCB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547252" y="2451100"/>
            <a:ext cx="2658083" cy="3007710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defRPr sz="140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</a:lstStyle>
          <a:p>
            <a:pPr lvl="0"/>
            <a:r>
              <a:rPr lang="en-US" dirty="0"/>
              <a:t>Describe step 1 and its sub-steps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Rounded Rectangle 10"/>
          <p:cNvSpPr/>
          <p:nvPr userDrawn="1"/>
        </p:nvSpPr>
        <p:spPr bwMode="auto">
          <a:xfrm>
            <a:off x="3304361" y="2362200"/>
            <a:ext cx="2673718" cy="3159614"/>
          </a:xfrm>
          <a:prstGeom prst="roundRect">
            <a:avLst>
              <a:gd name="adj" fmla="val 3950"/>
            </a:avLst>
          </a:prstGeom>
          <a:solidFill>
            <a:srgbClr val="D8CBCB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319997" y="2451100"/>
            <a:ext cx="2658083" cy="3007710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defRPr sz="140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</a:lstStyle>
          <a:p>
            <a:pPr lvl="0"/>
            <a:r>
              <a:rPr lang="en-US" dirty="0"/>
              <a:t>Describe step 2 and its sub-steps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Rounded Rectangle 12"/>
          <p:cNvSpPr/>
          <p:nvPr userDrawn="1"/>
        </p:nvSpPr>
        <p:spPr bwMode="auto">
          <a:xfrm>
            <a:off x="6077106" y="2362200"/>
            <a:ext cx="2673718" cy="3159614"/>
          </a:xfrm>
          <a:prstGeom prst="roundRect">
            <a:avLst>
              <a:gd name="adj" fmla="val 3950"/>
            </a:avLst>
          </a:prstGeom>
          <a:solidFill>
            <a:srgbClr val="D8CBCB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6092742" y="2451100"/>
            <a:ext cx="2658083" cy="3007710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defRPr sz="140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</a:lstStyle>
          <a:p>
            <a:pPr lvl="0"/>
            <a:r>
              <a:rPr lang="en-US" dirty="0"/>
              <a:t>Describe step 3 and its sub-steps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5" name="Rounded Rectangle 14"/>
          <p:cNvSpPr/>
          <p:nvPr userDrawn="1"/>
        </p:nvSpPr>
        <p:spPr bwMode="auto">
          <a:xfrm>
            <a:off x="8849852" y="2362200"/>
            <a:ext cx="2673718" cy="3159614"/>
          </a:xfrm>
          <a:prstGeom prst="roundRect">
            <a:avLst>
              <a:gd name="adj" fmla="val 3950"/>
            </a:avLst>
          </a:prstGeom>
          <a:solidFill>
            <a:srgbClr val="D8CBCB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8865488" y="2451100"/>
            <a:ext cx="2658083" cy="3007710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defRPr sz="140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</a:lstStyle>
          <a:p>
            <a:pPr lvl="0"/>
            <a:r>
              <a:rPr lang="en-US" dirty="0"/>
              <a:t>Describe step 4 and its sub-steps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7" name="Text Placeholder 8"/>
          <p:cNvSpPr>
            <a:spLocks noGrp="1"/>
          </p:cNvSpPr>
          <p:nvPr>
            <p:ph type="body" sz="quarter" idx="14" hasCustomPrompt="1"/>
          </p:nvPr>
        </p:nvSpPr>
        <p:spPr>
          <a:xfrm>
            <a:off x="3604699" y="1409700"/>
            <a:ext cx="2138975" cy="8001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Add step 2</a:t>
            </a:r>
          </a:p>
        </p:txBody>
      </p:sp>
      <p:sp>
        <p:nvSpPr>
          <p:cNvPr id="18" name="Text Placeholder 8"/>
          <p:cNvSpPr>
            <a:spLocks noGrp="1"/>
          </p:cNvSpPr>
          <p:nvPr>
            <p:ph type="body" sz="quarter" idx="15" hasCustomPrompt="1"/>
          </p:nvPr>
        </p:nvSpPr>
        <p:spPr>
          <a:xfrm>
            <a:off x="842377" y="1409700"/>
            <a:ext cx="2138975" cy="8001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Add step 1</a:t>
            </a:r>
          </a:p>
        </p:txBody>
      </p:sp>
      <p:sp>
        <p:nvSpPr>
          <p:cNvPr id="19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9129341" y="1409700"/>
            <a:ext cx="2138975" cy="8001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Add step 4</a:t>
            </a:r>
          </a:p>
        </p:txBody>
      </p:sp>
      <p:sp>
        <p:nvSpPr>
          <p:cNvPr id="20" name="Text Placeholder 8"/>
          <p:cNvSpPr>
            <a:spLocks noGrp="1"/>
          </p:cNvSpPr>
          <p:nvPr>
            <p:ph type="body" sz="quarter" idx="17" hasCustomPrompt="1"/>
          </p:nvPr>
        </p:nvSpPr>
        <p:spPr>
          <a:xfrm>
            <a:off x="6367020" y="1409700"/>
            <a:ext cx="2138975" cy="8001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Add step 3</a:t>
            </a:r>
          </a:p>
        </p:txBody>
      </p:sp>
      <p:graphicFrame>
        <p:nvGraphicFramePr>
          <p:cNvPr id="1131522" name="Object 113"/>
          <p:cNvGraphicFramePr>
            <a:graphicFrameLocks noChangeAspect="1"/>
          </p:cNvGraphicFramePr>
          <p:nvPr/>
        </p:nvGraphicFramePr>
        <p:xfrm>
          <a:off x="11384804" y="76200"/>
          <a:ext cx="730973" cy="547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61" r:id="rId3" imgW="971686" imgH="895238" progId="PBrush">
                  <p:embed/>
                </p:oleObj>
              </mc:Choice>
              <mc:Fallback>
                <p:oleObj r:id="rId3" imgW="971686" imgH="895238" progId="PBrush">
                  <p:embed/>
                  <p:pic>
                    <p:nvPicPr>
                      <p:cNvPr id="1131522" name="Object 1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384804" y="76200"/>
                        <a:ext cx="730973" cy="5476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09383269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ycle with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2888" y="381000"/>
            <a:ext cx="11062315" cy="8382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ircular Arrow 4"/>
          <p:cNvSpPr/>
          <p:nvPr userDrawn="1"/>
        </p:nvSpPr>
        <p:spPr bwMode="auto">
          <a:xfrm>
            <a:off x="3750632" y="1752599"/>
            <a:ext cx="4690734" cy="3810000"/>
          </a:xfrm>
          <a:prstGeom prst="circularArrow">
            <a:avLst>
              <a:gd name="adj1" fmla="val 13145"/>
              <a:gd name="adj2" fmla="val 694608"/>
              <a:gd name="adj3" fmla="val 15503785"/>
              <a:gd name="adj4" fmla="val 10800000"/>
              <a:gd name="adj5" fmla="val 12264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" name="Circular Arrow 5"/>
          <p:cNvSpPr/>
          <p:nvPr userDrawn="1"/>
        </p:nvSpPr>
        <p:spPr bwMode="auto">
          <a:xfrm rot="5400000">
            <a:off x="4190999" y="1312232"/>
            <a:ext cx="3810000" cy="4690734"/>
          </a:xfrm>
          <a:prstGeom prst="circularArrow">
            <a:avLst>
              <a:gd name="adj1" fmla="val 13145"/>
              <a:gd name="adj2" fmla="val 694608"/>
              <a:gd name="adj3" fmla="val 15503785"/>
              <a:gd name="adj4" fmla="val 10800000"/>
              <a:gd name="adj5" fmla="val 12264"/>
            </a:avLst>
          </a:prstGeom>
          <a:solidFill>
            <a:srgbClr val="FF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" name="Circular Arrow 6"/>
          <p:cNvSpPr/>
          <p:nvPr userDrawn="1"/>
        </p:nvSpPr>
        <p:spPr bwMode="auto">
          <a:xfrm rot="10800000">
            <a:off x="3750634" y="1752599"/>
            <a:ext cx="4690734" cy="3810000"/>
          </a:xfrm>
          <a:prstGeom prst="circularArrow">
            <a:avLst>
              <a:gd name="adj1" fmla="val 13145"/>
              <a:gd name="adj2" fmla="val 694608"/>
              <a:gd name="adj3" fmla="val 15503785"/>
              <a:gd name="adj4" fmla="val 10800000"/>
              <a:gd name="adj5" fmla="val 12264"/>
            </a:avLst>
          </a:prstGeom>
          <a:solidFill>
            <a:srgbClr val="D4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Circular Arrow 7"/>
          <p:cNvSpPr/>
          <p:nvPr userDrawn="1"/>
        </p:nvSpPr>
        <p:spPr bwMode="auto">
          <a:xfrm rot="16200000">
            <a:off x="4191001" y="1312232"/>
            <a:ext cx="3810000" cy="4690734"/>
          </a:xfrm>
          <a:prstGeom prst="circularArrow">
            <a:avLst>
              <a:gd name="adj1" fmla="val 13145"/>
              <a:gd name="adj2" fmla="val 694608"/>
              <a:gd name="adj3" fmla="val 15503785"/>
              <a:gd name="adj4" fmla="val 10800000"/>
              <a:gd name="adj5" fmla="val 12264"/>
            </a:avLst>
          </a:prstGeom>
          <a:solidFill>
            <a:srgbClr val="AA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 rot="2700000">
            <a:off x="6444242" y="2483485"/>
            <a:ext cx="1674812" cy="42216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1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Enter Text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 rot="18900000">
            <a:off x="3879366" y="2523117"/>
            <a:ext cx="2061968" cy="3429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Enter Text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2" hasCustomPrompt="1"/>
          </p:nvPr>
        </p:nvSpPr>
        <p:spPr>
          <a:xfrm rot="2700000">
            <a:off x="4072944" y="4388486"/>
            <a:ext cx="1674812" cy="42216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Enter Text</a:t>
            </a:r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 hasCustomPrompt="1"/>
          </p:nvPr>
        </p:nvSpPr>
        <p:spPr>
          <a:xfrm rot="18900000">
            <a:off x="6250664" y="4449181"/>
            <a:ext cx="2061968" cy="3429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tx1"/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Enter Text</a:t>
            </a:r>
          </a:p>
        </p:txBody>
      </p:sp>
      <p:sp>
        <p:nvSpPr>
          <p:cNvPr id="14" name="Rounded Rectangle 13"/>
          <p:cNvSpPr/>
          <p:nvPr userDrawn="1"/>
        </p:nvSpPr>
        <p:spPr bwMode="auto">
          <a:xfrm>
            <a:off x="560933" y="1295400"/>
            <a:ext cx="3475834" cy="1905000"/>
          </a:xfrm>
          <a:prstGeom prst="roundRect">
            <a:avLst>
              <a:gd name="adj" fmla="val 3950"/>
            </a:avLst>
          </a:prstGeom>
          <a:solidFill>
            <a:srgbClr val="D8CBCB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5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576569" y="1310786"/>
            <a:ext cx="3377329" cy="1828800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defRPr sz="140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</a:lstStyle>
          <a:p>
            <a:pPr lvl="0"/>
            <a:r>
              <a:rPr lang="en-US" dirty="0"/>
              <a:t>Describe step 4 and its sub-steps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6" name="Rounded Rectangle 15"/>
          <p:cNvSpPr/>
          <p:nvPr userDrawn="1"/>
        </p:nvSpPr>
        <p:spPr bwMode="auto">
          <a:xfrm>
            <a:off x="8149369" y="1295400"/>
            <a:ext cx="3475834" cy="1905000"/>
          </a:xfrm>
          <a:prstGeom prst="roundRect">
            <a:avLst>
              <a:gd name="adj" fmla="val 3950"/>
            </a:avLst>
          </a:prstGeom>
          <a:solidFill>
            <a:srgbClr val="D8CBCB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7" name="Text Placeholder 9"/>
          <p:cNvSpPr>
            <a:spLocks noGrp="1"/>
          </p:cNvSpPr>
          <p:nvPr>
            <p:ph type="body" sz="quarter" idx="15" hasCustomPrompt="1"/>
          </p:nvPr>
        </p:nvSpPr>
        <p:spPr>
          <a:xfrm>
            <a:off x="8165004" y="1310786"/>
            <a:ext cx="3377329" cy="1828800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defRPr sz="140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</a:lstStyle>
          <a:p>
            <a:pPr lvl="0"/>
            <a:r>
              <a:rPr lang="en-US" dirty="0"/>
              <a:t>Describe step 1 and its sub-steps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8" name="Rounded Rectangle 17"/>
          <p:cNvSpPr/>
          <p:nvPr userDrawn="1"/>
        </p:nvSpPr>
        <p:spPr bwMode="auto">
          <a:xfrm>
            <a:off x="560933" y="4114800"/>
            <a:ext cx="3475834" cy="1905000"/>
          </a:xfrm>
          <a:prstGeom prst="roundRect">
            <a:avLst>
              <a:gd name="adj" fmla="val 3950"/>
            </a:avLst>
          </a:prstGeom>
          <a:solidFill>
            <a:srgbClr val="D8CBCB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9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576569" y="4130186"/>
            <a:ext cx="3377329" cy="1828800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defRPr sz="140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</a:lstStyle>
          <a:p>
            <a:pPr lvl="0"/>
            <a:r>
              <a:rPr lang="en-US" dirty="0"/>
              <a:t>Describe step 3 and its sub-steps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0" name="Rounded Rectangle 19"/>
          <p:cNvSpPr/>
          <p:nvPr userDrawn="1"/>
        </p:nvSpPr>
        <p:spPr bwMode="auto">
          <a:xfrm>
            <a:off x="8149369" y="4114800"/>
            <a:ext cx="3475834" cy="1905000"/>
          </a:xfrm>
          <a:prstGeom prst="roundRect">
            <a:avLst>
              <a:gd name="adj" fmla="val 3950"/>
            </a:avLst>
          </a:prstGeom>
          <a:solidFill>
            <a:srgbClr val="D8CBCB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8165004" y="4130186"/>
            <a:ext cx="3377329" cy="1828800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defRPr sz="140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</a:lstStyle>
          <a:p>
            <a:pPr lvl="0"/>
            <a:r>
              <a:rPr lang="en-US" dirty="0"/>
              <a:t>Describe step 2 and its sub-steps</a:t>
            </a:r>
          </a:p>
          <a:p>
            <a:pPr lvl="1"/>
            <a:r>
              <a:rPr lang="en-US" dirty="0"/>
              <a:t>Second level</a:t>
            </a:r>
          </a:p>
        </p:txBody>
      </p:sp>
      <p:graphicFrame>
        <p:nvGraphicFramePr>
          <p:cNvPr id="1132546" name="Object 113"/>
          <p:cNvGraphicFramePr>
            <a:graphicFrameLocks noChangeAspect="1"/>
          </p:cNvGraphicFramePr>
          <p:nvPr/>
        </p:nvGraphicFramePr>
        <p:xfrm>
          <a:off x="11384804" y="76200"/>
          <a:ext cx="730973" cy="547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385" r:id="rId3" imgW="971686" imgH="895238" progId="PBrush">
                  <p:embed/>
                </p:oleObj>
              </mc:Choice>
              <mc:Fallback>
                <p:oleObj r:id="rId3" imgW="971686" imgH="895238" progId="PBrush">
                  <p:embed/>
                  <p:pic>
                    <p:nvPicPr>
                      <p:cNvPr id="1132546" name="Object 1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384804" y="76200"/>
                        <a:ext cx="730973" cy="5476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66287491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ycle without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2888" y="381000"/>
            <a:ext cx="11062315" cy="8382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ircular Arrow 4"/>
          <p:cNvSpPr/>
          <p:nvPr userDrawn="1"/>
        </p:nvSpPr>
        <p:spPr bwMode="auto">
          <a:xfrm>
            <a:off x="3750632" y="1752599"/>
            <a:ext cx="4690734" cy="3810000"/>
          </a:xfrm>
          <a:prstGeom prst="circularArrow">
            <a:avLst>
              <a:gd name="adj1" fmla="val 13145"/>
              <a:gd name="adj2" fmla="val 694608"/>
              <a:gd name="adj3" fmla="val 15503785"/>
              <a:gd name="adj4" fmla="val 10800000"/>
              <a:gd name="adj5" fmla="val 12264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" name="Circular Arrow 5"/>
          <p:cNvSpPr/>
          <p:nvPr userDrawn="1"/>
        </p:nvSpPr>
        <p:spPr bwMode="auto">
          <a:xfrm rot="5400000">
            <a:off x="4190999" y="1312232"/>
            <a:ext cx="3810000" cy="4690734"/>
          </a:xfrm>
          <a:prstGeom prst="circularArrow">
            <a:avLst>
              <a:gd name="adj1" fmla="val 13145"/>
              <a:gd name="adj2" fmla="val 694608"/>
              <a:gd name="adj3" fmla="val 15503785"/>
              <a:gd name="adj4" fmla="val 10800000"/>
              <a:gd name="adj5" fmla="val 12264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" name="Circular Arrow 6"/>
          <p:cNvSpPr/>
          <p:nvPr userDrawn="1"/>
        </p:nvSpPr>
        <p:spPr bwMode="auto">
          <a:xfrm rot="10800000">
            <a:off x="3750634" y="1752599"/>
            <a:ext cx="4690734" cy="3810000"/>
          </a:xfrm>
          <a:prstGeom prst="circularArrow">
            <a:avLst>
              <a:gd name="adj1" fmla="val 13145"/>
              <a:gd name="adj2" fmla="val 694608"/>
              <a:gd name="adj3" fmla="val 15503785"/>
              <a:gd name="adj4" fmla="val 10800000"/>
              <a:gd name="adj5" fmla="val 12264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Circular Arrow 7"/>
          <p:cNvSpPr/>
          <p:nvPr userDrawn="1"/>
        </p:nvSpPr>
        <p:spPr bwMode="auto">
          <a:xfrm rot="16200000">
            <a:off x="4191001" y="1312232"/>
            <a:ext cx="3810000" cy="4690734"/>
          </a:xfrm>
          <a:prstGeom prst="circularArrow">
            <a:avLst>
              <a:gd name="adj1" fmla="val 13145"/>
              <a:gd name="adj2" fmla="val 694608"/>
              <a:gd name="adj3" fmla="val 15503785"/>
              <a:gd name="adj4" fmla="val 10800000"/>
              <a:gd name="adj5" fmla="val 12264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 rot="2700000">
            <a:off x="6444242" y="2483485"/>
            <a:ext cx="1674812" cy="42216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Enter Text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 rot="18900000">
            <a:off x="3879366" y="2523117"/>
            <a:ext cx="2061968" cy="3429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Enter Text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2" hasCustomPrompt="1"/>
          </p:nvPr>
        </p:nvSpPr>
        <p:spPr>
          <a:xfrm rot="2700000">
            <a:off x="4072944" y="4388486"/>
            <a:ext cx="1674812" cy="42216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Enter Text</a:t>
            </a:r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 hasCustomPrompt="1"/>
          </p:nvPr>
        </p:nvSpPr>
        <p:spPr>
          <a:xfrm rot="18900000">
            <a:off x="6250664" y="4449181"/>
            <a:ext cx="2061968" cy="3429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Enter Text</a:t>
            </a:r>
          </a:p>
        </p:txBody>
      </p:sp>
      <p:sp>
        <p:nvSpPr>
          <p:cNvPr id="14" name="Rounded Rectangle 13"/>
          <p:cNvSpPr/>
          <p:nvPr userDrawn="1"/>
        </p:nvSpPr>
        <p:spPr bwMode="auto">
          <a:xfrm>
            <a:off x="560933" y="1295400"/>
            <a:ext cx="3475834" cy="1905000"/>
          </a:xfrm>
          <a:prstGeom prst="roundRect">
            <a:avLst>
              <a:gd name="adj" fmla="val 3950"/>
            </a:avLst>
          </a:prstGeom>
          <a:solidFill>
            <a:srgbClr val="D8CBCB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5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576569" y="1310786"/>
            <a:ext cx="3377329" cy="1828800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defRPr sz="140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</a:lstStyle>
          <a:p>
            <a:pPr lvl="0"/>
            <a:r>
              <a:rPr lang="en-US" dirty="0"/>
              <a:t>Describe step 4 and its sub-steps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6" name="Rounded Rectangle 15"/>
          <p:cNvSpPr/>
          <p:nvPr userDrawn="1"/>
        </p:nvSpPr>
        <p:spPr bwMode="auto">
          <a:xfrm>
            <a:off x="8149369" y="1295400"/>
            <a:ext cx="3475834" cy="1905000"/>
          </a:xfrm>
          <a:prstGeom prst="roundRect">
            <a:avLst>
              <a:gd name="adj" fmla="val 3950"/>
            </a:avLst>
          </a:prstGeom>
          <a:solidFill>
            <a:srgbClr val="D8CBCB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7" name="Text Placeholder 9"/>
          <p:cNvSpPr>
            <a:spLocks noGrp="1"/>
          </p:cNvSpPr>
          <p:nvPr>
            <p:ph type="body" sz="quarter" idx="15" hasCustomPrompt="1"/>
          </p:nvPr>
        </p:nvSpPr>
        <p:spPr>
          <a:xfrm>
            <a:off x="8165004" y="1310786"/>
            <a:ext cx="3377329" cy="1828800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defRPr sz="140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</a:lstStyle>
          <a:p>
            <a:pPr lvl="0"/>
            <a:r>
              <a:rPr lang="en-US" dirty="0"/>
              <a:t>Describe step 1 and its sub-steps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8" name="Rounded Rectangle 17"/>
          <p:cNvSpPr/>
          <p:nvPr userDrawn="1"/>
        </p:nvSpPr>
        <p:spPr bwMode="auto">
          <a:xfrm>
            <a:off x="560933" y="4114800"/>
            <a:ext cx="3475834" cy="1905000"/>
          </a:xfrm>
          <a:prstGeom prst="roundRect">
            <a:avLst>
              <a:gd name="adj" fmla="val 3950"/>
            </a:avLst>
          </a:prstGeom>
          <a:solidFill>
            <a:srgbClr val="D8CBCB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9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576569" y="4130186"/>
            <a:ext cx="3377329" cy="1828800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defRPr sz="140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</a:lstStyle>
          <a:p>
            <a:pPr lvl="0"/>
            <a:r>
              <a:rPr lang="en-US" dirty="0"/>
              <a:t>Describe step 3 and its sub-steps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0" name="Rounded Rectangle 19"/>
          <p:cNvSpPr/>
          <p:nvPr userDrawn="1"/>
        </p:nvSpPr>
        <p:spPr bwMode="auto">
          <a:xfrm>
            <a:off x="8149369" y="4114800"/>
            <a:ext cx="3475834" cy="1905000"/>
          </a:xfrm>
          <a:prstGeom prst="roundRect">
            <a:avLst>
              <a:gd name="adj" fmla="val 3950"/>
            </a:avLst>
          </a:prstGeom>
          <a:solidFill>
            <a:srgbClr val="D8CBCB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8165004" y="4130186"/>
            <a:ext cx="3377329" cy="1828800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defRPr sz="140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</a:lstStyle>
          <a:p>
            <a:pPr lvl="0"/>
            <a:r>
              <a:rPr lang="en-US" dirty="0"/>
              <a:t>Describe step 2 and its sub-steps</a:t>
            </a:r>
          </a:p>
          <a:p>
            <a:pPr lvl="1"/>
            <a:r>
              <a:rPr lang="en-US" dirty="0"/>
              <a:t>Second level</a:t>
            </a:r>
          </a:p>
        </p:txBody>
      </p:sp>
      <p:graphicFrame>
        <p:nvGraphicFramePr>
          <p:cNvPr id="1133570" name="Object 113"/>
          <p:cNvGraphicFramePr>
            <a:graphicFrameLocks noChangeAspect="1"/>
          </p:cNvGraphicFramePr>
          <p:nvPr/>
        </p:nvGraphicFramePr>
        <p:xfrm>
          <a:off x="11384804" y="76200"/>
          <a:ext cx="730973" cy="547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409" r:id="rId3" imgW="971686" imgH="895238" progId="PBrush">
                  <p:embed/>
                </p:oleObj>
              </mc:Choice>
              <mc:Fallback>
                <p:oleObj r:id="rId3" imgW="971686" imgH="895238" progId="PBrush">
                  <p:embed/>
                  <p:pic>
                    <p:nvPicPr>
                      <p:cNvPr id="1133570" name="Object 1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384804" y="76200"/>
                        <a:ext cx="730973" cy="5476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65854986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2888" y="381000"/>
            <a:ext cx="11062315" cy="8382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0"/>
          </p:nvPr>
        </p:nvSpPr>
        <p:spPr>
          <a:xfrm>
            <a:off x="2249599" y="1295400"/>
            <a:ext cx="7692804" cy="39624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chart</a:t>
            </a:r>
          </a:p>
        </p:txBody>
      </p:sp>
      <p:graphicFrame>
        <p:nvGraphicFramePr>
          <p:cNvPr id="1134594" name="Object 113"/>
          <p:cNvGraphicFramePr>
            <a:graphicFrameLocks noChangeAspect="1"/>
          </p:cNvGraphicFramePr>
          <p:nvPr/>
        </p:nvGraphicFramePr>
        <p:xfrm>
          <a:off x="11384804" y="76200"/>
          <a:ext cx="730973" cy="547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433" r:id="rId3" imgW="971686" imgH="895238" progId="PBrush">
                  <p:embed/>
                </p:oleObj>
              </mc:Choice>
              <mc:Fallback>
                <p:oleObj r:id="rId3" imgW="971686" imgH="895238" progId="PBrush">
                  <p:embed/>
                  <p:pic>
                    <p:nvPicPr>
                      <p:cNvPr id="1134594" name="Object 1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384804" y="76200"/>
                        <a:ext cx="730973" cy="5476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59669298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0E16DF-8FE2-4020-8B51-F4E7ABD106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34067F-7462-411E-AE0C-19CE949A9B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DBB5E8-3D8A-4D12-B648-56E47B0C7B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8BAC5-7A0E-4E63-8BE4-7EAD82EA75AF}" type="datetimeFigureOut">
              <a:rPr lang="en-US" smtClean="0"/>
              <a:t>1/30/2019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2925CA-1921-4B49-B939-A570D03EFA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8DAE51-9A59-4AEB-B94F-F13583757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2EFA09-34E3-4564-89B2-45871C4ED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94111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b"/>
          <a:lstStyle/>
          <a:p>
            <a:r>
              <a:rPr lang="en-US" dirty="0"/>
              <a:t>What is the Key Takeaway from the Slide?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buClr>
                <a:srgbClr val="003399"/>
              </a:buClr>
              <a:defRPr/>
            </a:lvl1pPr>
            <a:lvl2pPr>
              <a:buClr>
                <a:srgbClr val="003399"/>
              </a:buClr>
              <a:defRPr/>
            </a:lvl2pPr>
            <a:lvl3pPr>
              <a:buClr>
                <a:srgbClr val="003399"/>
              </a:buClr>
              <a:defRPr/>
            </a:lvl3pPr>
            <a:lvl4pPr>
              <a:buClr>
                <a:srgbClr val="003399"/>
              </a:buClr>
              <a:defRPr/>
            </a:lvl4pPr>
          </a:lstStyle>
          <a:p>
            <a:pPr lvl="0"/>
            <a:r>
              <a:rPr lang="en-US" dirty="0"/>
              <a:t>Supporting Points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12764338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, N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62888" y="381000"/>
            <a:ext cx="11062315" cy="838200"/>
          </a:xfrm>
          <a:prstGeom prst="rect">
            <a:avLst/>
          </a:prstGeom>
        </p:spPr>
        <p:txBody>
          <a:bodyPr anchor="b"/>
          <a:lstStyle/>
          <a:p>
            <a:r>
              <a:rPr lang="en-US" dirty="0"/>
              <a:t>What is the Key Takeaway from the Slide?</a:t>
            </a:r>
          </a:p>
        </p:txBody>
      </p:sp>
      <p:graphicFrame>
        <p:nvGraphicFramePr>
          <p:cNvPr id="1120258" name="Object 113"/>
          <p:cNvGraphicFramePr>
            <a:graphicFrameLocks noChangeAspect="1"/>
          </p:cNvGraphicFramePr>
          <p:nvPr/>
        </p:nvGraphicFramePr>
        <p:xfrm>
          <a:off x="11384804" y="76200"/>
          <a:ext cx="730973" cy="547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983" r:id="rId3" imgW="971686" imgH="895238" progId="PBrush">
                  <p:embed/>
                </p:oleObj>
              </mc:Choice>
              <mc:Fallback>
                <p:oleObj r:id="rId3" imgW="971686" imgH="895238" progId="PBrush">
                  <p:embed/>
                  <p:pic>
                    <p:nvPicPr>
                      <p:cNvPr id="1120258" name="Object 1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384804" y="76200"/>
                        <a:ext cx="730973" cy="5476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30302858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lient Con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25378" name="Object 113"/>
          <p:cNvGraphicFramePr>
            <a:graphicFrameLocks noChangeAspect="1"/>
          </p:cNvGraphicFramePr>
          <p:nvPr/>
        </p:nvGraphicFramePr>
        <p:xfrm>
          <a:off x="11384804" y="76200"/>
          <a:ext cx="730973" cy="547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079" r:id="rId3" imgW="971686" imgH="895238" progId="PBrush">
                  <p:embed/>
                </p:oleObj>
              </mc:Choice>
              <mc:Fallback>
                <p:oleObj r:id="rId3" imgW="971686" imgH="895238" progId="PBrush">
                  <p:embed/>
                  <p:pic>
                    <p:nvPicPr>
                      <p:cNvPr id="1125378" name="Object 1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384804" y="76200"/>
                        <a:ext cx="730973" cy="5476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>
          <a:xfrm>
            <a:off x="562888" y="381000"/>
            <a:ext cx="11062315" cy="8382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What is the Key Takeaway from the Slide?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 userDrawn="1"/>
        </p:nvGraphicFramePr>
        <p:xfrm>
          <a:off x="546596" y="1431572"/>
          <a:ext cx="5291148" cy="22082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911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Company Facts</a:t>
                      </a:r>
                    </a:p>
                  </a:txBody>
                  <a:tcPr marL="112578" marR="112578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42488">
                <a:tc>
                  <a:txBody>
                    <a:bodyPr/>
                    <a:lstStyle/>
                    <a:p>
                      <a:pPr marL="228600" indent="-228600">
                        <a:spcAft>
                          <a:spcPts val="600"/>
                        </a:spcAft>
                        <a:buFont typeface="Webdings" pitchFamily="18" charset="2"/>
                        <a:buChar char="4"/>
                      </a:pPr>
                      <a:endParaRPr lang="en-US" sz="1200" u="none" dirty="0"/>
                    </a:p>
                  </a:txBody>
                  <a:tcPr marL="112578" marR="11257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 userDrawn="1"/>
        </p:nvGraphicFramePr>
        <p:xfrm>
          <a:off x="546596" y="3933472"/>
          <a:ext cx="5291148" cy="22082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911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Company Performance</a:t>
                      </a:r>
                    </a:p>
                  </a:txBody>
                  <a:tcPr marL="112578" marR="112578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42488">
                <a:tc>
                  <a:txBody>
                    <a:bodyPr/>
                    <a:lstStyle/>
                    <a:p>
                      <a:pPr marL="228600" indent="-228600">
                        <a:spcAft>
                          <a:spcPts val="600"/>
                        </a:spcAft>
                        <a:buFont typeface="Webdings" pitchFamily="18" charset="2"/>
                        <a:buChar char="4"/>
                      </a:pPr>
                      <a:endParaRPr lang="en-US" sz="1200" u="none" dirty="0"/>
                    </a:p>
                  </a:txBody>
                  <a:tcPr marL="112578" marR="11257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4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547252" y="1816100"/>
            <a:ext cx="5291148" cy="1816100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600"/>
              </a:spcBef>
              <a:defRPr sz="1400" baseline="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</a:lstStyle>
          <a:p>
            <a:pPr lvl="0"/>
            <a:r>
              <a:rPr lang="en-US" dirty="0"/>
              <a:t>Describe the company in terms of their business presence etc.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4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547252" y="4318000"/>
            <a:ext cx="5291148" cy="1816100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600"/>
              </a:spcBef>
              <a:defRPr sz="1400"/>
            </a:lvl1pPr>
            <a:lvl2pPr>
              <a:spcBef>
                <a:spcPts val="300"/>
              </a:spcBef>
              <a:defRPr sz="1200"/>
            </a:lvl2pPr>
          </a:lstStyle>
          <a:p>
            <a:pPr lvl="0"/>
            <a:r>
              <a:rPr lang="en-US" dirty="0"/>
              <a:t>How has the company been performing?</a:t>
            </a:r>
          </a:p>
          <a:p>
            <a:pPr lvl="1"/>
            <a:r>
              <a:rPr lang="en-US" dirty="0"/>
              <a:t>Second level</a:t>
            </a:r>
          </a:p>
        </p:txBody>
      </p:sp>
      <p:graphicFrame>
        <p:nvGraphicFramePr>
          <p:cNvPr id="11" name="Table 10"/>
          <p:cNvGraphicFramePr>
            <a:graphicFrameLocks noGrp="1"/>
          </p:cNvGraphicFramePr>
          <p:nvPr userDrawn="1"/>
        </p:nvGraphicFramePr>
        <p:xfrm>
          <a:off x="6378742" y="1431572"/>
          <a:ext cx="5291148" cy="22082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911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Market Situation</a:t>
                      </a:r>
                    </a:p>
                  </a:txBody>
                  <a:tcPr marL="112578" marR="112578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42488">
                <a:tc>
                  <a:txBody>
                    <a:bodyPr/>
                    <a:lstStyle/>
                    <a:p>
                      <a:pPr marL="228600" indent="-228600">
                        <a:spcAft>
                          <a:spcPts val="600"/>
                        </a:spcAft>
                        <a:buFont typeface="Webdings" pitchFamily="18" charset="2"/>
                        <a:buChar char="4"/>
                      </a:pPr>
                      <a:endParaRPr lang="en-US" sz="1200" u="none" dirty="0"/>
                    </a:p>
                  </a:txBody>
                  <a:tcPr marL="112578" marR="11257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 userDrawn="1"/>
        </p:nvGraphicFramePr>
        <p:xfrm>
          <a:off x="6378742" y="3933472"/>
          <a:ext cx="5291148" cy="22082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911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Key Imperatives</a:t>
                      </a:r>
                    </a:p>
                  </a:txBody>
                  <a:tcPr marL="112578" marR="112578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42488">
                <a:tc>
                  <a:txBody>
                    <a:bodyPr/>
                    <a:lstStyle/>
                    <a:p>
                      <a:pPr marL="228600" indent="-228600">
                        <a:spcAft>
                          <a:spcPts val="600"/>
                        </a:spcAft>
                        <a:buFont typeface="Webdings" pitchFamily="18" charset="2"/>
                        <a:buChar char="4"/>
                      </a:pPr>
                      <a:endParaRPr lang="en-US" sz="1200" u="none" dirty="0"/>
                    </a:p>
                  </a:txBody>
                  <a:tcPr marL="112578" marR="11257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3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6379399" y="1816100"/>
            <a:ext cx="5291148" cy="1816100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600"/>
              </a:spcBef>
              <a:defRPr sz="140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</a:lstStyle>
          <a:p>
            <a:pPr lvl="0"/>
            <a:r>
              <a:rPr lang="en-US" dirty="0"/>
              <a:t>Describe the state of the market that the company is in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6379399" y="4318000"/>
            <a:ext cx="5291148" cy="1816100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600"/>
              </a:spcBef>
              <a:defRPr sz="1400" baseline="0"/>
            </a:lvl1pPr>
            <a:lvl2pPr>
              <a:spcBef>
                <a:spcPts val="300"/>
              </a:spcBef>
              <a:defRPr sz="1200"/>
            </a:lvl2pPr>
          </a:lstStyle>
          <a:p>
            <a:pPr lvl="0"/>
            <a:r>
              <a:rPr lang="en-US" dirty="0"/>
              <a:t>According to the company, what are the key focus areas or strategies for the near and distant future?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389223108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n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0" y="304800"/>
            <a:ext cx="10972800" cy="9144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933" spc="-133" baseline="0">
                <a:solidFill>
                  <a:srgbClr val="80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en-US" dirty="0"/>
              <a:t>What is the key takeaway from the slide?</a:t>
            </a:r>
          </a:p>
        </p:txBody>
      </p:sp>
    </p:spTree>
    <p:extLst>
      <p:ext uri="{BB962C8B-B14F-4D97-AF65-F5344CB8AC3E}">
        <p14:creationId xmlns:p14="http://schemas.microsoft.com/office/powerpoint/2010/main" val="3997432896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CQ Future Sta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62888" y="381000"/>
            <a:ext cx="11062315" cy="838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MPDNA – What is the Key Takeaway from the Slide?</a:t>
            </a:r>
          </a:p>
        </p:txBody>
      </p:sp>
      <p:pic>
        <p:nvPicPr>
          <p:cNvPr id="3" name="Picture 4" descr="j0188453[1]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40562" y="3556001"/>
            <a:ext cx="3299150" cy="5733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4" name="Table 3"/>
          <p:cNvGraphicFramePr>
            <a:graphicFrameLocks noGrp="1"/>
          </p:cNvGraphicFramePr>
          <p:nvPr userDrawn="1"/>
        </p:nvGraphicFramePr>
        <p:xfrm>
          <a:off x="546602" y="2155472"/>
          <a:ext cx="3440523" cy="333092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4405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680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Situation – Current</a:t>
                      </a:r>
                      <a:r>
                        <a:rPr lang="en-US" sz="1400" baseline="0" dirty="0"/>
                        <a:t> State</a:t>
                      </a:r>
                      <a:endParaRPr lang="en-US" sz="1400" dirty="0"/>
                    </a:p>
                  </a:txBody>
                  <a:tcPr marL="112578" marR="112578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64127">
                <a:tc>
                  <a:txBody>
                    <a:bodyPr/>
                    <a:lstStyle/>
                    <a:p>
                      <a:pPr marL="228600" indent="-228600">
                        <a:spcAft>
                          <a:spcPts val="600"/>
                        </a:spcAft>
                        <a:buFont typeface="Webdings" pitchFamily="18" charset="2"/>
                        <a:buChar char="4"/>
                      </a:pPr>
                      <a:endParaRPr lang="en-US" sz="1200" u="none" dirty="0"/>
                    </a:p>
                  </a:txBody>
                  <a:tcPr marL="112578" marR="11257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547252" y="2540000"/>
            <a:ext cx="3424236" cy="2933700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600"/>
              </a:spcBef>
              <a:defRPr sz="1400" baseline="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</a:lstStyle>
          <a:p>
            <a:pPr lvl="0"/>
            <a:r>
              <a:rPr lang="en-US" dirty="0"/>
              <a:t>What are the undisputed facts about the client and project?</a:t>
            </a:r>
          </a:p>
          <a:p>
            <a:pPr lvl="1"/>
            <a:r>
              <a:rPr lang="en-US" dirty="0"/>
              <a:t>Second level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 userDrawn="1"/>
        </p:nvGraphicFramePr>
        <p:xfrm>
          <a:off x="8208134" y="2155472"/>
          <a:ext cx="3440523" cy="333092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4405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680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Desired Future State</a:t>
                      </a:r>
                    </a:p>
                  </a:txBody>
                  <a:tcPr marL="112578" marR="112578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64127">
                <a:tc>
                  <a:txBody>
                    <a:bodyPr/>
                    <a:lstStyle/>
                    <a:p>
                      <a:pPr marL="228600" indent="-228600">
                        <a:spcAft>
                          <a:spcPts val="600"/>
                        </a:spcAft>
                        <a:buFont typeface="Webdings" pitchFamily="18" charset="2"/>
                        <a:buChar char="4"/>
                      </a:pPr>
                      <a:endParaRPr lang="en-US" sz="1200" u="none" dirty="0"/>
                    </a:p>
                  </a:txBody>
                  <a:tcPr marL="112578" marR="11257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9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8208785" y="2540000"/>
            <a:ext cx="3424236" cy="2933700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600"/>
              </a:spcBef>
              <a:defRPr sz="140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</a:lstStyle>
          <a:p>
            <a:pPr lvl="0"/>
            <a:r>
              <a:rPr lang="en-US" dirty="0"/>
              <a:t>Where would the client like to be?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0" name="Right Arrow 9"/>
          <p:cNvSpPr/>
          <p:nvPr userDrawn="1"/>
        </p:nvSpPr>
        <p:spPr bwMode="auto">
          <a:xfrm>
            <a:off x="4052794" y="3251200"/>
            <a:ext cx="337733" cy="1188720"/>
          </a:xfrm>
          <a:prstGeom prst="rightArrow">
            <a:avLst>
              <a:gd name="adj1" fmla="val 50000"/>
              <a:gd name="adj2" fmla="val 100000"/>
            </a:avLst>
          </a:prstGeom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2" name="Right Arrow 11"/>
          <p:cNvSpPr/>
          <p:nvPr userDrawn="1"/>
        </p:nvSpPr>
        <p:spPr bwMode="auto">
          <a:xfrm>
            <a:off x="7805382" y="3251200"/>
            <a:ext cx="337733" cy="1188720"/>
          </a:xfrm>
          <a:prstGeom prst="rightArrow">
            <a:avLst>
              <a:gd name="adj1" fmla="val 50000"/>
              <a:gd name="adj2" fmla="val 100000"/>
            </a:avLst>
          </a:prstGeom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graphicFrame>
        <p:nvGraphicFramePr>
          <p:cNvPr id="13" name="Table 12"/>
          <p:cNvGraphicFramePr>
            <a:graphicFrameLocks noGrp="1"/>
          </p:cNvGraphicFramePr>
          <p:nvPr userDrawn="1"/>
        </p:nvGraphicFramePr>
        <p:xfrm>
          <a:off x="4159118" y="1304572"/>
          <a:ext cx="3877672" cy="18323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776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4196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Complications – The Gap / Trigger</a:t>
                      </a:r>
                    </a:p>
                  </a:txBody>
                  <a:tcPr marL="112578" marR="112578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90366">
                <a:tc>
                  <a:txBody>
                    <a:bodyPr/>
                    <a:lstStyle/>
                    <a:p>
                      <a:pPr marL="228600" indent="-228600">
                        <a:spcAft>
                          <a:spcPts val="600"/>
                        </a:spcAft>
                        <a:buFont typeface="Webdings" pitchFamily="18" charset="2"/>
                        <a:buChar char="4"/>
                      </a:pPr>
                      <a:endParaRPr lang="en-US" sz="1200" u="none" dirty="0"/>
                    </a:p>
                  </a:txBody>
                  <a:tcPr marL="112578" marR="11257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4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174753" y="1676400"/>
            <a:ext cx="3846402" cy="1447800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600"/>
              </a:spcBef>
              <a:defRPr sz="1400" baseline="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</a:lstStyle>
          <a:p>
            <a:pPr lvl="0"/>
            <a:r>
              <a:rPr lang="en-US" dirty="0"/>
              <a:t>Explain the cause of the gap between the current state and desired future state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5" name="Right Arrow 14"/>
          <p:cNvSpPr/>
          <p:nvPr userDrawn="1"/>
        </p:nvSpPr>
        <p:spPr bwMode="auto">
          <a:xfrm rot="5400000">
            <a:off x="5960794" y="2593106"/>
            <a:ext cx="274320" cy="1463509"/>
          </a:xfrm>
          <a:prstGeom prst="rightArrow">
            <a:avLst>
              <a:gd name="adj1" fmla="val 50000"/>
              <a:gd name="adj2" fmla="val 100000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6" name="Right Arrow 15"/>
          <p:cNvSpPr/>
          <p:nvPr userDrawn="1"/>
        </p:nvSpPr>
        <p:spPr bwMode="auto">
          <a:xfrm rot="5400000">
            <a:off x="5960794" y="3609106"/>
            <a:ext cx="274320" cy="1463509"/>
          </a:xfrm>
          <a:prstGeom prst="rightArrow">
            <a:avLst>
              <a:gd name="adj1" fmla="val 50000"/>
              <a:gd name="adj2" fmla="val 100000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graphicFrame>
        <p:nvGraphicFramePr>
          <p:cNvPr id="18" name="Table 17"/>
          <p:cNvGraphicFramePr>
            <a:graphicFrameLocks noGrp="1"/>
          </p:cNvGraphicFramePr>
          <p:nvPr userDrawn="1"/>
        </p:nvGraphicFramePr>
        <p:xfrm>
          <a:off x="4159118" y="4530372"/>
          <a:ext cx="3877672" cy="18323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776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4196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Questions – which</a:t>
                      </a:r>
                      <a:r>
                        <a:rPr lang="en-US" sz="1400" baseline="0" dirty="0"/>
                        <a:t> need answers</a:t>
                      </a:r>
                      <a:endParaRPr lang="en-US" sz="1400" dirty="0"/>
                    </a:p>
                  </a:txBody>
                  <a:tcPr marL="112578" marR="112578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90366">
                <a:tc>
                  <a:txBody>
                    <a:bodyPr/>
                    <a:lstStyle/>
                    <a:p>
                      <a:pPr marL="228600" indent="-228600">
                        <a:spcAft>
                          <a:spcPts val="600"/>
                        </a:spcAft>
                        <a:buFont typeface="Webdings" pitchFamily="18" charset="2"/>
                        <a:buChar char="4"/>
                      </a:pPr>
                      <a:endParaRPr lang="en-US" sz="1200" u="none" dirty="0"/>
                    </a:p>
                  </a:txBody>
                  <a:tcPr marL="112578" marR="11257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9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4174753" y="4902200"/>
            <a:ext cx="3846402" cy="1447800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600"/>
              </a:spcBef>
              <a:defRPr sz="140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</a:lstStyle>
          <a:p>
            <a:pPr lvl="0"/>
            <a:r>
              <a:rPr lang="en-US" dirty="0"/>
              <a:t>What is the one key question that we should answer to get from current to desired future state?</a:t>
            </a:r>
          </a:p>
          <a:p>
            <a:pPr lvl="1"/>
            <a:r>
              <a:rPr lang="en-US" dirty="0"/>
              <a:t>What questions will help me answer the one key question?</a:t>
            </a:r>
          </a:p>
        </p:txBody>
      </p:sp>
      <p:graphicFrame>
        <p:nvGraphicFramePr>
          <p:cNvPr id="1128450" name="Object 113"/>
          <p:cNvGraphicFramePr>
            <a:graphicFrameLocks noChangeAspect="1"/>
          </p:cNvGraphicFramePr>
          <p:nvPr/>
        </p:nvGraphicFramePr>
        <p:xfrm>
          <a:off x="11384804" y="76200"/>
          <a:ext cx="730973" cy="547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103" r:id="rId4" imgW="971686" imgH="895238" progId="PBrush">
                  <p:embed/>
                </p:oleObj>
              </mc:Choice>
              <mc:Fallback>
                <p:oleObj r:id="rId4" imgW="971686" imgH="895238" progId="PBrush">
                  <p:embed/>
                  <p:pic>
                    <p:nvPicPr>
                      <p:cNvPr id="1128450" name="Object 1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384804" y="76200"/>
                        <a:ext cx="730973" cy="5476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39855641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62888" y="381000"/>
            <a:ext cx="11062315" cy="838200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en-US" dirty="0" err="1"/>
              <a:t>MuKyun</a:t>
            </a:r>
            <a:r>
              <a:rPr lang="en-US" dirty="0"/>
              <a:t> – What is the Key Takeaway from the Slide?</a:t>
            </a:r>
          </a:p>
        </p:txBody>
      </p:sp>
      <p:graphicFrame>
        <p:nvGraphicFramePr>
          <p:cNvPr id="15" name="Object 14"/>
          <p:cNvGraphicFramePr>
            <a:graphicFrameLocks noChangeAspect="1"/>
          </p:cNvGraphicFramePr>
          <p:nvPr userDrawn="1"/>
        </p:nvGraphicFramePr>
        <p:xfrm>
          <a:off x="11384804" y="76200"/>
          <a:ext cx="730973" cy="547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127" r:id="rId3" imgW="971686" imgH="895238" progId="PBrush">
                  <p:embed/>
                </p:oleObj>
              </mc:Choice>
              <mc:Fallback>
                <p:oleObj r:id="rId3" imgW="971686" imgH="895238" progId="PBrush">
                  <p:embed/>
                  <p:pic>
                    <p:nvPicPr>
                      <p:cNvPr id="15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384804" y="76200"/>
                        <a:ext cx="730973" cy="547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Freeform 8"/>
          <p:cNvSpPr/>
          <p:nvPr/>
        </p:nvSpPr>
        <p:spPr>
          <a:xfrm>
            <a:off x="562888" y="1282762"/>
            <a:ext cx="11062312" cy="971303"/>
          </a:xfrm>
          <a:custGeom>
            <a:avLst/>
            <a:gdLst>
              <a:gd name="connsiteX0" fmla="*/ 0 w 8985248"/>
              <a:gd name="connsiteY0" fmla="*/ 97130 h 971303"/>
              <a:gd name="connsiteX1" fmla="*/ 97130 w 8985248"/>
              <a:gd name="connsiteY1" fmla="*/ 0 h 971303"/>
              <a:gd name="connsiteX2" fmla="*/ 8888118 w 8985248"/>
              <a:gd name="connsiteY2" fmla="*/ 0 h 971303"/>
              <a:gd name="connsiteX3" fmla="*/ 8985248 w 8985248"/>
              <a:gd name="connsiteY3" fmla="*/ 97130 h 971303"/>
              <a:gd name="connsiteX4" fmla="*/ 8985248 w 8985248"/>
              <a:gd name="connsiteY4" fmla="*/ 874173 h 971303"/>
              <a:gd name="connsiteX5" fmla="*/ 8888118 w 8985248"/>
              <a:gd name="connsiteY5" fmla="*/ 971303 h 971303"/>
              <a:gd name="connsiteX6" fmla="*/ 97130 w 8985248"/>
              <a:gd name="connsiteY6" fmla="*/ 971303 h 971303"/>
              <a:gd name="connsiteX7" fmla="*/ 0 w 8985248"/>
              <a:gd name="connsiteY7" fmla="*/ 874173 h 971303"/>
              <a:gd name="connsiteX8" fmla="*/ 0 w 8985248"/>
              <a:gd name="connsiteY8" fmla="*/ 97130 h 971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985248" h="971303">
                <a:moveTo>
                  <a:pt x="0" y="97130"/>
                </a:moveTo>
                <a:cubicBezTo>
                  <a:pt x="0" y="43487"/>
                  <a:pt x="43487" y="0"/>
                  <a:pt x="97130" y="0"/>
                </a:cubicBezTo>
                <a:lnTo>
                  <a:pt x="8888118" y="0"/>
                </a:lnTo>
                <a:cubicBezTo>
                  <a:pt x="8941761" y="0"/>
                  <a:pt x="8985248" y="43487"/>
                  <a:pt x="8985248" y="97130"/>
                </a:cubicBezTo>
                <a:lnTo>
                  <a:pt x="8985248" y="874173"/>
                </a:lnTo>
                <a:cubicBezTo>
                  <a:pt x="8985248" y="927816"/>
                  <a:pt x="8941761" y="971303"/>
                  <a:pt x="8888118" y="971303"/>
                </a:cubicBezTo>
                <a:lnTo>
                  <a:pt x="97130" y="971303"/>
                </a:lnTo>
                <a:cubicBezTo>
                  <a:pt x="43487" y="971303"/>
                  <a:pt x="0" y="927816"/>
                  <a:pt x="0" y="874173"/>
                </a:cubicBezTo>
                <a:lnTo>
                  <a:pt x="0" y="97130"/>
                </a:lnTo>
                <a:close/>
              </a:path>
            </a:pathLst>
          </a:custGeom>
          <a:solidFill>
            <a:srgbClr val="D8CBCB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66570" tIns="72390" rIns="72390" bIns="72390" numCol="1" spcCol="1270" anchor="t" anchorCtr="0">
            <a:noAutofit/>
          </a:bodyPr>
          <a:lstStyle/>
          <a:p>
            <a:pPr marL="0" lvl="0" indent="0" algn="l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Webdings" pitchFamily="18" charset="2"/>
              <a:buNone/>
            </a:pPr>
            <a:endParaRPr lang="en-US" sz="1400" kern="1200" dirty="0">
              <a:solidFill>
                <a:schemeClr val="tx1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682472" y="1379891"/>
            <a:ext cx="2212462" cy="777042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SzTx/>
              <a:buFont typeface="Webdings" pitchFamily="18" charset="2"/>
              <a:buNone/>
              <a:tabLst/>
              <a:defRPr/>
            </a:pPr>
            <a:r>
              <a:rPr lang="en-US" sz="1400" b="1" dirty="0">
                <a:solidFill>
                  <a:schemeClr val="bg1"/>
                </a:solidFill>
              </a:rPr>
              <a:t>Who is the end consumer?</a:t>
            </a:r>
            <a:endParaRPr lang="en-US" sz="1400" b="1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6" name="Freeform 15"/>
          <p:cNvSpPr/>
          <p:nvPr/>
        </p:nvSpPr>
        <p:spPr>
          <a:xfrm>
            <a:off x="562888" y="2351196"/>
            <a:ext cx="11062312" cy="971303"/>
          </a:xfrm>
          <a:custGeom>
            <a:avLst/>
            <a:gdLst>
              <a:gd name="connsiteX0" fmla="*/ 0 w 8985248"/>
              <a:gd name="connsiteY0" fmla="*/ 97130 h 971303"/>
              <a:gd name="connsiteX1" fmla="*/ 97130 w 8985248"/>
              <a:gd name="connsiteY1" fmla="*/ 0 h 971303"/>
              <a:gd name="connsiteX2" fmla="*/ 8888118 w 8985248"/>
              <a:gd name="connsiteY2" fmla="*/ 0 h 971303"/>
              <a:gd name="connsiteX3" fmla="*/ 8985248 w 8985248"/>
              <a:gd name="connsiteY3" fmla="*/ 97130 h 971303"/>
              <a:gd name="connsiteX4" fmla="*/ 8985248 w 8985248"/>
              <a:gd name="connsiteY4" fmla="*/ 874173 h 971303"/>
              <a:gd name="connsiteX5" fmla="*/ 8888118 w 8985248"/>
              <a:gd name="connsiteY5" fmla="*/ 971303 h 971303"/>
              <a:gd name="connsiteX6" fmla="*/ 97130 w 8985248"/>
              <a:gd name="connsiteY6" fmla="*/ 971303 h 971303"/>
              <a:gd name="connsiteX7" fmla="*/ 0 w 8985248"/>
              <a:gd name="connsiteY7" fmla="*/ 874173 h 971303"/>
              <a:gd name="connsiteX8" fmla="*/ 0 w 8985248"/>
              <a:gd name="connsiteY8" fmla="*/ 97130 h 971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985248" h="971303">
                <a:moveTo>
                  <a:pt x="0" y="97130"/>
                </a:moveTo>
                <a:cubicBezTo>
                  <a:pt x="0" y="43487"/>
                  <a:pt x="43487" y="0"/>
                  <a:pt x="97130" y="0"/>
                </a:cubicBezTo>
                <a:lnTo>
                  <a:pt x="8888118" y="0"/>
                </a:lnTo>
                <a:cubicBezTo>
                  <a:pt x="8941761" y="0"/>
                  <a:pt x="8985248" y="43487"/>
                  <a:pt x="8985248" y="97130"/>
                </a:cubicBezTo>
                <a:lnTo>
                  <a:pt x="8985248" y="874173"/>
                </a:lnTo>
                <a:cubicBezTo>
                  <a:pt x="8985248" y="927816"/>
                  <a:pt x="8941761" y="971303"/>
                  <a:pt x="8888118" y="971303"/>
                </a:cubicBezTo>
                <a:lnTo>
                  <a:pt x="97130" y="971303"/>
                </a:lnTo>
                <a:cubicBezTo>
                  <a:pt x="43487" y="971303"/>
                  <a:pt x="0" y="927816"/>
                  <a:pt x="0" y="874173"/>
                </a:cubicBezTo>
                <a:lnTo>
                  <a:pt x="0" y="97130"/>
                </a:lnTo>
                <a:close/>
              </a:path>
            </a:pathLst>
          </a:custGeom>
          <a:solidFill>
            <a:srgbClr val="D8CBCB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66570" tIns="72390" rIns="72390" bIns="72390" numCol="1" spcCol="1270" anchor="t" anchorCtr="0">
            <a:noAutofit/>
          </a:bodyPr>
          <a:lstStyle/>
          <a:p>
            <a:pPr marL="0" lvl="0" indent="0" algn="l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Webdings" pitchFamily="18" charset="2"/>
              <a:buNone/>
            </a:pPr>
            <a:endParaRPr lang="en-US" sz="1400" kern="1200" dirty="0">
              <a:solidFill>
                <a:schemeClr val="tx1"/>
              </a:solidFill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682472" y="2448325"/>
            <a:ext cx="2212462" cy="777042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SzTx/>
              <a:buFont typeface="Webdings" pitchFamily="18" charset="2"/>
              <a:buNone/>
              <a:tabLst/>
              <a:defRPr/>
            </a:pPr>
            <a:r>
              <a:rPr lang="en-US" sz="1400" b="1" dirty="0">
                <a:solidFill>
                  <a:schemeClr val="bg1"/>
                </a:solidFill>
              </a:rPr>
              <a:t>What is the business question?</a:t>
            </a:r>
            <a:endParaRPr lang="en-US" sz="1400" b="1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2" name="Freeform 21"/>
          <p:cNvSpPr/>
          <p:nvPr/>
        </p:nvSpPr>
        <p:spPr>
          <a:xfrm>
            <a:off x="562888" y="3419629"/>
            <a:ext cx="11062312" cy="971303"/>
          </a:xfrm>
          <a:custGeom>
            <a:avLst/>
            <a:gdLst>
              <a:gd name="connsiteX0" fmla="*/ 0 w 8985248"/>
              <a:gd name="connsiteY0" fmla="*/ 97130 h 971303"/>
              <a:gd name="connsiteX1" fmla="*/ 97130 w 8985248"/>
              <a:gd name="connsiteY1" fmla="*/ 0 h 971303"/>
              <a:gd name="connsiteX2" fmla="*/ 8888118 w 8985248"/>
              <a:gd name="connsiteY2" fmla="*/ 0 h 971303"/>
              <a:gd name="connsiteX3" fmla="*/ 8985248 w 8985248"/>
              <a:gd name="connsiteY3" fmla="*/ 97130 h 971303"/>
              <a:gd name="connsiteX4" fmla="*/ 8985248 w 8985248"/>
              <a:gd name="connsiteY4" fmla="*/ 874173 h 971303"/>
              <a:gd name="connsiteX5" fmla="*/ 8888118 w 8985248"/>
              <a:gd name="connsiteY5" fmla="*/ 971303 h 971303"/>
              <a:gd name="connsiteX6" fmla="*/ 97130 w 8985248"/>
              <a:gd name="connsiteY6" fmla="*/ 971303 h 971303"/>
              <a:gd name="connsiteX7" fmla="*/ 0 w 8985248"/>
              <a:gd name="connsiteY7" fmla="*/ 874173 h 971303"/>
              <a:gd name="connsiteX8" fmla="*/ 0 w 8985248"/>
              <a:gd name="connsiteY8" fmla="*/ 97130 h 971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985248" h="971303">
                <a:moveTo>
                  <a:pt x="0" y="97130"/>
                </a:moveTo>
                <a:cubicBezTo>
                  <a:pt x="0" y="43487"/>
                  <a:pt x="43487" y="0"/>
                  <a:pt x="97130" y="0"/>
                </a:cubicBezTo>
                <a:lnTo>
                  <a:pt x="8888118" y="0"/>
                </a:lnTo>
                <a:cubicBezTo>
                  <a:pt x="8941761" y="0"/>
                  <a:pt x="8985248" y="43487"/>
                  <a:pt x="8985248" y="97130"/>
                </a:cubicBezTo>
                <a:lnTo>
                  <a:pt x="8985248" y="874173"/>
                </a:lnTo>
                <a:cubicBezTo>
                  <a:pt x="8985248" y="927816"/>
                  <a:pt x="8941761" y="971303"/>
                  <a:pt x="8888118" y="971303"/>
                </a:cubicBezTo>
                <a:lnTo>
                  <a:pt x="97130" y="971303"/>
                </a:lnTo>
                <a:cubicBezTo>
                  <a:pt x="43487" y="971303"/>
                  <a:pt x="0" y="927816"/>
                  <a:pt x="0" y="874173"/>
                </a:cubicBezTo>
                <a:lnTo>
                  <a:pt x="0" y="97130"/>
                </a:lnTo>
                <a:close/>
              </a:path>
            </a:pathLst>
          </a:custGeom>
          <a:solidFill>
            <a:srgbClr val="D8CBCB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66570" tIns="72390" rIns="72390" bIns="72390" numCol="1" spcCol="1270" anchor="t" anchorCtr="0">
            <a:noAutofit/>
          </a:bodyPr>
          <a:lstStyle/>
          <a:p>
            <a:pPr marL="0" lvl="0" indent="0" algn="l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Webdings" pitchFamily="18" charset="2"/>
              <a:buNone/>
            </a:pPr>
            <a:endParaRPr lang="en-US" sz="1400" kern="1200" dirty="0">
              <a:solidFill>
                <a:schemeClr val="tx1"/>
              </a:solidFill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682472" y="3516759"/>
            <a:ext cx="2212462" cy="777042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pPr algn="l"/>
            <a:r>
              <a:rPr lang="en-US" sz="1400" b="1" dirty="0"/>
              <a:t>What triggered the question?</a:t>
            </a:r>
          </a:p>
        </p:txBody>
      </p:sp>
      <p:sp>
        <p:nvSpPr>
          <p:cNvPr id="24" name="Freeform 23"/>
          <p:cNvSpPr/>
          <p:nvPr/>
        </p:nvSpPr>
        <p:spPr>
          <a:xfrm>
            <a:off x="562888" y="4488064"/>
            <a:ext cx="11062312" cy="971303"/>
          </a:xfrm>
          <a:custGeom>
            <a:avLst/>
            <a:gdLst>
              <a:gd name="connsiteX0" fmla="*/ 0 w 8985248"/>
              <a:gd name="connsiteY0" fmla="*/ 97130 h 971303"/>
              <a:gd name="connsiteX1" fmla="*/ 97130 w 8985248"/>
              <a:gd name="connsiteY1" fmla="*/ 0 h 971303"/>
              <a:gd name="connsiteX2" fmla="*/ 8888118 w 8985248"/>
              <a:gd name="connsiteY2" fmla="*/ 0 h 971303"/>
              <a:gd name="connsiteX3" fmla="*/ 8985248 w 8985248"/>
              <a:gd name="connsiteY3" fmla="*/ 97130 h 971303"/>
              <a:gd name="connsiteX4" fmla="*/ 8985248 w 8985248"/>
              <a:gd name="connsiteY4" fmla="*/ 874173 h 971303"/>
              <a:gd name="connsiteX5" fmla="*/ 8888118 w 8985248"/>
              <a:gd name="connsiteY5" fmla="*/ 971303 h 971303"/>
              <a:gd name="connsiteX6" fmla="*/ 97130 w 8985248"/>
              <a:gd name="connsiteY6" fmla="*/ 971303 h 971303"/>
              <a:gd name="connsiteX7" fmla="*/ 0 w 8985248"/>
              <a:gd name="connsiteY7" fmla="*/ 874173 h 971303"/>
              <a:gd name="connsiteX8" fmla="*/ 0 w 8985248"/>
              <a:gd name="connsiteY8" fmla="*/ 97130 h 971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985248" h="971303">
                <a:moveTo>
                  <a:pt x="0" y="97130"/>
                </a:moveTo>
                <a:cubicBezTo>
                  <a:pt x="0" y="43487"/>
                  <a:pt x="43487" y="0"/>
                  <a:pt x="97130" y="0"/>
                </a:cubicBezTo>
                <a:lnTo>
                  <a:pt x="8888118" y="0"/>
                </a:lnTo>
                <a:cubicBezTo>
                  <a:pt x="8941761" y="0"/>
                  <a:pt x="8985248" y="43487"/>
                  <a:pt x="8985248" y="97130"/>
                </a:cubicBezTo>
                <a:lnTo>
                  <a:pt x="8985248" y="874173"/>
                </a:lnTo>
                <a:cubicBezTo>
                  <a:pt x="8985248" y="927816"/>
                  <a:pt x="8941761" y="971303"/>
                  <a:pt x="8888118" y="971303"/>
                </a:cubicBezTo>
                <a:lnTo>
                  <a:pt x="97130" y="971303"/>
                </a:lnTo>
                <a:cubicBezTo>
                  <a:pt x="43487" y="971303"/>
                  <a:pt x="0" y="927816"/>
                  <a:pt x="0" y="874173"/>
                </a:cubicBezTo>
                <a:lnTo>
                  <a:pt x="0" y="97130"/>
                </a:lnTo>
                <a:close/>
              </a:path>
            </a:pathLst>
          </a:custGeom>
          <a:solidFill>
            <a:srgbClr val="D8CBCB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66570" tIns="72390" rIns="72390" bIns="72390" numCol="1" spcCol="1270" anchor="t" anchorCtr="0">
            <a:noAutofit/>
          </a:bodyPr>
          <a:lstStyle/>
          <a:p>
            <a:pPr marL="0" lvl="0" indent="0" algn="l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Webdings" pitchFamily="18" charset="2"/>
              <a:buNone/>
            </a:pPr>
            <a:endParaRPr lang="en-US" sz="1400" kern="1200" dirty="0">
              <a:solidFill>
                <a:schemeClr val="tx1"/>
              </a:solidFill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682472" y="4585193"/>
            <a:ext cx="2212462" cy="777042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SzTx/>
              <a:buFont typeface="Webdings" pitchFamily="18" charset="2"/>
              <a:buNone/>
              <a:tabLst/>
              <a:defRPr/>
            </a:pPr>
            <a:r>
              <a:rPr lang="en-US" sz="1400" b="1" dirty="0">
                <a:solidFill>
                  <a:schemeClr val="bg1"/>
                </a:solidFill>
              </a:rPr>
              <a:t>What do you intend to do with the output?</a:t>
            </a:r>
            <a:endParaRPr lang="en-US" sz="1400" b="1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6" name="Freeform 25"/>
          <p:cNvSpPr/>
          <p:nvPr/>
        </p:nvSpPr>
        <p:spPr>
          <a:xfrm>
            <a:off x="562888" y="5556498"/>
            <a:ext cx="11062312" cy="971303"/>
          </a:xfrm>
          <a:custGeom>
            <a:avLst/>
            <a:gdLst>
              <a:gd name="connsiteX0" fmla="*/ 0 w 8985248"/>
              <a:gd name="connsiteY0" fmla="*/ 97130 h 971303"/>
              <a:gd name="connsiteX1" fmla="*/ 97130 w 8985248"/>
              <a:gd name="connsiteY1" fmla="*/ 0 h 971303"/>
              <a:gd name="connsiteX2" fmla="*/ 8888118 w 8985248"/>
              <a:gd name="connsiteY2" fmla="*/ 0 h 971303"/>
              <a:gd name="connsiteX3" fmla="*/ 8985248 w 8985248"/>
              <a:gd name="connsiteY3" fmla="*/ 97130 h 971303"/>
              <a:gd name="connsiteX4" fmla="*/ 8985248 w 8985248"/>
              <a:gd name="connsiteY4" fmla="*/ 874173 h 971303"/>
              <a:gd name="connsiteX5" fmla="*/ 8888118 w 8985248"/>
              <a:gd name="connsiteY5" fmla="*/ 971303 h 971303"/>
              <a:gd name="connsiteX6" fmla="*/ 97130 w 8985248"/>
              <a:gd name="connsiteY6" fmla="*/ 971303 h 971303"/>
              <a:gd name="connsiteX7" fmla="*/ 0 w 8985248"/>
              <a:gd name="connsiteY7" fmla="*/ 874173 h 971303"/>
              <a:gd name="connsiteX8" fmla="*/ 0 w 8985248"/>
              <a:gd name="connsiteY8" fmla="*/ 97130 h 971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985248" h="971303">
                <a:moveTo>
                  <a:pt x="0" y="97130"/>
                </a:moveTo>
                <a:cubicBezTo>
                  <a:pt x="0" y="43487"/>
                  <a:pt x="43487" y="0"/>
                  <a:pt x="97130" y="0"/>
                </a:cubicBezTo>
                <a:lnTo>
                  <a:pt x="8888118" y="0"/>
                </a:lnTo>
                <a:cubicBezTo>
                  <a:pt x="8941761" y="0"/>
                  <a:pt x="8985248" y="43487"/>
                  <a:pt x="8985248" y="97130"/>
                </a:cubicBezTo>
                <a:lnTo>
                  <a:pt x="8985248" y="874173"/>
                </a:lnTo>
                <a:cubicBezTo>
                  <a:pt x="8985248" y="927816"/>
                  <a:pt x="8941761" y="971303"/>
                  <a:pt x="8888118" y="971303"/>
                </a:cubicBezTo>
                <a:lnTo>
                  <a:pt x="97130" y="971303"/>
                </a:lnTo>
                <a:cubicBezTo>
                  <a:pt x="43487" y="971303"/>
                  <a:pt x="0" y="927816"/>
                  <a:pt x="0" y="874173"/>
                </a:cubicBezTo>
                <a:lnTo>
                  <a:pt x="0" y="97130"/>
                </a:lnTo>
                <a:close/>
              </a:path>
            </a:pathLst>
          </a:custGeom>
          <a:solidFill>
            <a:srgbClr val="D8CBCB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66570" tIns="72390" rIns="72390" bIns="72390" numCol="1" spcCol="1270" anchor="t" anchorCtr="0">
            <a:noAutofit/>
          </a:bodyPr>
          <a:lstStyle/>
          <a:p>
            <a:pPr marL="0" lvl="0" indent="0" algn="l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Webdings" pitchFamily="18" charset="2"/>
              <a:buNone/>
            </a:pPr>
            <a:endParaRPr lang="en-US" sz="1400" kern="1200" dirty="0">
              <a:solidFill>
                <a:schemeClr val="tx1"/>
              </a:solidFill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682472" y="5653627"/>
            <a:ext cx="2212462" cy="777042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SzTx/>
              <a:buFont typeface="Webdings" pitchFamily="18" charset="2"/>
              <a:buNone/>
              <a:tabLst/>
              <a:defRPr/>
            </a:pPr>
            <a:r>
              <a:rPr lang="en-US" sz="1400" b="1" dirty="0">
                <a:solidFill>
                  <a:schemeClr val="bg1"/>
                </a:solidFill>
              </a:rPr>
              <a:t>What do you ‘expect’ as the outcomes?</a:t>
            </a:r>
            <a:endParaRPr lang="en-US" sz="1400" b="1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4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2894933" y="1311212"/>
            <a:ext cx="8714632" cy="914400"/>
          </a:xfrm>
          <a:prstGeom prst="rect">
            <a:avLst/>
          </a:prstGeom>
          <a:ln>
            <a:noFill/>
          </a:ln>
        </p:spPr>
        <p:txBody>
          <a:bodyPr lIns="91440" tIns="0" rIns="91440"/>
          <a:lstStyle>
            <a:lvl1pPr>
              <a:spcBef>
                <a:spcPts val="600"/>
              </a:spcBef>
              <a:defRPr sz="1400" baseline="0"/>
            </a:lvl1pPr>
            <a:lvl2pPr>
              <a:lnSpc>
                <a:spcPct val="100000"/>
              </a:lnSpc>
              <a:spcBef>
                <a:spcPts val="300"/>
              </a:spcBef>
              <a:defRPr sz="1200" baseline="0"/>
            </a:lvl2pPr>
          </a:lstStyle>
          <a:p>
            <a:pPr lvl="0"/>
            <a:r>
              <a:rPr lang="en-US" dirty="0"/>
              <a:t>Understand who the end consumer of the request would be – in several cases, this may not be the requestor himself/herself</a:t>
            </a:r>
          </a:p>
          <a:p>
            <a:pPr lvl="1"/>
            <a:endParaRPr lang="en-US" dirty="0"/>
          </a:p>
        </p:txBody>
      </p:sp>
      <p:sp>
        <p:nvSpPr>
          <p:cNvPr id="17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2894933" y="2379646"/>
            <a:ext cx="8714632" cy="914400"/>
          </a:xfrm>
          <a:prstGeom prst="rect">
            <a:avLst/>
          </a:prstGeom>
          <a:ln>
            <a:noFill/>
          </a:ln>
        </p:spPr>
        <p:txBody>
          <a:bodyPr lIns="91440" tIns="0" rIns="91440"/>
          <a:lstStyle>
            <a:lvl1pPr>
              <a:spcBef>
                <a:spcPts val="600"/>
              </a:spcBef>
              <a:defRPr sz="1400" baseline="0"/>
            </a:lvl1pPr>
            <a:lvl2pPr>
              <a:lnSpc>
                <a:spcPct val="100000"/>
              </a:lnSpc>
              <a:spcBef>
                <a:spcPts val="300"/>
              </a:spcBef>
              <a:defRPr sz="1200" baseline="0"/>
            </a:lvl2pPr>
          </a:lstStyle>
          <a:p>
            <a:pPr lvl="0"/>
            <a:r>
              <a:rPr lang="en-US" dirty="0"/>
              <a:t>Understand the request in business terms and not the specific data or refresh request</a:t>
            </a:r>
          </a:p>
        </p:txBody>
      </p:sp>
      <p:sp>
        <p:nvSpPr>
          <p:cNvPr id="18" name="Text Placeholder 14"/>
          <p:cNvSpPr>
            <a:spLocks noGrp="1"/>
          </p:cNvSpPr>
          <p:nvPr>
            <p:ph type="body" sz="quarter" idx="16" hasCustomPrompt="1"/>
          </p:nvPr>
        </p:nvSpPr>
        <p:spPr>
          <a:xfrm>
            <a:off x="2894933" y="3445029"/>
            <a:ext cx="8714632" cy="914400"/>
          </a:xfrm>
          <a:prstGeom prst="rect">
            <a:avLst/>
          </a:prstGeom>
          <a:ln>
            <a:noFill/>
          </a:ln>
        </p:spPr>
        <p:txBody>
          <a:bodyPr lIns="91440" tIns="0" rIns="91440"/>
          <a:lstStyle>
            <a:lvl1pPr>
              <a:spcBef>
                <a:spcPts val="600"/>
              </a:spcBef>
              <a:defRPr sz="1400" baseline="0"/>
            </a:lvl1pPr>
            <a:lvl2pPr>
              <a:lnSpc>
                <a:spcPct val="100000"/>
              </a:lnSpc>
              <a:spcBef>
                <a:spcPts val="300"/>
              </a:spcBef>
              <a:defRPr sz="1200" baseline="0"/>
            </a:lvl2pPr>
          </a:lstStyle>
          <a:p>
            <a:pPr lvl="0"/>
            <a:r>
              <a:rPr lang="en-US" dirty="0"/>
              <a:t>Understand the factors that drove the requestor to ask this question</a:t>
            </a:r>
          </a:p>
        </p:txBody>
      </p:sp>
      <p:sp>
        <p:nvSpPr>
          <p:cNvPr id="19" name="Text Placeholder 14"/>
          <p:cNvSpPr>
            <a:spLocks noGrp="1"/>
          </p:cNvSpPr>
          <p:nvPr>
            <p:ph type="body" sz="quarter" idx="17" hasCustomPrompt="1"/>
          </p:nvPr>
        </p:nvSpPr>
        <p:spPr>
          <a:xfrm>
            <a:off x="2894933" y="4513463"/>
            <a:ext cx="8714632" cy="914400"/>
          </a:xfrm>
          <a:prstGeom prst="rect">
            <a:avLst/>
          </a:prstGeom>
          <a:ln>
            <a:noFill/>
          </a:ln>
        </p:spPr>
        <p:txBody>
          <a:bodyPr lIns="91440" tIns="0" rIns="91440"/>
          <a:lstStyle>
            <a:lvl1pPr>
              <a:spcBef>
                <a:spcPts val="600"/>
              </a:spcBef>
              <a:defRPr sz="1400" baseline="0"/>
            </a:lvl1pPr>
            <a:lvl2pPr>
              <a:lnSpc>
                <a:spcPct val="100000"/>
              </a:lnSpc>
              <a:spcBef>
                <a:spcPts val="300"/>
              </a:spcBef>
              <a:defRPr sz="1200" baseline="0"/>
            </a:lvl2pPr>
          </a:lstStyle>
          <a:p>
            <a:pPr lvl="0"/>
            <a:r>
              <a:rPr lang="en-US" dirty="0"/>
              <a:t>Understand the consumption of this request – important to be aware since there will be a limited opportunity for re-work in such short cycles</a:t>
            </a:r>
          </a:p>
        </p:txBody>
      </p:sp>
      <p:sp>
        <p:nvSpPr>
          <p:cNvPr id="20" name="Text Placeholder 14"/>
          <p:cNvSpPr>
            <a:spLocks noGrp="1"/>
          </p:cNvSpPr>
          <p:nvPr>
            <p:ph type="body" sz="quarter" idx="18" hasCustomPrompt="1"/>
          </p:nvPr>
        </p:nvSpPr>
        <p:spPr>
          <a:xfrm>
            <a:off x="2894933" y="5581897"/>
            <a:ext cx="8714632" cy="914400"/>
          </a:xfrm>
          <a:prstGeom prst="rect">
            <a:avLst/>
          </a:prstGeom>
          <a:ln>
            <a:noFill/>
          </a:ln>
        </p:spPr>
        <p:txBody>
          <a:bodyPr lIns="91440" tIns="0" rIns="91440"/>
          <a:lstStyle>
            <a:lvl1pPr>
              <a:spcBef>
                <a:spcPts val="600"/>
              </a:spcBef>
              <a:defRPr sz="1400" baseline="0"/>
            </a:lvl1pPr>
            <a:lvl2pPr>
              <a:lnSpc>
                <a:spcPct val="100000"/>
              </a:lnSpc>
              <a:spcBef>
                <a:spcPts val="300"/>
              </a:spcBef>
              <a:defRPr sz="1200" baseline="0"/>
            </a:lvl2pPr>
          </a:lstStyle>
          <a:p>
            <a:pPr lvl="0"/>
            <a:r>
              <a:rPr lang="en-US" dirty="0"/>
              <a:t>Understand the expected ‘takeaways’ from this request – this can be used to validate the output and also define the sniff checks that need to be defined</a:t>
            </a:r>
          </a:p>
        </p:txBody>
      </p:sp>
    </p:spTree>
    <p:extLst>
      <p:ext uri="{BB962C8B-B14F-4D97-AF65-F5344CB8AC3E}">
        <p14:creationId xmlns:p14="http://schemas.microsoft.com/office/powerpoint/2010/main" val="843883163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62888" y="381000"/>
            <a:ext cx="11062315" cy="838200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en-US" dirty="0" err="1"/>
              <a:t>QFIRe</a:t>
            </a:r>
            <a:r>
              <a:rPr lang="en-US" dirty="0"/>
              <a:t> – What is the Key Takeaway from the Slide?</a:t>
            </a:r>
          </a:p>
        </p:txBody>
      </p:sp>
      <p:graphicFrame>
        <p:nvGraphicFramePr>
          <p:cNvPr id="15" name="Object 14"/>
          <p:cNvGraphicFramePr>
            <a:graphicFrameLocks noChangeAspect="1"/>
          </p:cNvGraphicFramePr>
          <p:nvPr userDrawn="1"/>
        </p:nvGraphicFramePr>
        <p:xfrm>
          <a:off x="11384804" y="76200"/>
          <a:ext cx="730973" cy="547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151" r:id="rId3" imgW="971686" imgH="895238" progId="PBrush">
                  <p:embed/>
                </p:oleObj>
              </mc:Choice>
              <mc:Fallback>
                <p:oleObj r:id="rId3" imgW="971686" imgH="895238" progId="PBrush">
                  <p:embed/>
                  <p:pic>
                    <p:nvPicPr>
                      <p:cNvPr id="15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384804" y="76200"/>
                        <a:ext cx="730973" cy="547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" name="TextBox 31"/>
          <p:cNvSpPr txBox="1"/>
          <p:nvPr userDrawn="1"/>
        </p:nvSpPr>
        <p:spPr>
          <a:xfrm>
            <a:off x="609796" y="1566331"/>
            <a:ext cx="10638585" cy="762001"/>
          </a:xfrm>
          <a:prstGeom prst="rect">
            <a:avLst/>
          </a:prstGeom>
          <a:solidFill>
            <a:srgbClr val="D8CBCB"/>
          </a:solidFill>
          <a:ln>
            <a:noFill/>
            <a:prstDash val="sysDash"/>
          </a:ln>
        </p:spPr>
        <p:txBody>
          <a:bodyPr wrap="square" tIns="182880" rtlCol="0">
            <a:noAutofit/>
          </a:bodyPr>
          <a:lstStyle/>
          <a:p>
            <a:pPr marL="0" indent="0" algn="l">
              <a:buFont typeface="Webdings" pitchFamily="18" charset="2"/>
              <a:buNone/>
            </a:pPr>
            <a:endParaRPr lang="en-US" sz="1400" dirty="0"/>
          </a:p>
        </p:txBody>
      </p:sp>
      <p:sp>
        <p:nvSpPr>
          <p:cNvPr id="33" name="TextBox 32"/>
          <p:cNvSpPr txBox="1"/>
          <p:nvPr userDrawn="1"/>
        </p:nvSpPr>
        <p:spPr>
          <a:xfrm>
            <a:off x="609796" y="2662763"/>
            <a:ext cx="5216096" cy="2523068"/>
          </a:xfrm>
          <a:prstGeom prst="rect">
            <a:avLst/>
          </a:prstGeom>
          <a:solidFill>
            <a:srgbClr val="D8CBCB"/>
          </a:solidFill>
          <a:ln>
            <a:noFill/>
            <a:prstDash val="sysDash"/>
          </a:ln>
        </p:spPr>
        <p:txBody>
          <a:bodyPr wrap="square" tIns="91440" rtlCol="0">
            <a:noAutofit/>
          </a:bodyPr>
          <a:lstStyle/>
          <a:p>
            <a:pPr marL="171450" indent="-171450" algn="l">
              <a:buFont typeface="Webdings" pitchFamily="18" charset="2"/>
              <a:buChar char="4"/>
            </a:pPr>
            <a:endParaRPr lang="en-US" sz="1400" dirty="0"/>
          </a:p>
        </p:txBody>
      </p:sp>
      <p:sp>
        <p:nvSpPr>
          <p:cNvPr id="34" name="TextBox 33"/>
          <p:cNvSpPr txBox="1"/>
          <p:nvPr userDrawn="1"/>
        </p:nvSpPr>
        <p:spPr>
          <a:xfrm>
            <a:off x="609796" y="5524500"/>
            <a:ext cx="10638585" cy="952500"/>
          </a:xfrm>
          <a:prstGeom prst="rect">
            <a:avLst/>
          </a:prstGeom>
          <a:solidFill>
            <a:srgbClr val="CBD3D3"/>
          </a:solidFill>
          <a:ln>
            <a:noFill/>
            <a:prstDash val="sysDash"/>
          </a:ln>
        </p:spPr>
        <p:txBody>
          <a:bodyPr wrap="square" tIns="91440" rtlCol="0">
            <a:noAutofit/>
          </a:bodyPr>
          <a:lstStyle/>
          <a:p>
            <a:pPr marL="171450" indent="-171450" algn="l">
              <a:buFont typeface="Webdings" pitchFamily="18" charset="2"/>
              <a:buChar char="4"/>
            </a:pPr>
            <a:endParaRPr lang="en-US" sz="1400" dirty="0"/>
          </a:p>
        </p:txBody>
      </p:sp>
      <p:sp>
        <p:nvSpPr>
          <p:cNvPr id="35" name="Text Placeholder 14"/>
          <p:cNvSpPr>
            <a:spLocks noGrp="1"/>
          </p:cNvSpPr>
          <p:nvPr>
            <p:ph type="body" sz="quarter" idx="17" hasCustomPrompt="1"/>
          </p:nvPr>
        </p:nvSpPr>
        <p:spPr>
          <a:xfrm>
            <a:off x="609795" y="5524500"/>
            <a:ext cx="10616070" cy="952500"/>
          </a:xfrm>
          <a:prstGeom prst="rect">
            <a:avLst/>
          </a:prstGeom>
          <a:ln>
            <a:noFill/>
          </a:ln>
        </p:spPr>
        <p:txBody>
          <a:bodyPr tIns="91440"/>
          <a:lstStyle>
            <a:lvl1pPr>
              <a:spcBef>
                <a:spcPts val="600"/>
              </a:spcBef>
              <a:defRPr sz="1400" baseline="0"/>
            </a:lvl1pPr>
            <a:lvl2pPr>
              <a:lnSpc>
                <a:spcPct val="100000"/>
              </a:lnSpc>
              <a:spcBef>
                <a:spcPts val="300"/>
              </a:spcBef>
              <a:defRPr sz="1200" baseline="0"/>
            </a:lvl2pPr>
          </a:lstStyle>
          <a:p>
            <a:pPr lvl="0"/>
            <a:r>
              <a:rPr lang="en-US" dirty="0"/>
              <a:t>Recommendation 1</a:t>
            </a:r>
          </a:p>
          <a:p>
            <a:pPr lvl="1"/>
            <a:r>
              <a:rPr lang="en-US" dirty="0"/>
              <a:t>Sub-recommendation 1</a:t>
            </a:r>
          </a:p>
          <a:p>
            <a:pPr lvl="0"/>
            <a:r>
              <a:rPr lang="en-US" dirty="0"/>
              <a:t>Recommendation 2</a:t>
            </a:r>
          </a:p>
        </p:txBody>
      </p:sp>
      <p:sp>
        <p:nvSpPr>
          <p:cNvPr id="36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609796" y="2662764"/>
            <a:ext cx="5216096" cy="2523067"/>
          </a:xfrm>
          <a:prstGeom prst="rect">
            <a:avLst/>
          </a:prstGeom>
          <a:ln>
            <a:noFill/>
          </a:ln>
        </p:spPr>
        <p:txBody>
          <a:bodyPr tIns="91440"/>
          <a:lstStyle>
            <a:lvl1pPr>
              <a:spcBef>
                <a:spcPts val="600"/>
              </a:spcBef>
              <a:defRPr sz="1400" baseline="0"/>
            </a:lvl1pPr>
            <a:lvl2pPr>
              <a:lnSpc>
                <a:spcPct val="100000"/>
              </a:lnSpc>
              <a:spcBef>
                <a:spcPts val="300"/>
              </a:spcBef>
              <a:defRPr sz="1200" baseline="0"/>
            </a:lvl2pPr>
          </a:lstStyle>
          <a:p>
            <a:pPr lvl="0"/>
            <a:r>
              <a:rPr lang="en-US" dirty="0"/>
              <a:t>Finding 1</a:t>
            </a:r>
          </a:p>
          <a:p>
            <a:pPr lvl="1"/>
            <a:r>
              <a:rPr lang="en-US" dirty="0"/>
              <a:t>Sub-finding 1</a:t>
            </a:r>
          </a:p>
          <a:p>
            <a:pPr lvl="1"/>
            <a:r>
              <a:rPr lang="en-US" dirty="0"/>
              <a:t>Sub-finding 2</a:t>
            </a:r>
          </a:p>
          <a:p>
            <a:pPr lvl="0"/>
            <a:r>
              <a:rPr lang="en-US" dirty="0"/>
              <a:t>Finding 2</a:t>
            </a:r>
          </a:p>
          <a:p>
            <a:pPr lvl="1"/>
            <a:r>
              <a:rPr lang="en-US" dirty="0"/>
              <a:t>Sub-finding 1</a:t>
            </a:r>
          </a:p>
          <a:p>
            <a:pPr lvl="1"/>
            <a:r>
              <a:rPr lang="en-US" dirty="0"/>
              <a:t>Sub-finding 2</a:t>
            </a:r>
          </a:p>
          <a:p>
            <a:pPr lvl="0"/>
            <a:r>
              <a:rPr lang="en-US" dirty="0"/>
              <a:t>Finding 3</a:t>
            </a:r>
          </a:p>
          <a:p>
            <a:pPr lvl="0"/>
            <a:r>
              <a:rPr lang="en-US" dirty="0"/>
              <a:t>Finding 4</a:t>
            </a:r>
          </a:p>
        </p:txBody>
      </p:sp>
      <p:sp>
        <p:nvSpPr>
          <p:cNvPr id="37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609795" y="1566331"/>
            <a:ext cx="10616070" cy="762001"/>
          </a:xfrm>
          <a:prstGeom prst="rect">
            <a:avLst/>
          </a:prstGeom>
          <a:ln>
            <a:noFill/>
          </a:ln>
        </p:spPr>
        <p:txBody>
          <a:bodyPr tIns="91440"/>
          <a:lstStyle>
            <a:lvl1pPr>
              <a:spcBef>
                <a:spcPts val="600"/>
              </a:spcBef>
              <a:defRPr sz="1400" baseline="0"/>
            </a:lvl1pPr>
            <a:lvl2pPr>
              <a:lnSpc>
                <a:spcPct val="100000"/>
              </a:lnSpc>
              <a:spcBef>
                <a:spcPts val="300"/>
              </a:spcBef>
              <a:defRPr sz="1200" baseline="0"/>
            </a:lvl2pPr>
          </a:lstStyle>
          <a:p>
            <a:pPr lvl="0"/>
            <a:r>
              <a:rPr lang="en-US" dirty="0"/>
              <a:t>Question</a:t>
            </a:r>
          </a:p>
          <a:p>
            <a:pPr lvl="1"/>
            <a:r>
              <a:rPr lang="en-US" dirty="0"/>
              <a:t>Sub Question</a:t>
            </a:r>
          </a:p>
        </p:txBody>
      </p:sp>
      <p:sp>
        <p:nvSpPr>
          <p:cNvPr id="38" name="Rounded Rectangle 37"/>
          <p:cNvSpPr/>
          <p:nvPr userDrawn="1"/>
        </p:nvSpPr>
        <p:spPr bwMode="auto">
          <a:xfrm>
            <a:off x="726673" y="1308100"/>
            <a:ext cx="2392274" cy="342900"/>
          </a:xfrm>
          <a:prstGeom prst="round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tabLst/>
            </a:pPr>
            <a:r>
              <a:rPr lang="en-US" sz="1600" b="1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Questions</a:t>
            </a:r>
          </a:p>
        </p:txBody>
      </p:sp>
      <p:sp>
        <p:nvSpPr>
          <p:cNvPr id="39" name="Rounded Rectangle 38"/>
          <p:cNvSpPr/>
          <p:nvPr userDrawn="1"/>
        </p:nvSpPr>
        <p:spPr bwMode="auto">
          <a:xfrm>
            <a:off x="726673" y="2396064"/>
            <a:ext cx="2392274" cy="342900"/>
          </a:xfrm>
          <a:prstGeom prst="round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tabLst/>
            </a:pPr>
            <a:r>
              <a:rPr lang="en-US" sz="1600" b="1" dirty="0">
                <a:solidFill>
                  <a:schemeClr val="bg1"/>
                </a:solidFill>
              </a:rPr>
              <a:t>Findings</a:t>
            </a:r>
            <a:endParaRPr lang="en-US" sz="1600" b="1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0" name="Rounded Rectangle 39"/>
          <p:cNvSpPr/>
          <p:nvPr userDrawn="1"/>
        </p:nvSpPr>
        <p:spPr bwMode="auto">
          <a:xfrm>
            <a:off x="726673" y="5245100"/>
            <a:ext cx="2392274" cy="342900"/>
          </a:xfrm>
          <a:prstGeom prst="round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tabLst/>
            </a:pPr>
            <a:r>
              <a:rPr lang="en-US" sz="1600" b="1" dirty="0">
                <a:solidFill>
                  <a:schemeClr val="bg1"/>
                </a:solidFill>
              </a:rPr>
              <a:t>Recommendations</a:t>
            </a:r>
            <a:endParaRPr lang="en-US" sz="1600" b="1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1" name="TextBox 40"/>
          <p:cNvSpPr txBox="1"/>
          <p:nvPr userDrawn="1"/>
        </p:nvSpPr>
        <p:spPr>
          <a:xfrm>
            <a:off x="6026030" y="2662763"/>
            <a:ext cx="5216096" cy="2523068"/>
          </a:xfrm>
          <a:prstGeom prst="rect">
            <a:avLst/>
          </a:prstGeom>
          <a:solidFill>
            <a:srgbClr val="D8CBCB"/>
          </a:solidFill>
          <a:ln>
            <a:noFill/>
            <a:prstDash val="sysDash"/>
          </a:ln>
        </p:spPr>
        <p:txBody>
          <a:bodyPr wrap="square" tIns="91440" rtlCol="0">
            <a:noAutofit/>
          </a:bodyPr>
          <a:lstStyle/>
          <a:p>
            <a:pPr marL="171450" indent="-171450" algn="l">
              <a:buFont typeface="Webdings" pitchFamily="18" charset="2"/>
              <a:buChar char="4"/>
            </a:pPr>
            <a:endParaRPr lang="en-US" sz="1400" dirty="0"/>
          </a:p>
        </p:txBody>
      </p:sp>
      <p:sp>
        <p:nvSpPr>
          <p:cNvPr id="42" name="Text Placeholder 14"/>
          <p:cNvSpPr>
            <a:spLocks noGrp="1"/>
          </p:cNvSpPr>
          <p:nvPr>
            <p:ph type="body" sz="quarter" idx="18" hasCustomPrompt="1"/>
          </p:nvPr>
        </p:nvSpPr>
        <p:spPr>
          <a:xfrm>
            <a:off x="6026030" y="2662764"/>
            <a:ext cx="5216096" cy="2523067"/>
          </a:xfrm>
          <a:prstGeom prst="rect">
            <a:avLst/>
          </a:prstGeom>
          <a:ln>
            <a:noFill/>
          </a:ln>
        </p:spPr>
        <p:txBody>
          <a:bodyPr tIns="91440"/>
          <a:lstStyle>
            <a:lvl1pPr>
              <a:spcBef>
                <a:spcPts val="600"/>
              </a:spcBef>
              <a:defRPr sz="1400" baseline="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</a:lstStyle>
          <a:p>
            <a:pPr lvl="0"/>
            <a:r>
              <a:rPr lang="en-US" dirty="0"/>
              <a:t>Insight 1</a:t>
            </a:r>
          </a:p>
          <a:p>
            <a:pPr lvl="1"/>
            <a:r>
              <a:rPr lang="en-US" dirty="0"/>
              <a:t>Sub-insight</a:t>
            </a:r>
          </a:p>
          <a:p>
            <a:pPr lvl="1"/>
            <a:r>
              <a:rPr lang="en-US" dirty="0"/>
              <a:t>Sub-insight</a:t>
            </a:r>
          </a:p>
          <a:p>
            <a:pPr lvl="0"/>
            <a:r>
              <a:rPr lang="en-US" dirty="0"/>
              <a:t>Insight 2</a:t>
            </a:r>
          </a:p>
          <a:p>
            <a:pPr lvl="0"/>
            <a:r>
              <a:rPr lang="en-US" dirty="0"/>
              <a:t>Insight 3</a:t>
            </a:r>
          </a:p>
          <a:p>
            <a:pPr lvl="0"/>
            <a:r>
              <a:rPr lang="en-US" dirty="0"/>
              <a:t>Insight 4</a:t>
            </a:r>
          </a:p>
        </p:txBody>
      </p:sp>
      <p:sp>
        <p:nvSpPr>
          <p:cNvPr id="43" name="Rounded Rectangle 42"/>
          <p:cNvSpPr/>
          <p:nvPr userDrawn="1"/>
        </p:nvSpPr>
        <p:spPr bwMode="auto">
          <a:xfrm>
            <a:off x="6142907" y="2396064"/>
            <a:ext cx="2392274" cy="342900"/>
          </a:xfrm>
          <a:prstGeom prst="round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tabLst/>
            </a:pPr>
            <a:r>
              <a:rPr lang="en-US" sz="1600" b="1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Insights</a:t>
            </a:r>
          </a:p>
        </p:txBody>
      </p:sp>
    </p:spTree>
    <p:extLst>
      <p:ext uri="{BB962C8B-B14F-4D97-AF65-F5344CB8AC3E}">
        <p14:creationId xmlns:p14="http://schemas.microsoft.com/office/powerpoint/2010/main" val="1616981053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62888" y="381000"/>
            <a:ext cx="11062315" cy="838200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en-US" dirty="0" err="1"/>
              <a:t>FIRe</a:t>
            </a:r>
            <a:r>
              <a:rPr lang="en-US" dirty="0"/>
              <a:t> – What is the Key Takeaway from the Slide?</a:t>
            </a:r>
          </a:p>
        </p:txBody>
      </p:sp>
      <p:graphicFrame>
        <p:nvGraphicFramePr>
          <p:cNvPr id="15" name="Object 14"/>
          <p:cNvGraphicFramePr>
            <a:graphicFrameLocks noChangeAspect="1"/>
          </p:cNvGraphicFramePr>
          <p:nvPr userDrawn="1"/>
        </p:nvGraphicFramePr>
        <p:xfrm>
          <a:off x="11384804" y="76200"/>
          <a:ext cx="730973" cy="547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175" r:id="rId3" imgW="971686" imgH="895238" progId="PBrush">
                  <p:embed/>
                </p:oleObj>
              </mc:Choice>
              <mc:Fallback>
                <p:oleObj r:id="rId3" imgW="971686" imgH="895238" progId="PBrush">
                  <p:embed/>
                  <p:pic>
                    <p:nvPicPr>
                      <p:cNvPr id="15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384804" y="76200"/>
                        <a:ext cx="730973" cy="547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TextBox 15"/>
          <p:cNvSpPr txBox="1"/>
          <p:nvPr userDrawn="1"/>
        </p:nvSpPr>
        <p:spPr>
          <a:xfrm>
            <a:off x="609796" y="1646763"/>
            <a:ext cx="5216096" cy="3001438"/>
          </a:xfrm>
          <a:prstGeom prst="rect">
            <a:avLst/>
          </a:prstGeom>
          <a:solidFill>
            <a:srgbClr val="D8CBCB"/>
          </a:solidFill>
          <a:ln>
            <a:noFill/>
            <a:prstDash val="sysDash"/>
          </a:ln>
        </p:spPr>
        <p:txBody>
          <a:bodyPr wrap="square" tIns="91440" rtlCol="0">
            <a:noAutofit/>
          </a:bodyPr>
          <a:lstStyle/>
          <a:p>
            <a:pPr marL="171450" indent="-171450" algn="l">
              <a:buFont typeface="Webdings" pitchFamily="18" charset="2"/>
              <a:buChar char="4"/>
            </a:pPr>
            <a:endParaRPr lang="en-US" sz="1400" dirty="0"/>
          </a:p>
        </p:txBody>
      </p:sp>
      <p:sp>
        <p:nvSpPr>
          <p:cNvPr id="17" name="TextBox 16"/>
          <p:cNvSpPr txBox="1"/>
          <p:nvPr userDrawn="1"/>
        </p:nvSpPr>
        <p:spPr>
          <a:xfrm>
            <a:off x="609796" y="5067300"/>
            <a:ext cx="10638585" cy="1384300"/>
          </a:xfrm>
          <a:prstGeom prst="rect">
            <a:avLst/>
          </a:prstGeom>
          <a:solidFill>
            <a:srgbClr val="CBD3D3"/>
          </a:solidFill>
          <a:ln>
            <a:noFill/>
            <a:prstDash val="sysDash"/>
          </a:ln>
        </p:spPr>
        <p:txBody>
          <a:bodyPr wrap="square" tIns="91440" rtlCol="0">
            <a:noAutofit/>
          </a:bodyPr>
          <a:lstStyle/>
          <a:p>
            <a:pPr marL="171450" indent="-171450" algn="l">
              <a:buFont typeface="Webdings" pitchFamily="18" charset="2"/>
              <a:buChar char="4"/>
            </a:pPr>
            <a:endParaRPr lang="en-US" sz="1400" dirty="0"/>
          </a:p>
        </p:txBody>
      </p:sp>
      <p:sp>
        <p:nvSpPr>
          <p:cNvPr id="18" name="Text Placeholder 14"/>
          <p:cNvSpPr>
            <a:spLocks noGrp="1"/>
          </p:cNvSpPr>
          <p:nvPr>
            <p:ph type="body" sz="quarter" idx="17" hasCustomPrompt="1"/>
          </p:nvPr>
        </p:nvSpPr>
        <p:spPr>
          <a:xfrm>
            <a:off x="609795" y="5067300"/>
            <a:ext cx="10616070" cy="1384300"/>
          </a:xfrm>
          <a:prstGeom prst="rect">
            <a:avLst/>
          </a:prstGeom>
          <a:ln>
            <a:noFill/>
          </a:ln>
        </p:spPr>
        <p:txBody>
          <a:bodyPr tIns="91440"/>
          <a:lstStyle>
            <a:lvl1pPr>
              <a:spcBef>
                <a:spcPts val="600"/>
              </a:spcBef>
              <a:defRPr sz="1400" baseline="0"/>
            </a:lvl1pPr>
            <a:lvl2pPr>
              <a:lnSpc>
                <a:spcPct val="100000"/>
              </a:lnSpc>
              <a:spcBef>
                <a:spcPts val="300"/>
              </a:spcBef>
              <a:defRPr sz="1200" baseline="0"/>
            </a:lvl2pPr>
          </a:lstStyle>
          <a:p>
            <a:pPr lvl="0"/>
            <a:r>
              <a:rPr lang="en-US" dirty="0"/>
              <a:t>Recommendation 1</a:t>
            </a:r>
          </a:p>
          <a:p>
            <a:pPr lvl="1"/>
            <a:r>
              <a:rPr lang="en-US" dirty="0"/>
              <a:t>Sub-recommendation 1</a:t>
            </a:r>
          </a:p>
          <a:p>
            <a:pPr lvl="0"/>
            <a:r>
              <a:rPr lang="en-US" dirty="0"/>
              <a:t>Recommendation 2</a:t>
            </a:r>
          </a:p>
        </p:txBody>
      </p:sp>
      <p:sp>
        <p:nvSpPr>
          <p:cNvPr id="19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609796" y="1646764"/>
            <a:ext cx="5216096" cy="3001437"/>
          </a:xfrm>
          <a:prstGeom prst="rect">
            <a:avLst/>
          </a:prstGeom>
          <a:ln>
            <a:noFill/>
          </a:ln>
        </p:spPr>
        <p:txBody>
          <a:bodyPr tIns="91440"/>
          <a:lstStyle>
            <a:lvl1pPr>
              <a:spcBef>
                <a:spcPts val="600"/>
              </a:spcBef>
              <a:defRPr sz="1400" baseline="0"/>
            </a:lvl1pPr>
            <a:lvl2pPr>
              <a:lnSpc>
                <a:spcPct val="100000"/>
              </a:lnSpc>
              <a:spcBef>
                <a:spcPts val="300"/>
              </a:spcBef>
              <a:defRPr sz="1200" baseline="0"/>
            </a:lvl2pPr>
          </a:lstStyle>
          <a:p>
            <a:pPr lvl="0"/>
            <a:r>
              <a:rPr lang="en-US" dirty="0"/>
              <a:t>Finding 1</a:t>
            </a:r>
          </a:p>
          <a:p>
            <a:pPr lvl="1"/>
            <a:r>
              <a:rPr lang="en-US" dirty="0"/>
              <a:t>Sub-finding 1</a:t>
            </a:r>
          </a:p>
          <a:p>
            <a:pPr lvl="1"/>
            <a:r>
              <a:rPr lang="en-US" dirty="0"/>
              <a:t>Sub-finding 2</a:t>
            </a:r>
          </a:p>
          <a:p>
            <a:pPr lvl="0"/>
            <a:r>
              <a:rPr lang="en-US" dirty="0"/>
              <a:t>Finding 2</a:t>
            </a:r>
          </a:p>
          <a:p>
            <a:pPr lvl="1"/>
            <a:r>
              <a:rPr lang="en-US" dirty="0"/>
              <a:t>Sub-finding 1</a:t>
            </a:r>
          </a:p>
          <a:p>
            <a:pPr lvl="1"/>
            <a:r>
              <a:rPr lang="en-US" dirty="0"/>
              <a:t>Sub-finding 2</a:t>
            </a:r>
          </a:p>
          <a:p>
            <a:pPr lvl="0"/>
            <a:r>
              <a:rPr lang="en-US" dirty="0"/>
              <a:t>Finding 3</a:t>
            </a:r>
          </a:p>
          <a:p>
            <a:pPr lvl="0"/>
            <a:r>
              <a:rPr lang="en-US" dirty="0"/>
              <a:t>Finding 4</a:t>
            </a:r>
          </a:p>
        </p:txBody>
      </p:sp>
      <p:sp>
        <p:nvSpPr>
          <p:cNvPr id="20" name="Rounded Rectangle 19"/>
          <p:cNvSpPr/>
          <p:nvPr userDrawn="1"/>
        </p:nvSpPr>
        <p:spPr bwMode="auto">
          <a:xfrm>
            <a:off x="726673" y="1380064"/>
            <a:ext cx="2392274" cy="342900"/>
          </a:xfrm>
          <a:prstGeom prst="round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tabLst/>
            </a:pPr>
            <a:r>
              <a:rPr lang="en-US" sz="1600" b="1" dirty="0">
                <a:solidFill>
                  <a:schemeClr val="bg1"/>
                </a:solidFill>
              </a:rPr>
              <a:t>Findings</a:t>
            </a:r>
            <a:endParaRPr lang="en-US" sz="1600" b="1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1" name="Rounded Rectangle 20"/>
          <p:cNvSpPr/>
          <p:nvPr userDrawn="1"/>
        </p:nvSpPr>
        <p:spPr bwMode="auto">
          <a:xfrm>
            <a:off x="726673" y="4787900"/>
            <a:ext cx="2392274" cy="342900"/>
          </a:xfrm>
          <a:prstGeom prst="round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tabLst/>
            </a:pPr>
            <a:r>
              <a:rPr lang="en-US" sz="1600" b="1" dirty="0">
                <a:solidFill>
                  <a:schemeClr val="bg1"/>
                </a:solidFill>
              </a:rPr>
              <a:t>Recommendations</a:t>
            </a:r>
            <a:endParaRPr lang="en-US" sz="1600" b="1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2" name="TextBox 21"/>
          <p:cNvSpPr txBox="1"/>
          <p:nvPr userDrawn="1"/>
        </p:nvSpPr>
        <p:spPr>
          <a:xfrm>
            <a:off x="6026030" y="1646763"/>
            <a:ext cx="5216096" cy="3001438"/>
          </a:xfrm>
          <a:prstGeom prst="rect">
            <a:avLst/>
          </a:prstGeom>
          <a:solidFill>
            <a:srgbClr val="D8CBCB"/>
          </a:solidFill>
          <a:ln>
            <a:noFill/>
            <a:prstDash val="sysDash"/>
          </a:ln>
        </p:spPr>
        <p:txBody>
          <a:bodyPr wrap="square" tIns="91440" rtlCol="0">
            <a:noAutofit/>
          </a:bodyPr>
          <a:lstStyle/>
          <a:p>
            <a:pPr marL="171450" indent="-171450" algn="l">
              <a:buFont typeface="Webdings" pitchFamily="18" charset="2"/>
              <a:buChar char="4"/>
            </a:pPr>
            <a:endParaRPr lang="en-US" sz="1400" dirty="0"/>
          </a:p>
        </p:txBody>
      </p:sp>
      <p:sp>
        <p:nvSpPr>
          <p:cNvPr id="23" name="Text Placeholder 14"/>
          <p:cNvSpPr>
            <a:spLocks noGrp="1"/>
          </p:cNvSpPr>
          <p:nvPr>
            <p:ph type="body" sz="quarter" idx="18" hasCustomPrompt="1"/>
          </p:nvPr>
        </p:nvSpPr>
        <p:spPr>
          <a:xfrm>
            <a:off x="6026030" y="1646764"/>
            <a:ext cx="5216096" cy="3001437"/>
          </a:xfrm>
          <a:prstGeom prst="rect">
            <a:avLst/>
          </a:prstGeom>
          <a:ln>
            <a:noFill/>
          </a:ln>
        </p:spPr>
        <p:txBody>
          <a:bodyPr tIns="91440"/>
          <a:lstStyle>
            <a:lvl1pPr>
              <a:spcBef>
                <a:spcPts val="600"/>
              </a:spcBef>
              <a:defRPr sz="1400" baseline="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</a:lstStyle>
          <a:p>
            <a:pPr lvl="0"/>
            <a:r>
              <a:rPr lang="en-US" dirty="0"/>
              <a:t>Insight 1</a:t>
            </a:r>
          </a:p>
          <a:p>
            <a:pPr lvl="1"/>
            <a:r>
              <a:rPr lang="en-US" dirty="0"/>
              <a:t>Sub-insight</a:t>
            </a:r>
          </a:p>
          <a:p>
            <a:pPr lvl="1"/>
            <a:r>
              <a:rPr lang="en-US" dirty="0"/>
              <a:t>Sub-insight</a:t>
            </a:r>
          </a:p>
          <a:p>
            <a:pPr lvl="0"/>
            <a:r>
              <a:rPr lang="en-US" dirty="0"/>
              <a:t>Insight 2</a:t>
            </a:r>
          </a:p>
          <a:p>
            <a:pPr lvl="0"/>
            <a:r>
              <a:rPr lang="en-US" dirty="0"/>
              <a:t>Insight 3</a:t>
            </a:r>
          </a:p>
          <a:p>
            <a:pPr lvl="0"/>
            <a:r>
              <a:rPr lang="en-US" dirty="0"/>
              <a:t>Insight 4</a:t>
            </a:r>
          </a:p>
        </p:txBody>
      </p:sp>
      <p:sp>
        <p:nvSpPr>
          <p:cNvPr id="24" name="Rounded Rectangle 23"/>
          <p:cNvSpPr/>
          <p:nvPr userDrawn="1"/>
        </p:nvSpPr>
        <p:spPr bwMode="auto">
          <a:xfrm>
            <a:off x="6142907" y="1380064"/>
            <a:ext cx="2392274" cy="342900"/>
          </a:xfrm>
          <a:prstGeom prst="round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tabLst/>
            </a:pPr>
            <a:r>
              <a:rPr lang="en-US" sz="1600" b="1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Insights</a:t>
            </a:r>
          </a:p>
        </p:txBody>
      </p:sp>
    </p:spTree>
    <p:extLst>
      <p:ext uri="{BB962C8B-B14F-4D97-AF65-F5344CB8AC3E}">
        <p14:creationId xmlns:p14="http://schemas.microsoft.com/office/powerpoint/2010/main" val="2250988731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ase Study Problem Statement &amp; Approach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25378" name="Object 113"/>
          <p:cNvGraphicFramePr>
            <a:graphicFrameLocks noChangeAspect="1"/>
          </p:cNvGraphicFramePr>
          <p:nvPr/>
        </p:nvGraphicFramePr>
        <p:xfrm>
          <a:off x="11384804" y="76200"/>
          <a:ext cx="730973" cy="547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199" r:id="rId3" imgW="971686" imgH="895238" progId="PBrush">
                  <p:embed/>
                </p:oleObj>
              </mc:Choice>
              <mc:Fallback>
                <p:oleObj r:id="rId3" imgW="971686" imgH="895238" progId="PBrush">
                  <p:embed/>
                  <p:pic>
                    <p:nvPicPr>
                      <p:cNvPr id="1125378" name="Object 1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384804" y="76200"/>
                        <a:ext cx="730973" cy="5476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>
          <a:xfrm>
            <a:off x="562888" y="381000"/>
            <a:ext cx="11062315" cy="8382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What is the Key Takeaway from the Slide?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 userDrawn="1">
            <p:extLst/>
          </p:nvPr>
        </p:nvGraphicFramePr>
        <p:xfrm>
          <a:off x="546596" y="1431572"/>
          <a:ext cx="5291148" cy="2911828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52911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Background</a:t>
                      </a:r>
                    </a:p>
                  </a:txBody>
                  <a:tcPr marL="112578" marR="112578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46068">
                <a:tc>
                  <a:txBody>
                    <a:bodyPr/>
                    <a:lstStyle/>
                    <a:p>
                      <a:pPr marL="228600" indent="-228600">
                        <a:spcAft>
                          <a:spcPts val="600"/>
                        </a:spcAft>
                        <a:buFont typeface="Webdings" pitchFamily="18" charset="2"/>
                        <a:buChar char="4"/>
                      </a:pPr>
                      <a:endParaRPr lang="en-US" sz="1200" u="none" dirty="0"/>
                    </a:p>
                  </a:txBody>
                  <a:tcPr marL="112578" marR="11257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 userDrawn="1">
            <p:extLst/>
          </p:nvPr>
        </p:nvGraphicFramePr>
        <p:xfrm>
          <a:off x="546596" y="4466872"/>
          <a:ext cx="5291148" cy="1857728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52911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Objectives</a:t>
                      </a:r>
                    </a:p>
                  </a:txBody>
                  <a:tcPr marL="112578" marR="112578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91968">
                <a:tc>
                  <a:txBody>
                    <a:bodyPr/>
                    <a:lstStyle/>
                    <a:p>
                      <a:pPr marL="228600" indent="-228600">
                        <a:spcAft>
                          <a:spcPts val="600"/>
                        </a:spcAft>
                        <a:buFont typeface="Webdings" pitchFamily="18" charset="2"/>
                        <a:buChar char="4"/>
                      </a:pPr>
                      <a:endParaRPr lang="en-US" sz="1200" u="none" dirty="0"/>
                    </a:p>
                  </a:txBody>
                  <a:tcPr marL="112578" marR="11257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4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547252" y="1816100"/>
            <a:ext cx="5291148" cy="2501900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600"/>
              </a:spcBef>
              <a:defRPr sz="1400" baseline="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</a:lstStyle>
          <a:p>
            <a:pPr lvl="0"/>
            <a:r>
              <a:rPr lang="en-US" dirty="0"/>
              <a:t>What are the relevant facts that serve as the background for this project?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4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547252" y="4851400"/>
            <a:ext cx="5291148" cy="1473200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600"/>
              </a:spcBef>
              <a:defRPr sz="1400"/>
            </a:lvl1pPr>
            <a:lvl2pPr>
              <a:spcBef>
                <a:spcPts val="300"/>
              </a:spcBef>
              <a:defRPr sz="1200"/>
            </a:lvl2pPr>
          </a:lstStyle>
          <a:p>
            <a:pPr lvl="0"/>
            <a:r>
              <a:rPr lang="en-US" dirty="0"/>
              <a:t>Describe the key project objectives</a:t>
            </a:r>
          </a:p>
          <a:p>
            <a:pPr lvl="1"/>
            <a:r>
              <a:rPr lang="en-US" dirty="0"/>
              <a:t>Second level</a:t>
            </a:r>
          </a:p>
        </p:txBody>
      </p:sp>
      <p:graphicFrame>
        <p:nvGraphicFramePr>
          <p:cNvPr id="11" name="Table 10"/>
          <p:cNvGraphicFramePr>
            <a:graphicFrameLocks noGrp="1"/>
          </p:cNvGraphicFramePr>
          <p:nvPr userDrawn="1">
            <p:extLst/>
          </p:nvPr>
        </p:nvGraphicFramePr>
        <p:xfrm>
          <a:off x="6378742" y="1431572"/>
          <a:ext cx="5291148" cy="4893028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52911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Approach</a:t>
                      </a:r>
                    </a:p>
                  </a:txBody>
                  <a:tcPr marL="112578" marR="112578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27268">
                <a:tc>
                  <a:txBody>
                    <a:bodyPr/>
                    <a:lstStyle/>
                    <a:p>
                      <a:pPr marL="228600" indent="-228600">
                        <a:spcAft>
                          <a:spcPts val="600"/>
                        </a:spcAft>
                        <a:buFont typeface="Webdings" pitchFamily="18" charset="2"/>
                        <a:buChar char="4"/>
                      </a:pPr>
                      <a:endParaRPr lang="en-US" sz="1200" u="none" dirty="0"/>
                    </a:p>
                  </a:txBody>
                  <a:tcPr marL="112578" marR="11257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3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6379399" y="1816100"/>
            <a:ext cx="5291148" cy="4508500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600"/>
              </a:spcBef>
              <a:defRPr sz="1400" baseline="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</a:lstStyle>
          <a:p>
            <a:pPr lvl="0"/>
            <a:r>
              <a:rPr lang="en-US" dirty="0"/>
              <a:t>Describe the approach used by Mu Sigma in this project.  You can insert text or paste graphics in this box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" name="Right Arrow 1"/>
          <p:cNvSpPr/>
          <p:nvPr userDrawn="1"/>
        </p:nvSpPr>
        <p:spPr bwMode="auto">
          <a:xfrm>
            <a:off x="5945896" y="2895600"/>
            <a:ext cx="337733" cy="1828800"/>
          </a:xfrm>
          <a:prstGeom prst="rightArrow">
            <a:avLst>
              <a:gd name="adj1" fmla="val 50000"/>
              <a:gd name="adj2" fmla="val 100000"/>
            </a:avLst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39258950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ase Study Findings and Impac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25378" name="Object 113"/>
          <p:cNvGraphicFramePr>
            <a:graphicFrameLocks noChangeAspect="1"/>
          </p:cNvGraphicFramePr>
          <p:nvPr/>
        </p:nvGraphicFramePr>
        <p:xfrm>
          <a:off x="11384804" y="76200"/>
          <a:ext cx="730973" cy="547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223" r:id="rId3" imgW="971686" imgH="895238" progId="PBrush">
                  <p:embed/>
                </p:oleObj>
              </mc:Choice>
              <mc:Fallback>
                <p:oleObj r:id="rId3" imgW="971686" imgH="895238" progId="PBrush">
                  <p:embed/>
                  <p:pic>
                    <p:nvPicPr>
                      <p:cNvPr id="1125378" name="Object 1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384804" y="76200"/>
                        <a:ext cx="730973" cy="5476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>
          <a:xfrm>
            <a:off x="562888" y="381000"/>
            <a:ext cx="11062315" cy="8382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What is the Key Takeaway from the Slide?</a:t>
            </a:r>
          </a:p>
        </p:txBody>
      </p:sp>
      <p:graphicFrame>
        <p:nvGraphicFramePr>
          <p:cNvPr id="11" name="Table 10"/>
          <p:cNvGraphicFramePr>
            <a:graphicFrameLocks noGrp="1"/>
          </p:cNvGraphicFramePr>
          <p:nvPr userDrawn="1">
            <p:extLst/>
          </p:nvPr>
        </p:nvGraphicFramePr>
        <p:xfrm>
          <a:off x="6378742" y="1431572"/>
          <a:ext cx="5291148" cy="4893028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52911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Analysis</a:t>
                      </a:r>
                      <a:r>
                        <a:rPr lang="en-US" sz="1400" baseline="0" dirty="0"/>
                        <a:t> Illustrations</a:t>
                      </a:r>
                      <a:endParaRPr lang="en-US" sz="1400" dirty="0"/>
                    </a:p>
                  </a:txBody>
                  <a:tcPr marL="112578" marR="112578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27268">
                <a:tc>
                  <a:txBody>
                    <a:bodyPr/>
                    <a:lstStyle/>
                    <a:p>
                      <a:pPr marL="228600" indent="-228600">
                        <a:spcAft>
                          <a:spcPts val="600"/>
                        </a:spcAft>
                        <a:buFont typeface="Webdings" pitchFamily="18" charset="2"/>
                        <a:buChar char="4"/>
                      </a:pPr>
                      <a:endParaRPr lang="en-US" sz="1200" u="none" dirty="0"/>
                    </a:p>
                  </a:txBody>
                  <a:tcPr marL="112578" marR="11257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3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6379399" y="1816100"/>
            <a:ext cx="5291148" cy="4508500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600"/>
              </a:spcBef>
              <a:defRPr sz="1400" baseline="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</a:lstStyle>
          <a:p>
            <a:pPr lvl="0"/>
            <a:r>
              <a:rPr lang="en-US" dirty="0"/>
              <a:t>Paste charts/graphics that illustrate key analysis outputs and support the key findings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" name="Right Arrow 1"/>
          <p:cNvSpPr/>
          <p:nvPr userDrawn="1"/>
        </p:nvSpPr>
        <p:spPr bwMode="auto">
          <a:xfrm>
            <a:off x="5945896" y="1981200"/>
            <a:ext cx="337733" cy="1371600"/>
          </a:xfrm>
          <a:prstGeom prst="rightArrow">
            <a:avLst>
              <a:gd name="adj1" fmla="val 50000"/>
              <a:gd name="adj2" fmla="val 100000"/>
            </a:avLst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graphicFrame>
        <p:nvGraphicFramePr>
          <p:cNvPr id="12" name="Table 11"/>
          <p:cNvGraphicFramePr>
            <a:graphicFrameLocks noGrp="1"/>
          </p:cNvGraphicFramePr>
          <p:nvPr userDrawn="1">
            <p:extLst/>
          </p:nvPr>
        </p:nvGraphicFramePr>
        <p:xfrm>
          <a:off x="546596" y="1431572"/>
          <a:ext cx="5291148" cy="2378428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52911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Key Findings</a:t>
                      </a:r>
                    </a:p>
                  </a:txBody>
                  <a:tcPr marL="112578" marR="112578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12668">
                <a:tc>
                  <a:txBody>
                    <a:bodyPr/>
                    <a:lstStyle/>
                    <a:p>
                      <a:pPr marL="228600" indent="-228600">
                        <a:spcAft>
                          <a:spcPts val="600"/>
                        </a:spcAft>
                        <a:buFont typeface="Webdings" pitchFamily="18" charset="2"/>
                        <a:buChar char="4"/>
                      </a:pPr>
                      <a:endParaRPr lang="en-US" sz="1200" u="none" dirty="0"/>
                    </a:p>
                  </a:txBody>
                  <a:tcPr marL="112578" marR="11257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 userDrawn="1">
            <p:extLst/>
          </p:nvPr>
        </p:nvGraphicFramePr>
        <p:xfrm>
          <a:off x="546596" y="3933472"/>
          <a:ext cx="5291148" cy="2391128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52911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Business Impact</a:t>
                      </a:r>
                    </a:p>
                  </a:txBody>
                  <a:tcPr marL="112578" marR="112578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25368">
                <a:tc>
                  <a:txBody>
                    <a:bodyPr/>
                    <a:lstStyle/>
                    <a:p>
                      <a:pPr marL="228600" indent="-228600">
                        <a:spcAft>
                          <a:spcPts val="600"/>
                        </a:spcAft>
                        <a:buFont typeface="Webdings" pitchFamily="18" charset="2"/>
                        <a:buChar char="4"/>
                      </a:pPr>
                      <a:endParaRPr lang="en-US" sz="1200" u="none" dirty="0"/>
                    </a:p>
                  </a:txBody>
                  <a:tcPr marL="112578" marR="11257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6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547252" y="1816100"/>
            <a:ext cx="5291148" cy="1993900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600"/>
              </a:spcBef>
              <a:defRPr sz="1400" baseline="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</a:lstStyle>
          <a:p>
            <a:pPr lvl="0"/>
            <a:r>
              <a:rPr lang="en-US" dirty="0"/>
              <a:t>Describe the findings/insights obtained from the analysis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547252" y="4318000"/>
            <a:ext cx="5291148" cy="2006600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600"/>
              </a:spcBef>
              <a:defRPr sz="1400" baseline="0"/>
            </a:lvl1pPr>
            <a:lvl2pPr>
              <a:spcBef>
                <a:spcPts val="300"/>
              </a:spcBef>
              <a:defRPr sz="1200"/>
            </a:lvl2pPr>
          </a:lstStyle>
          <a:p>
            <a:pPr lvl="0"/>
            <a:r>
              <a:rPr lang="en-US" dirty="0"/>
              <a:t>What was the real/projected impact of the project on the business?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8" name="Right Arrow 17"/>
          <p:cNvSpPr/>
          <p:nvPr userDrawn="1"/>
        </p:nvSpPr>
        <p:spPr bwMode="auto">
          <a:xfrm rot="10800000">
            <a:off x="5945896" y="4419600"/>
            <a:ext cx="337733" cy="1371600"/>
          </a:xfrm>
          <a:prstGeom prst="rightArrow">
            <a:avLst>
              <a:gd name="adj1" fmla="val 50000"/>
              <a:gd name="adj2" fmla="val 100000"/>
            </a:avLst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40395429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our vertical chevron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62888" y="381000"/>
            <a:ext cx="11062315" cy="8382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What is the Key Takeaway from the Slide?</a:t>
            </a:r>
          </a:p>
        </p:txBody>
      </p:sp>
      <p:graphicFrame>
        <p:nvGraphicFramePr>
          <p:cNvPr id="1130498" name="Object 113"/>
          <p:cNvGraphicFramePr>
            <a:graphicFrameLocks noChangeAspect="1"/>
          </p:cNvGraphicFramePr>
          <p:nvPr/>
        </p:nvGraphicFramePr>
        <p:xfrm>
          <a:off x="11384804" y="76200"/>
          <a:ext cx="730973" cy="547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247" r:id="rId3" imgW="971686" imgH="895238" progId="PBrush">
                  <p:embed/>
                </p:oleObj>
              </mc:Choice>
              <mc:Fallback>
                <p:oleObj r:id="rId3" imgW="971686" imgH="895238" progId="PBrush">
                  <p:embed/>
                  <p:pic>
                    <p:nvPicPr>
                      <p:cNvPr id="1130498" name="Object 1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384804" y="76200"/>
                        <a:ext cx="730973" cy="5476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Rounded Rectangle 19"/>
          <p:cNvSpPr/>
          <p:nvPr userDrawn="1"/>
        </p:nvSpPr>
        <p:spPr bwMode="auto">
          <a:xfrm>
            <a:off x="3877674" y="3490815"/>
            <a:ext cx="7430123" cy="914400"/>
          </a:xfrm>
          <a:prstGeom prst="roundRect">
            <a:avLst>
              <a:gd name="adj" fmla="val 5556"/>
            </a:avLst>
          </a:prstGeom>
          <a:solidFill>
            <a:srgbClr val="D8CBCB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5" name="Rounded Rectangle 24"/>
          <p:cNvSpPr/>
          <p:nvPr userDrawn="1"/>
        </p:nvSpPr>
        <p:spPr bwMode="auto">
          <a:xfrm>
            <a:off x="3877674" y="2440109"/>
            <a:ext cx="7430123" cy="914400"/>
          </a:xfrm>
          <a:prstGeom prst="roundRect">
            <a:avLst>
              <a:gd name="adj" fmla="val 5556"/>
            </a:avLst>
          </a:prstGeom>
          <a:solidFill>
            <a:srgbClr val="D8CBCB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6" name="Pentagon 25"/>
          <p:cNvSpPr/>
          <p:nvPr userDrawn="1"/>
        </p:nvSpPr>
        <p:spPr bwMode="auto">
          <a:xfrm rot="5400000">
            <a:off x="1678271" y="485104"/>
            <a:ext cx="1005840" cy="2814441"/>
          </a:xfrm>
          <a:prstGeom prst="homePlate">
            <a:avLst>
              <a:gd name="adj" fmla="val 21370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7" name="Chevron 26"/>
          <p:cNvSpPr/>
          <p:nvPr userDrawn="1"/>
        </p:nvSpPr>
        <p:spPr bwMode="auto">
          <a:xfrm rot="5400000">
            <a:off x="1678271" y="1536656"/>
            <a:ext cx="1005840" cy="2814441"/>
          </a:xfrm>
          <a:prstGeom prst="chevron">
            <a:avLst>
              <a:gd name="adj" fmla="val 21403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8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766153" y="1557020"/>
            <a:ext cx="2814441" cy="64008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Add step 1</a:t>
            </a:r>
          </a:p>
        </p:txBody>
      </p:sp>
      <p:sp>
        <p:nvSpPr>
          <p:cNvPr id="2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766153" y="2608582"/>
            <a:ext cx="2814441" cy="64008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Add step 2</a:t>
            </a:r>
          </a:p>
        </p:txBody>
      </p:sp>
      <p:sp>
        <p:nvSpPr>
          <p:cNvPr id="30" name="Rounded Rectangle 29"/>
          <p:cNvSpPr/>
          <p:nvPr userDrawn="1"/>
        </p:nvSpPr>
        <p:spPr bwMode="auto">
          <a:xfrm>
            <a:off x="3877674" y="1389403"/>
            <a:ext cx="7430123" cy="914400"/>
          </a:xfrm>
          <a:prstGeom prst="roundRect">
            <a:avLst>
              <a:gd name="adj" fmla="val 5556"/>
            </a:avLst>
          </a:prstGeom>
          <a:solidFill>
            <a:srgbClr val="D8CBCB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1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3971488" y="1371600"/>
            <a:ext cx="7204968" cy="914400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defRPr sz="1400" baseline="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</a:lstStyle>
          <a:p>
            <a:pPr lvl="0"/>
            <a:r>
              <a:rPr lang="en-US" dirty="0"/>
              <a:t>Describe step 1 and its sub-steps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2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3971488" y="2425700"/>
            <a:ext cx="7204968" cy="914400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defRPr sz="140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</a:lstStyle>
          <a:p>
            <a:pPr lvl="0"/>
            <a:r>
              <a:rPr lang="en-US" dirty="0"/>
              <a:t>Describe step 2 and its sub-steps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3" name="Text Placeholder 14"/>
          <p:cNvSpPr>
            <a:spLocks noGrp="1"/>
          </p:cNvSpPr>
          <p:nvPr>
            <p:ph type="body" sz="quarter" idx="16" hasCustomPrompt="1"/>
          </p:nvPr>
        </p:nvSpPr>
        <p:spPr>
          <a:xfrm>
            <a:off x="3971488" y="3479800"/>
            <a:ext cx="7204968" cy="914400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defRPr sz="140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</a:lstStyle>
          <a:p>
            <a:pPr lvl="0"/>
            <a:r>
              <a:rPr lang="en-US" dirty="0"/>
              <a:t>Describe step 3 and its sub-steps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4" name="Chevron 33"/>
          <p:cNvSpPr/>
          <p:nvPr userDrawn="1"/>
        </p:nvSpPr>
        <p:spPr bwMode="auto">
          <a:xfrm rot="5400000">
            <a:off x="1678271" y="2588208"/>
            <a:ext cx="1005840" cy="2814441"/>
          </a:xfrm>
          <a:prstGeom prst="chevron">
            <a:avLst>
              <a:gd name="adj" fmla="val 21403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5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766153" y="3660144"/>
            <a:ext cx="2814441" cy="64008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Add step 3</a:t>
            </a:r>
          </a:p>
        </p:txBody>
      </p:sp>
      <p:sp>
        <p:nvSpPr>
          <p:cNvPr id="38" name="Chevron 37"/>
          <p:cNvSpPr/>
          <p:nvPr userDrawn="1"/>
        </p:nvSpPr>
        <p:spPr bwMode="auto">
          <a:xfrm rot="5400000">
            <a:off x="1678271" y="3639760"/>
            <a:ext cx="1005840" cy="2814441"/>
          </a:xfrm>
          <a:prstGeom prst="chevron">
            <a:avLst>
              <a:gd name="adj" fmla="val 21403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9" name="Text Placeholder 8"/>
          <p:cNvSpPr>
            <a:spLocks noGrp="1"/>
          </p:cNvSpPr>
          <p:nvPr>
            <p:ph type="body" sz="quarter" idx="17" hasCustomPrompt="1"/>
          </p:nvPr>
        </p:nvSpPr>
        <p:spPr>
          <a:xfrm>
            <a:off x="766153" y="4711707"/>
            <a:ext cx="2814441" cy="64008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Add step 4</a:t>
            </a:r>
          </a:p>
        </p:txBody>
      </p:sp>
      <p:sp>
        <p:nvSpPr>
          <p:cNvPr id="42" name="Rounded Rectangle 41"/>
          <p:cNvSpPr/>
          <p:nvPr userDrawn="1"/>
        </p:nvSpPr>
        <p:spPr bwMode="auto">
          <a:xfrm>
            <a:off x="3877674" y="4541521"/>
            <a:ext cx="7430123" cy="914400"/>
          </a:xfrm>
          <a:prstGeom prst="roundRect">
            <a:avLst>
              <a:gd name="adj" fmla="val 5556"/>
            </a:avLst>
          </a:prstGeom>
          <a:solidFill>
            <a:srgbClr val="D8CBCB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3" name="Text Placeholder 14"/>
          <p:cNvSpPr>
            <a:spLocks noGrp="1"/>
          </p:cNvSpPr>
          <p:nvPr>
            <p:ph type="body" sz="quarter" idx="18" hasCustomPrompt="1"/>
          </p:nvPr>
        </p:nvSpPr>
        <p:spPr>
          <a:xfrm>
            <a:off x="3971488" y="4533900"/>
            <a:ext cx="7204968" cy="914400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defRPr sz="140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</a:lstStyle>
          <a:p>
            <a:pPr lvl="0"/>
            <a:r>
              <a:rPr lang="en-US" dirty="0"/>
              <a:t>Describe step 4 and its sub-steps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830167891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hree vertical chevron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62888" y="381000"/>
            <a:ext cx="11062315" cy="8382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What is the Key Takeaway from the Slide?</a:t>
            </a:r>
          </a:p>
        </p:txBody>
      </p:sp>
      <p:sp>
        <p:nvSpPr>
          <p:cNvPr id="4" name="Rounded Rectangle 3"/>
          <p:cNvSpPr/>
          <p:nvPr userDrawn="1"/>
        </p:nvSpPr>
        <p:spPr bwMode="auto">
          <a:xfrm>
            <a:off x="3877674" y="4251937"/>
            <a:ext cx="7430123" cy="1280160"/>
          </a:xfrm>
          <a:prstGeom prst="roundRect">
            <a:avLst>
              <a:gd name="adj" fmla="val 5556"/>
            </a:avLst>
          </a:prstGeom>
          <a:solidFill>
            <a:srgbClr val="D8CBCB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" name="Rounded Rectangle 4"/>
          <p:cNvSpPr/>
          <p:nvPr userDrawn="1"/>
        </p:nvSpPr>
        <p:spPr bwMode="auto">
          <a:xfrm>
            <a:off x="3877674" y="2811768"/>
            <a:ext cx="7430123" cy="1280160"/>
          </a:xfrm>
          <a:prstGeom prst="roundRect">
            <a:avLst>
              <a:gd name="adj" fmla="val 5556"/>
            </a:avLst>
          </a:prstGeom>
          <a:solidFill>
            <a:srgbClr val="D8CBCB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" name="Pentagon 5"/>
          <p:cNvSpPr/>
          <p:nvPr userDrawn="1"/>
        </p:nvSpPr>
        <p:spPr bwMode="auto">
          <a:xfrm rot="5400000">
            <a:off x="1541111" y="604461"/>
            <a:ext cx="1280160" cy="2814441"/>
          </a:xfrm>
          <a:prstGeom prst="homePlate">
            <a:avLst>
              <a:gd name="adj" fmla="val 21370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" name="Chevron 6"/>
          <p:cNvSpPr/>
          <p:nvPr userDrawn="1"/>
        </p:nvSpPr>
        <p:spPr bwMode="auto">
          <a:xfrm rot="5400000">
            <a:off x="1541111" y="2044629"/>
            <a:ext cx="1280160" cy="2814441"/>
          </a:xfrm>
          <a:prstGeom prst="chevron">
            <a:avLst>
              <a:gd name="adj" fmla="val 21403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766153" y="1645917"/>
            <a:ext cx="2814441" cy="64008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Add step 1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766153" y="3086085"/>
            <a:ext cx="2814441" cy="64008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Add step 2</a:t>
            </a:r>
          </a:p>
        </p:txBody>
      </p:sp>
      <p:sp>
        <p:nvSpPr>
          <p:cNvPr id="14" name="Rounded Rectangle 13"/>
          <p:cNvSpPr/>
          <p:nvPr userDrawn="1"/>
        </p:nvSpPr>
        <p:spPr bwMode="auto">
          <a:xfrm>
            <a:off x="3877674" y="1371600"/>
            <a:ext cx="7430123" cy="1280160"/>
          </a:xfrm>
          <a:prstGeom prst="roundRect">
            <a:avLst>
              <a:gd name="adj" fmla="val 5556"/>
            </a:avLst>
          </a:prstGeom>
          <a:solidFill>
            <a:srgbClr val="D8CBCB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3971488" y="1397000"/>
            <a:ext cx="7204968" cy="1188720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defRPr sz="1400" baseline="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</a:lstStyle>
          <a:p>
            <a:pPr lvl="0"/>
            <a:r>
              <a:rPr lang="en-US" dirty="0"/>
              <a:t>Describe step 1 and its sub-steps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3971488" y="2837168"/>
            <a:ext cx="7204968" cy="1188720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600"/>
              </a:spcBef>
              <a:defRPr sz="140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</a:lstStyle>
          <a:p>
            <a:pPr lvl="0"/>
            <a:r>
              <a:rPr lang="en-US" dirty="0"/>
              <a:t>Describe step 2 and its sub-steps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7" name="Text Placeholder 14"/>
          <p:cNvSpPr>
            <a:spLocks noGrp="1"/>
          </p:cNvSpPr>
          <p:nvPr>
            <p:ph type="body" sz="quarter" idx="16" hasCustomPrompt="1"/>
          </p:nvPr>
        </p:nvSpPr>
        <p:spPr>
          <a:xfrm>
            <a:off x="3971488" y="4277337"/>
            <a:ext cx="7204968" cy="1188720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600"/>
              </a:spcBef>
              <a:defRPr sz="140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</a:lstStyle>
          <a:p>
            <a:pPr lvl="0"/>
            <a:r>
              <a:rPr lang="en-US" dirty="0"/>
              <a:t>Describe step 3 and its sub-steps</a:t>
            </a:r>
          </a:p>
          <a:p>
            <a:pPr lvl="1"/>
            <a:r>
              <a:rPr lang="en-US" dirty="0"/>
              <a:t>Second level</a:t>
            </a:r>
          </a:p>
        </p:txBody>
      </p:sp>
      <p:graphicFrame>
        <p:nvGraphicFramePr>
          <p:cNvPr id="1129474" name="Object 113"/>
          <p:cNvGraphicFramePr>
            <a:graphicFrameLocks noChangeAspect="1"/>
          </p:cNvGraphicFramePr>
          <p:nvPr/>
        </p:nvGraphicFramePr>
        <p:xfrm>
          <a:off x="11384804" y="76200"/>
          <a:ext cx="730973" cy="547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271" r:id="rId3" imgW="971686" imgH="895238" progId="PBrush">
                  <p:embed/>
                </p:oleObj>
              </mc:Choice>
              <mc:Fallback>
                <p:oleObj r:id="rId3" imgW="971686" imgH="895238" progId="PBrush">
                  <p:embed/>
                  <p:pic>
                    <p:nvPicPr>
                      <p:cNvPr id="1129474" name="Object 1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384804" y="76200"/>
                        <a:ext cx="730973" cy="5476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Chevron 18"/>
          <p:cNvSpPr/>
          <p:nvPr userDrawn="1"/>
        </p:nvSpPr>
        <p:spPr bwMode="auto">
          <a:xfrm rot="5400000">
            <a:off x="1541111" y="3484797"/>
            <a:ext cx="1280160" cy="2814441"/>
          </a:xfrm>
          <a:prstGeom prst="chevron">
            <a:avLst>
              <a:gd name="adj" fmla="val 21403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766153" y="4526254"/>
            <a:ext cx="2814441" cy="64008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Add step 3</a:t>
            </a:r>
          </a:p>
        </p:txBody>
      </p:sp>
    </p:spTree>
    <p:extLst>
      <p:ext uri="{BB962C8B-B14F-4D97-AF65-F5344CB8AC3E}">
        <p14:creationId xmlns:p14="http://schemas.microsoft.com/office/powerpoint/2010/main" val="2300307659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our horizontal chevron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62888" y="381000"/>
            <a:ext cx="11062315" cy="8382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What is the Key Takeaway from the Slide?</a:t>
            </a:r>
          </a:p>
        </p:txBody>
      </p:sp>
      <p:sp>
        <p:nvSpPr>
          <p:cNvPr id="3" name="Pentagon 2"/>
          <p:cNvSpPr/>
          <p:nvPr userDrawn="1"/>
        </p:nvSpPr>
        <p:spPr bwMode="auto">
          <a:xfrm>
            <a:off x="562888" y="1371600"/>
            <a:ext cx="2720626" cy="889000"/>
          </a:xfrm>
          <a:prstGeom prst="homePlate">
            <a:avLst>
              <a:gd name="adj" fmla="val 30189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Chevron 3"/>
          <p:cNvSpPr/>
          <p:nvPr userDrawn="1"/>
        </p:nvSpPr>
        <p:spPr bwMode="auto">
          <a:xfrm>
            <a:off x="3319997" y="1371600"/>
            <a:ext cx="2720626" cy="889000"/>
          </a:xfrm>
          <a:prstGeom prst="chevron">
            <a:avLst>
              <a:gd name="adj" fmla="val 30555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" name="Chevron 4"/>
          <p:cNvSpPr/>
          <p:nvPr userDrawn="1"/>
        </p:nvSpPr>
        <p:spPr bwMode="auto">
          <a:xfrm>
            <a:off x="6077106" y="1371600"/>
            <a:ext cx="2720626" cy="889000"/>
          </a:xfrm>
          <a:prstGeom prst="chevron">
            <a:avLst>
              <a:gd name="adj" fmla="val 30555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" name="Chevron 5"/>
          <p:cNvSpPr/>
          <p:nvPr userDrawn="1"/>
        </p:nvSpPr>
        <p:spPr bwMode="auto">
          <a:xfrm>
            <a:off x="8834216" y="1371600"/>
            <a:ext cx="2720626" cy="889000"/>
          </a:xfrm>
          <a:prstGeom prst="chevron">
            <a:avLst>
              <a:gd name="adj" fmla="val 30555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" name="Rounded Rectangle 6"/>
          <p:cNvSpPr/>
          <p:nvPr userDrawn="1"/>
        </p:nvSpPr>
        <p:spPr bwMode="auto">
          <a:xfrm>
            <a:off x="531617" y="2362200"/>
            <a:ext cx="2673718" cy="3159614"/>
          </a:xfrm>
          <a:prstGeom prst="roundRect">
            <a:avLst>
              <a:gd name="adj" fmla="val 3950"/>
            </a:avLst>
          </a:prstGeom>
          <a:solidFill>
            <a:srgbClr val="D8CBCB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547252" y="2451100"/>
            <a:ext cx="2658083" cy="3007710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defRPr sz="140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</a:lstStyle>
          <a:p>
            <a:pPr lvl="0"/>
            <a:r>
              <a:rPr lang="en-US" dirty="0"/>
              <a:t>Describe step 1 and its sub-steps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Rounded Rectangle 10"/>
          <p:cNvSpPr/>
          <p:nvPr userDrawn="1"/>
        </p:nvSpPr>
        <p:spPr bwMode="auto">
          <a:xfrm>
            <a:off x="3304361" y="2362200"/>
            <a:ext cx="2673718" cy="3159614"/>
          </a:xfrm>
          <a:prstGeom prst="roundRect">
            <a:avLst>
              <a:gd name="adj" fmla="val 3950"/>
            </a:avLst>
          </a:prstGeom>
          <a:solidFill>
            <a:srgbClr val="D8CBCB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319997" y="2451100"/>
            <a:ext cx="2658083" cy="3007710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defRPr sz="140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</a:lstStyle>
          <a:p>
            <a:pPr lvl="0"/>
            <a:r>
              <a:rPr lang="en-US" dirty="0"/>
              <a:t>Describe step 2 and its sub-steps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Rounded Rectangle 12"/>
          <p:cNvSpPr/>
          <p:nvPr userDrawn="1"/>
        </p:nvSpPr>
        <p:spPr bwMode="auto">
          <a:xfrm>
            <a:off x="6077106" y="2362200"/>
            <a:ext cx="2673718" cy="3159614"/>
          </a:xfrm>
          <a:prstGeom prst="roundRect">
            <a:avLst>
              <a:gd name="adj" fmla="val 3950"/>
            </a:avLst>
          </a:prstGeom>
          <a:solidFill>
            <a:srgbClr val="D8CBCB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6092742" y="2451100"/>
            <a:ext cx="2658083" cy="3007710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defRPr sz="140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</a:lstStyle>
          <a:p>
            <a:pPr lvl="0"/>
            <a:r>
              <a:rPr lang="en-US" dirty="0"/>
              <a:t>Describe step 3 and its sub-steps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5" name="Rounded Rectangle 14"/>
          <p:cNvSpPr/>
          <p:nvPr userDrawn="1"/>
        </p:nvSpPr>
        <p:spPr bwMode="auto">
          <a:xfrm>
            <a:off x="8849852" y="2362200"/>
            <a:ext cx="2673718" cy="3159614"/>
          </a:xfrm>
          <a:prstGeom prst="roundRect">
            <a:avLst>
              <a:gd name="adj" fmla="val 3950"/>
            </a:avLst>
          </a:prstGeom>
          <a:solidFill>
            <a:srgbClr val="D8CBCB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8865488" y="2451100"/>
            <a:ext cx="2658083" cy="3007710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defRPr sz="140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</a:lstStyle>
          <a:p>
            <a:pPr lvl="0"/>
            <a:r>
              <a:rPr lang="en-US" dirty="0"/>
              <a:t>Describe step 4 and its sub-steps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7" name="Text Placeholder 8"/>
          <p:cNvSpPr>
            <a:spLocks noGrp="1"/>
          </p:cNvSpPr>
          <p:nvPr>
            <p:ph type="body" sz="quarter" idx="14" hasCustomPrompt="1"/>
          </p:nvPr>
        </p:nvSpPr>
        <p:spPr>
          <a:xfrm>
            <a:off x="3604699" y="1409700"/>
            <a:ext cx="2138975" cy="8001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Add step 2</a:t>
            </a:r>
          </a:p>
        </p:txBody>
      </p:sp>
      <p:sp>
        <p:nvSpPr>
          <p:cNvPr id="18" name="Text Placeholder 8"/>
          <p:cNvSpPr>
            <a:spLocks noGrp="1"/>
          </p:cNvSpPr>
          <p:nvPr>
            <p:ph type="body" sz="quarter" idx="15" hasCustomPrompt="1"/>
          </p:nvPr>
        </p:nvSpPr>
        <p:spPr>
          <a:xfrm>
            <a:off x="842377" y="1409700"/>
            <a:ext cx="2138975" cy="8001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Add step 1</a:t>
            </a:r>
          </a:p>
        </p:txBody>
      </p:sp>
      <p:sp>
        <p:nvSpPr>
          <p:cNvPr id="19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9129341" y="1409700"/>
            <a:ext cx="2138975" cy="8001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Add step 4</a:t>
            </a:r>
          </a:p>
        </p:txBody>
      </p:sp>
      <p:sp>
        <p:nvSpPr>
          <p:cNvPr id="20" name="Text Placeholder 8"/>
          <p:cNvSpPr>
            <a:spLocks noGrp="1"/>
          </p:cNvSpPr>
          <p:nvPr>
            <p:ph type="body" sz="quarter" idx="17" hasCustomPrompt="1"/>
          </p:nvPr>
        </p:nvSpPr>
        <p:spPr>
          <a:xfrm>
            <a:off x="6367020" y="1409700"/>
            <a:ext cx="2138975" cy="8001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Add step 3</a:t>
            </a:r>
          </a:p>
        </p:txBody>
      </p:sp>
      <p:graphicFrame>
        <p:nvGraphicFramePr>
          <p:cNvPr id="1131522" name="Object 113"/>
          <p:cNvGraphicFramePr>
            <a:graphicFrameLocks noChangeAspect="1"/>
          </p:cNvGraphicFramePr>
          <p:nvPr/>
        </p:nvGraphicFramePr>
        <p:xfrm>
          <a:off x="11384804" y="76200"/>
          <a:ext cx="730973" cy="547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295" r:id="rId3" imgW="971686" imgH="895238" progId="PBrush">
                  <p:embed/>
                </p:oleObj>
              </mc:Choice>
              <mc:Fallback>
                <p:oleObj r:id="rId3" imgW="971686" imgH="895238" progId="PBrush">
                  <p:embed/>
                  <p:pic>
                    <p:nvPicPr>
                      <p:cNvPr id="1131522" name="Object 1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384804" y="76200"/>
                        <a:ext cx="730973" cy="5476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87106677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ycle with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62888" y="381000"/>
            <a:ext cx="11062315" cy="8382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What is the Key Takeaway from the Slide?</a:t>
            </a:r>
          </a:p>
        </p:txBody>
      </p:sp>
      <p:sp>
        <p:nvSpPr>
          <p:cNvPr id="5" name="Circular Arrow 4"/>
          <p:cNvSpPr/>
          <p:nvPr userDrawn="1"/>
        </p:nvSpPr>
        <p:spPr bwMode="auto">
          <a:xfrm>
            <a:off x="3750632" y="1752599"/>
            <a:ext cx="4690734" cy="3810000"/>
          </a:xfrm>
          <a:prstGeom prst="circularArrow">
            <a:avLst>
              <a:gd name="adj1" fmla="val 13145"/>
              <a:gd name="adj2" fmla="val 694608"/>
              <a:gd name="adj3" fmla="val 15503785"/>
              <a:gd name="adj4" fmla="val 10800000"/>
              <a:gd name="adj5" fmla="val 12264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" name="Circular Arrow 5"/>
          <p:cNvSpPr/>
          <p:nvPr userDrawn="1"/>
        </p:nvSpPr>
        <p:spPr bwMode="auto">
          <a:xfrm rot="5400000">
            <a:off x="4190999" y="1312232"/>
            <a:ext cx="3810000" cy="4690734"/>
          </a:xfrm>
          <a:prstGeom prst="circularArrow">
            <a:avLst>
              <a:gd name="adj1" fmla="val 13145"/>
              <a:gd name="adj2" fmla="val 694608"/>
              <a:gd name="adj3" fmla="val 15503785"/>
              <a:gd name="adj4" fmla="val 10800000"/>
              <a:gd name="adj5" fmla="val 12264"/>
            </a:avLst>
          </a:prstGeom>
          <a:solidFill>
            <a:srgbClr val="FF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" name="Circular Arrow 6"/>
          <p:cNvSpPr/>
          <p:nvPr userDrawn="1"/>
        </p:nvSpPr>
        <p:spPr bwMode="auto">
          <a:xfrm rot="10800000">
            <a:off x="3750634" y="1752599"/>
            <a:ext cx="4690734" cy="3810000"/>
          </a:xfrm>
          <a:prstGeom prst="circularArrow">
            <a:avLst>
              <a:gd name="adj1" fmla="val 13145"/>
              <a:gd name="adj2" fmla="val 694608"/>
              <a:gd name="adj3" fmla="val 15503785"/>
              <a:gd name="adj4" fmla="val 10800000"/>
              <a:gd name="adj5" fmla="val 12264"/>
            </a:avLst>
          </a:prstGeom>
          <a:solidFill>
            <a:srgbClr val="D4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Circular Arrow 7"/>
          <p:cNvSpPr/>
          <p:nvPr userDrawn="1"/>
        </p:nvSpPr>
        <p:spPr bwMode="auto">
          <a:xfrm rot="16200000">
            <a:off x="4191001" y="1312232"/>
            <a:ext cx="3810000" cy="4690734"/>
          </a:xfrm>
          <a:prstGeom prst="circularArrow">
            <a:avLst>
              <a:gd name="adj1" fmla="val 13145"/>
              <a:gd name="adj2" fmla="val 694608"/>
              <a:gd name="adj3" fmla="val 15503785"/>
              <a:gd name="adj4" fmla="val 10800000"/>
              <a:gd name="adj5" fmla="val 12264"/>
            </a:avLst>
          </a:prstGeom>
          <a:solidFill>
            <a:srgbClr val="AA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 rot="2700000">
            <a:off x="6444242" y="2483485"/>
            <a:ext cx="1674812" cy="42216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1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Enter Text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 rot="18900000">
            <a:off x="3879366" y="2523117"/>
            <a:ext cx="2061968" cy="3429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Enter Text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2" hasCustomPrompt="1"/>
          </p:nvPr>
        </p:nvSpPr>
        <p:spPr>
          <a:xfrm rot="2700000">
            <a:off x="4072944" y="4388486"/>
            <a:ext cx="1674812" cy="42216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Enter Text</a:t>
            </a:r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 hasCustomPrompt="1"/>
          </p:nvPr>
        </p:nvSpPr>
        <p:spPr>
          <a:xfrm rot="18900000">
            <a:off x="6250664" y="4449181"/>
            <a:ext cx="2061968" cy="3429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tx1"/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Enter Text</a:t>
            </a:r>
          </a:p>
        </p:txBody>
      </p:sp>
      <p:sp>
        <p:nvSpPr>
          <p:cNvPr id="14" name="Rounded Rectangle 13"/>
          <p:cNvSpPr/>
          <p:nvPr userDrawn="1"/>
        </p:nvSpPr>
        <p:spPr bwMode="auto">
          <a:xfrm>
            <a:off x="560933" y="1295400"/>
            <a:ext cx="3475834" cy="1905000"/>
          </a:xfrm>
          <a:prstGeom prst="roundRect">
            <a:avLst>
              <a:gd name="adj" fmla="val 3950"/>
            </a:avLst>
          </a:prstGeom>
          <a:solidFill>
            <a:srgbClr val="D8CBCB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5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576569" y="1310786"/>
            <a:ext cx="3377329" cy="1828800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defRPr sz="140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</a:lstStyle>
          <a:p>
            <a:pPr lvl="0"/>
            <a:r>
              <a:rPr lang="en-US" dirty="0"/>
              <a:t>Describe step 4 and its sub-steps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6" name="Rounded Rectangle 15"/>
          <p:cNvSpPr/>
          <p:nvPr userDrawn="1"/>
        </p:nvSpPr>
        <p:spPr bwMode="auto">
          <a:xfrm>
            <a:off x="8149369" y="1295400"/>
            <a:ext cx="3475834" cy="1905000"/>
          </a:xfrm>
          <a:prstGeom prst="roundRect">
            <a:avLst>
              <a:gd name="adj" fmla="val 3950"/>
            </a:avLst>
          </a:prstGeom>
          <a:solidFill>
            <a:srgbClr val="D8CBCB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7" name="Text Placeholder 9"/>
          <p:cNvSpPr>
            <a:spLocks noGrp="1"/>
          </p:cNvSpPr>
          <p:nvPr>
            <p:ph type="body" sz="quarter" idx="15" hasCustomPrompt="1"/>
          </p:nvPr>
        </p:nvSpPr>
        <p:spPr>
          <a:xfrm>
            <a:off x="8165004" y="1310786"/>
            <a:ext cx="3377329" cy="1828800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defRPr sz="140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</a:lstStyle>
          <a:p>
            <a:pPr lvl="0"/>
            <a:r>
              <a:rPr lang="en-US" dirty="0"/>
              <a:t>Describe step 1 and its sub-steps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8" name="Rounded Rectangle 17"/>
          <p:cNvSpPr/>
          <p:nvPr userDrawn="1"/>
        </p:nvSpPr>
        <p:spPr bwMode="auto">
          <a:xfrm>
            <a:off x="560933" y="4114800"/>
            <a:ext cx="3475834" cy="1905000"/>
          </a:xfrm>
          <a:prstGeom prst="roundRect">
            <a:avLst>
              <a:gd name="adj" fmla="val 3950"/>
            </a:avLst>
          </a:prstGeom>
          <a:solidFill>
            <a:srgbClr val="D8CBCB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9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576569" y="4130186"/>
            <a:ext cx="3377329" cy="1828800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defRPr sz="140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</a:lstStyle>
          <a:p>
            <a:pPr lvl="0"/>
            <a:r>
              <a:rPr lang="en-US" dirty="0"/>
              <a:t>Describe step 3 and its sub-steps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0" name="Rounded Rectangle 19"/>
          <p:cNvSpPr/>
          <p:nvPr userDrawn="1"/>
        </p:nvSpPr>
        <p:spPr bwMode="auto">
          <a:xfrm>
            <a:off x="8149369" y="4114800"/>
            <a:ext cx="3475834" cy="1905000"/>
          </a:xfrm>
          <a:prstGeom prst="roundRect">
            <a:avLst>
              <a:gd name="adj" fmla="val 3950"/>
            </a:avLst>
          </a:prstGeom>
          <a:solidFill>
            <a:srgbClr val="D8CBCB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8165004" y="4130186"/>
            <a:ext cx="3377329" cy="1828800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defRPr sz="140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</a:lstStyle>
          <a:p>
            <a:pPr lvl="0"/>
            <a:r>
              <a:rPr lang="en-US" dirty="0"/>
              <a:t>Describe step 2 and its sub-steps</a:t>
            </a:r>
          </a:p>
          <a:p>
            <a:pPr lvl="1"/>
            <a:r>
              <a:rPr lang="en-US" dirty="0"/>
              <a:t>Second level</a:t>
            </a:r>
          </a:p>
        </p:txBody>
      </p:sp>
      <p:graphicFrame>
        <p:nvGraphicFramePr>
          <p:cNvPr id="1132546" name="Object 113"/>
          <p:cNvGraphicFramePr>
            <a:graphicFrameLocks noChangeAspect="1"/>
          </p:cNvGraphicFramePr>
          <p:nvPr/>
        </p:nvGraphicFramePr>
        <p:xfrm>
          <a:off x="11384804" y="76200"/>
          <a:ext cx="730973" cy="547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319" r:id="rId3" imgW="971686" imgH="895238" progId="PBrush">
                  <p:embed/>
                </p:oleObj>
              </mc:Choice>
              <mc:Fallback>
                <p:oleObj r:id="rId3" imgW="971686" imgH="895238" progId="PBrush">
                  <p:embed/>
                  <p:pic>
                    <p:nvPicPr>
                      <p:cNvPr id="1132546" name="Object 1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384804" y="76200"/>
                        <a:ext cx="730973" cy="5476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38812314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415776"/>
      </p:ext>
    </p:extLst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ycle without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62888" y="381000"/>
            <a:ext cx="11062315" cy="8382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What is the Key Takeaway from the Slide?</a:t>
            </a:r>
          </a:p>
        </p:txBody>
      </p:sp>
      <p:sp>
        <p:nvSpPr>
          <p:cNvPr id="5" name="Circular Arrow 4"/>
          <p:cNvSpPr/>
          <p:nvPr userDrawn="1"/>
        </p:nvSpPr>
        <p:spPr bwMode="auto">
          <a:xfrm>
            <a:off x="3750632" y="1752599"/>
            <a:ext cx="4690734" cy="3810000"/>
          </a:xfrm>
          <a:prstGeom prst="circularArrow">
            <a:avLst>
              <a:gd name="adj1" fmla="val 13145"/>
              <a:gd name="adj2" fmla="val 694608"/>
              <a:gd name="adj3" fmla="val 15503785"/>
              <a:gd name="adj4" fmla="val 10800000"/>
              <a:gd name="adj5" fmla="val 12264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" name="Circular Arrow 5"/>
          <p:cNvSpPr/>
          <p:nvPr userDrawn="1"/>
        </p:nvSpPr>
        <p:spPr bwMode="auto">
          <a:xfrm rot="5400000">
            <a:off x="4190999" y="1312232"/>
            <a:ext cx="3810000" cy="4690734"/>
          </a:xfrm>
          <a:prstGeom prst="circularArrow">
            <a:avLst>
              <a:gd name="adj1" fmla="val 13145"/>
              <a:gd name="adj2" fmla="val 694608"/>
              <a:gd name="adj3" fmla="val 15503785"/>
              <a:gd name="adj4" fmla="val 10800000"/>
              <a:gd name="adj5" fmla="val 12264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" name="Circular Arrow 6"/>
          <p:cNvSpPr/>
          <p:nvPr userDrawn="1"/>
        </p:nvSpPr>
        <p:spPr bwMode="auto">
          <a:xfrm rot="10800000">
            <a:off x="3750634" y="1752599"/>
            <a:ext cx="4690734" cy="3810000"/>
          </a:xfrm>
          <a:prstGeom prst="circularArrow">
            <a:avLst>
              <a:gd name="adj1" fmla="val 13145"/>
              <a:gd name="adj2" fmla="val 694608"/>
              <a:gd name="adj3" fmla="val 15503785"/>
              <a:gd name="adj4" fmla="val 10800000"/>
              <a:gd name="adj5" fmla="val 12264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Circular Arrow 7"/>
          <p:cNvSpPr/>
          <p:nvPr userDrawn="1"/>
        </p:nvSpPr>
        <p:spPr bwMode="auto">
          <a:xfrm rot="16200000">
            <a:off x="4191001" y="1312232"/>
            <a:ext cx="3810000" cy="4690734"/>
          </a:xfrm>
          <a:prstGeom prst="circularArrow">
            <a:avLst>
              <a:gd name="adj1" fmla="val 13145"/>
              <a:gd name="adj2" fmla="val 694608"/>
              <a:gd name="adj3" fmla="val 15503785"/>
              <a:gd name="adj4" fmla="val 10800000"/>
              <a:gd name="adj5" fmla="val 12264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 rot="2700000">
            <a:off x="6444242" y="2483485"/>
            <a:ext cx="1674812" cy="42216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Enter Text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 rot="18900000">
            <a:off x="3879366" y="2523117"/>
            <a:ext cx="2061968" cy="3429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Enter Text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2" hasCustomPrompt="1"/>
          </p:nvPr>
        </p:nvSpPr>
        <p:spPr>
          <a:xfrm rot="2700000">
            <a:off x="4072944" y="4388486"/>
            <a:ext cx="1674812" cy="42216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Enter Text</a:t>
            </a:r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 hasCustomPrompt="1"/>
          </p:nvPr>
        </p:nvSpPr>
        <p:spPr>
          <a:xfrm rot="18900000">
            <a:off x="6250664" y="4449181"/>
            <a:ext cx="2061968" cy="3429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Enter Text</a:t>
            </a:r>
          </a:p>
        </p:txBody>
      </p:sp>
      <p:sp>
        <p:nvSpPr>
          <p:cNvPr id="14" name="Rounded Rectangle 13"/>
          <p:cNvSpPr/>
          <p:nvPr userDrawn="1"/>
        </p:nvSpPr>
        <p:spPr bwMode="auto">
          <a:xfrm>
            <a:off x="560933" y="1295400"/>
            <a:ext cx="3475834" cy="1905000"/>
          </a:xfrm>
          <a:prstGeom prst="roundRect">
            <a:avLst>
              <a:gd name="adj" fmla="val 3950"/>
            </a:avLst>
          </a:prstGeom>
          <a:solidFill>
            <a:srgbClr val="D8CBCB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5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576569" y="1310786"/>
            <a:ext cx="3377329" cy="1828800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defRPr sz="140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</a:lstStyle>
          <a:p>
            <a:pPr lvl="0"/>
            <a:r>
              <a:rPr lang="en-US" dirty="0"/>
              <a:t>Describe step 4 and its sub-steps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6" name="Rounded Rectangle 15"/>
          <p:cNvSpPr/>
          <p:nvPr userDrawn="1"/>
        </p:nvSpPr>
        <p:spPr bwMode="auto">
          <a:xfrm>
            <a:off x="8149369" y="1295400"/>
            <a:ext cx="3475834" cy="1905000"/>
          </a:xfrm>
          <a:prstGeom prst="roundRect">
            <a:avLst>
              <a:gd name="adj" fmla="val 3950"/>
            </a:avLst>
          </a:prstGeom>
          <a:solidFill>
            <a:srgbClr val="D8CBCB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7" name="Text Placeholder 9"/>
          <p:cNvSpPr>
            <a:spLocks noGrp="1"/>
          </p:cNvSpPr>
          <p:nvPr>
            <p:ph type="body" sz="quarter" idx="15" hasCustomPrompt="1"/>
          </p:nvPr>
        </p:nvSpPr>
        <p:spPr>
          <a:xfrm>
            <a:off x="8165004" y="1310786"/>
            <a:ext cx="3377329" cy="1828800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defRPr sz="140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</a:lstStyle>
          <a:p>
            <a:pPr lvl="0"/>
            <a:r>
              <a:rPr lang="en-US" dirty="0"/>
              <a:t>Describe step 1 and its sub-steps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8" name="Rounded Rectangle 17"/>
          <p:cNvSpPr/>
          <p:nvPr userDrawn="1"/>
        </p:nvSpPr>
        <p:spPr bwMode="auto">
          <a:xfrm>
            <a:off x="560933" y="4114800"/>
            <a:ext cx="3475834" cy="1905000"/>
          </a:xfrm>
          <a:prstGeom prst="roundRect">
            <a:avLst>
              <a:gd name="adj" fmla="val 3950"/>
            </a:avLst>
          </a:prstGeom>
          <a:solidFill>
            <a:srgbClr val="D8CBCB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9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576569" y="4130186"/>
            <a:ext cx="3377329" cy="1828800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defRPr sz="140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</a:lstStyle>
          <a:p>
            <a:pPr lvl="0"/>
            <a:r>
              <a:rPr lang="en-US" dirty="0"/>
              <a:t>Describe step 3 and its sub-steps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0" name="Rounded Rectangle 19"/>
          <p:cNvSpPr/>
          <p:nvPr userDrawn="1"/>
        </p:nvSpPr>
        <p:spPr bwMode="auto">
          <a:xfrm>
            <a:off x="8149369" y="4114800"/>
            <a:ext cx="3475834" cy="1905000"/>
          </a:xfrm>
          <a:prstGeom prst="roundRect">
            <a:avLst>
              <a:gd name="adj" fmla="val 3950"/>
            </a:avLst>
          </a:prstGeom>
          <a:solidFill>
            <a:srgbClr val="D8CBCB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8165004" y="4130186"/>
            <a:ext cx="3377329" cy="1828800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defRPr sz="140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</a:lstStyle>
          <a:p>
            <a:pPr lvl="0"/>
            <a:r>
              <a:rPr lang="en-US" dirty="0"/>
              <a:t>Describe step 2 and its sub-steps</a:t>
            </a:r>
          </a:p>
          <a:p>
            <a:pPr lvl="1"/>
            <a:r>
              <a:rPr lang="en-US" dirty="0"/>
              <a:t>Second level</a:t>
            </a:r>
          </a:p>
        </p:txBody>
      </p:sp>
      <p:graphicFrame>
        <p:nvGraphicFramePr>
          <p:cNvPr id="1133570" name="Object 113"/>
          <p:cNvGraphicFramePr>
            <a:graphicFrameLocks noChangeAspect="1"/>
          </p:cNvGraphicFramePr>
          <p:nvPr/>
        </p:nvGraphicFramePr>
        <p:xfrm>
          <a:off x="11384804" y="76200"/>
          <a:ext cx="730973" cy="547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343" r:id="rId3" imgW="971686" imgH="895238" progId="PBrush">
                  <p:embed/>
                </p:oleObj>
              </mc:Choice>
              <mc:Fallback>
                <p:oleObj r:id="rId3" imgW="971686" imgH="895238" progId="PBrush">
                  <p:embed/>
                  <p:pic>
                    <p:nvPicPr>
                      <p:cNvPr id="1133570" name="Object 1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384804" y="76200"/>
                        <a:ext cx="730973" cy="5476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10508523"/>
      </p:ext>
    </p:extLst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62888" y="381000"/>
            <a:ext cx="11062315" cy="8382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What is the Key Takeaway from the Slide?</a:t>
            </a:r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0"/>
          </p:nvPr>
        </p:nvSpPr>
        <p:spPr>
          <a:xfrm>
            <a:off x="2249599" y="1295400"/>
            <a:ext cx="7692804" cy="39624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chart</a:t>
            </a:r>
            <a:endParaRPr lang="en-US" dirty="0"/>
          </a:p>
        </p:txBody>
      </p:sp>
      <p:graphicFrame>
        <p:nvGraphicFramePr>
          <p:cNvPr id="1134594" name="Object 113"/>
          <p:cNvGraphicFramePr>
            <a:graphicFrameLocks noChangeAspect="1"/>
          </p:cNvGraphicFramePr>
          <p:nvPr/>
        </p:nvGraphicFramePr>
        <p:xfrm>
          <a:off x="11384804" y="76200"/>
          <a:ext cx="730973" cy="547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367" r:id="rId3" imgW="971686" imgH="895238" progId="PBrush">
                  <p:embed/>
                </p:oleObj>
              </mc:Choice>
              <mc:Fallback>
                <p:oleObj r:id="rId3" imgW="971686" imgH="895238" progId="PBrush">
                  <p:embed/>
                  <p:pic>
                    <p:nvPicPr>
                      <p:cNvPr id="1134594" name="Object 1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384804" y="76200"/>
                        <a:ext cx="730973" cy="5476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87623825"/>
      </p:ext>
    </p:extLst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5" y="2457453"/>
            <a:ext cx="10363200" cy="3311525"/>
          </a:xfrm>
          <a:prstGeom prst="rect">
            <a:avLst/>
          </a:prstGeom>
        </p:spPr>
        <p:txBody>
          <a:bodyPr/>
          <a:lstStyle>
            <a:lvl1pPr algn="ctr">
              <a:defRPr sz="3199" b="0" cap="none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1" y="6583366"/>
            <a:ext cx="461434" cy="27463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F37E62FB-70C0-40FE-B198-334DCB9EA719}" type="slidenum">
              <a:rPr lang="en-US" smtClean="0">
                <a:solidFill>
                  <a:srgbClr val="838589">
                    <a:lumMod val="75000"/>
                  </a:srgb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838589">
                  <a:lumMod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8175285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40661" y="2209800"/>
            <a:ext cx="10871200" cy="1625600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ts val="6133"/>
              </a:lnSpc>
              <a:spcBef>
                <a:spcPts val="0"/>
              </a:spcBef>
              <a:buFontTx/>
              <a:buNone/>
              <a:defRPr sz="4800" baseline="0">
                <a:solidFill>
                  <a:srgbClr val="E2E1C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609585" indent="0" algn="ctr">
              <a:buFontTx/>
              <a:buNone/>
              <a:defRPr/>
            </a:lvl2pPr>
            <a:lvl3pPr marL="1219170" indent="0" algn="ctr">
              <a:buFontTx/>
              <a:buNone/>
              <a:defRPr/>
            </a:lvl3pPr>
            <a:lvl4pPr marL="1828754" indent="0" algn="ctr">
              <a:buFontTx/>
              <a:buNone/>
              <a:defRPr/>
            </a:lvl4pPr>
            <a:lvl5pPr marL="2438339" indent="0" algn="ctr">
              <a:buFontTx/>
              <a:buNone/>
              <a:defRPr/>
            </a:lvl5pPr>
          </a:lstStyle>
          <a:p>
            <a:pPr lvl="0"/>
            <a:r>
              <a:rPr lang="en-US" dirty="0"/>
              <a:t>Presentation Title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2926661" y="3881992"/>
            <a:ext cx="6299200" cy="81280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667"/>
              </a:lnSpc>
              <a:spcBef>
                <a:spcPts val="0"/>
              </a:spcBef>
              <a:buNone/>
              <a:defRPr sz="2400" b="1" baseline="0">
                <a:solidFill>
                  <a:srgbClr val="E2E1C0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Presentation Subtitle</a:t>
            </a:r>
          </a:p>
        </p:txBody>
      </p:sp>
      <p:sp>
        <p:nvSpPr>
          <p:cNvPr id="15" name="Text Placeholder 11"/>
          <p:cNvSpPr>
            <a:spLocks noGrp="1"/>
          </p:cNvSpPr>
          <p:nvPr>
            <p:ph type="body" sz="quarter" idx="12" hasCustomPrompt="1"/>
          </p:nvPr>
        </p:nvSpPr>
        <p:spPr>
          <a:xfrm>
            <a:off x="2926661" y="4960765"/>
            <a:ext cx="6299200" cy="50800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667"/>
              </a:lnSpc>
              <a:spcBef>
                <a:spcPts val="0"/>
              </a:spcBef>
              <a:buNone/>
              <a:defRPr sz="1600" baseline="0">
                <a:solidFill>
                  <a:srgbClr val="E2E1C0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Miscellaneous (date, </a:t>
            </a:r>
            <a:r>
              <a:rPr lang="en-US" dirty="0" err="1"/>
              <a:t>url</a:t>
            </a:r>
            <a:r>
              <a:rPr lang="en-US" dirty="0"/>
              <a:t>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505729992"/>
      </p:ext>
    </p:extLst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2209800"/>
            <a:ext cx="10972800" cy="1422400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ts val="6133"/>
              </a:lnSpc>
              <a:spcBef>
                <a:spcPts val="0"/>
              </a:spcBef>
              <a:buFontTx/>
              <a:buNone/>
              <a:defRPr sz="5867" baseline="0">
                <a:solidFill>
                  <a:srgbClr val="E2E1C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609585" indent="0" algn="ctr">
              <a:buFontTx/>
              <a:buNone/>
              <a:defRPr/>
            </a:lvl2pPr>
            <a:lvl3pPr marL="1219170" indent="0" algn="ctr">
              <a:buFontTx/>
              <a:buNone/>
              <a:defRPr/>
            </a:lvl3pPr>
            <a:lvl4pPr marL="1828754" indent="0" algn="ctr">
              <a:buFontTx/>
              <a:buNone/>
              <a:defRPr/>
            </a:lvl4pPr>
            <a:lvl5pPr marL="2438339" indent="0" algn="ctr">
              <a:buFontTx/>
              <a:buNone/>
              <a:defRPr/>
            </a:lvl5pPr>
          </a:lstStyle>
          <a:p>
            <a:pPr lvl="0"/>
            <a:r>
              <a:rPr lang="en-US" dirty="0"/>
              <a:t>Thank You Message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2461696" y="4090723"/>
            <a:ext cx="7213600" cy="50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133">
                <a:solidFill>
                  <a:srgbClr val="E2E1C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 dirty="0"/>
              <a:t>Email address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>
          <a:xfrm>
            <a:off x="5867472" y="4719667"/>
            <a:ext cx="457897" cy="49605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3" r="50000"/>
          <a:stretch/>
        </p:blipFill>
        <p:spPr>
          <a:xfrm>
            <a:off x="5867471" y="3741566"/>
            <a:ext cx="387536" cy="496055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4920643" y="5077731"/>
            <a:ext cx="2235200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67" dirty="0">
                <a:solidFill>
                  <a:srgbClr val="E2E1C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@MuSigmaInc</a:t>
            </a:r>
          </a:p>
        </p:txBody>
      </p:sp>
    </p:spTree>
    <p:extLst>
      <p:ext uri="{BB962C8B-B14F-4D97-AF65-F5344CB8AC3E}">
        <p14:creationId xmlns:p14="http://schemas.microsoft.com/office/powerpoint/2010/main" val="2058875594"/>
      </p:ext>
    </p:extLst>
  </p:cSld>
  <p:clrMapOvr>
    <a:masterClrMapping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2006600"/>
            <a:ext cx="10972800" cy="3556000"/>
          </a:xfrm>
          <a:prstGeom prst="rect">
            <a:avLst/>
          </a:prstGeo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200" baseline="0">
                <a:solidFill>
                  <a:srgbClr val="E2E1C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 marL="609585" indent="0">
              <a:spcBef>
                <a:spcPts val="0"/>
              </a:spcBef>
              <a:buNone/>
              <a:defRPr sz="2667">
                <a:solidFill>
                  <a:srgbClr val="E2E1C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1219170" indent="0">
              <a:buNone/>
              <a:defRPr/>
            </a:lvl3pPr>
          </a:lstStyle>
          <a:p>
            <a:pPr lvl="0"/>
            <a:r>
              <a:rPr lang="en-US" dirty="0"/>
              <a:t>Agenda Item 1</a:t>
            </a:r>
            <a:br>
              <a:rPr lang="en-US" dirty="0"/>
            </a:br>
            <a:r>
              <a:rPr lang="en-US" dirty="0"/>
              <a:t>◦</a:t>
            </a:r>
            <a:br>
              <a:rPr lang="en-US" dirty="0"/>
            </a:br>
            <a:r>
              <a:rPr lang="en-US" dirty="0"/>
              <a:t>Agenda Item 2</a:t>
            </a:r>
            <a:br>
              <a:rPr lang="en-US" dirty="0"/>
            </a:br>
            <a:r>
              <a:rPr lang="en-US" dirty="0"/>
              <a:t>◦</a:t>
            </a:r>
            <a:br>
              <a:rPr lang="en-US" dirty="0"/>
            </a:br>
            <a:r>
              <a:rPr lang="en-US" dirty="0"/>
              <a:t>Agenda Item 3</a:t>
            </a:r>
            <a:br>
              <a:rPr lang="en-US" dirty="0"/>
            </a:br>
            <a:r>
              <a:rPr lang="en-US" dirty="0"/>
              <a:t>◦</a:t>
            </a:r>
            <a:br>
              <a:rPr lang="en-US" dirty="0"/>
            </a:br>
            <a:r>
              <a:rPr lang="en-US" dirty="0"/>
              <a:t>Agenda Item 4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0" y="990600"/>
            <a:ext cx="10972800" cy="9144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pc="-133" baseline="0">
                <a:solidFill>
                  <a:srgbClr val="E2E1C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en-US" dirty="0"/>
              <a:t>Agenda Slide Header</a:t>
            </a:r>
          </a:p>
        </p:txBody>
      </p:sp>
    </p:spTree>
    <p:extLst>
      <p:ext uri="{BB962C8B-B14F-4D97-AF65-F5344CB8AC3E}">
        <p14:creationId xmlns:p14="http://schemas.microsoft.com/office/powerpoint/2010/main" val="3034890075"/>
      </p:ext>
    </p:extLst>
  </p:cSld>
  <p:clrMapOvr>
    <a:masterClrMapping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85B8CF-8715-4A00-B43F-883E3A559A68}" type="datetime1">
              <a:rPr lang="en-US" smtClean="0"/>
              <a:t>1/30/2019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A4532-2F79-4E32-9E9C-752D44B3FB6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0270946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D779371-780E-43FD-9456-1C26DC19DA6C}" type="datetime1">
              <a:rPr lang="en-US" smtClean="0"/>
              <a:t>1/30/2019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A4532-2F79-4E32-9E9C-752D44B3FB6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5213014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74F0753-3A49-4FF0-AEEA-F1D0BA08C3B6}" type="datetime1">
              <a:rPr lang="en-US" smtClean="0"/>
              <a:t>1/30/2019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A4532-2F79-4E32-9E9C-752D44B3FB6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6489991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4C14736-768B-4031-AE3C-1F84AA3DC04E}" type="datetime1">
              <a:rPr lang="en-US" smtClean="0"/>
              <a:t>1/30/2019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A4532-2F79-4E32-9E9C-752D44B3FB6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83116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0" y="1905000"/>
            <a:ext cx="10972800" cy="1219200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ts val="4267"/>
              </a:lnSpc>
              <a:spcBef>
                <a:spcPts val="0"/>
              </a:spcBef>
              <a:buNone/>
              <a:defRPr spc="-133" baseline="0">
                <a:solidFill>
                  <a:schemeClr val="accent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en-US" dirty="0"/>
              <a:t>Transition Slide Header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608439" y="3124200"/>
            <a:ext cx="10972800" cy="9144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200" i="0" spc="-133" baseline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Slide sub-header</a:t>
            </a:r>
          </a:p>
        </p:txBody>
      </p:sp>
    </p:spTree>
    <p:extLst>
      <p:ext uri="{BB962C8B-B14F-4D97-AF65-F5344CB8AC3E}">
        <p14:creationId xmlns:p14="http://schemas.microsoft.com/office/powerpoint/2010/main" val="1672492509"/>
      </p:ext>
    </p:extLst>
  </p:cSld>
  <p:clrMapOvr>
    <a:masterClrMapping/>
  </p:clrMapOvr>
  <p:transition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64FD863-2A7A-4164-91C8-5952FAAFC19D}" type="datetime1">
              <a:rPr lang="en-US" smtClean="0"/>
              <a:t>1/30/2019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A4532-2F79-4E32-9E9C-752D44B3FB6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8120409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A9F4FEE-18B1-43E4-ACF3-EDF5CD787B00}" type="datetime1">
              <a:rPr lang="en-US" smtClean="0"/>
              <a:t>1/30/2019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A4532-2F79-4E32-9E9C-752D44B3FB6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3620712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0807DC0-5FF1-4736-AC6B-8460F0BA2DAB}" type="datetime1">
              <a:rPr lang="en-US" smtClean="0"/>
              <a:t>1/30/2019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A4532-2F79-4E32-9E9C-752D44B3FB6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8038773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3D01D45-6D3C-4005-90CC-A7FBB3792EEC}" type="datetime1">
              <a:rPr lang="en-US" smtClean="0"/>
              <a:t>1/30/2019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A4532-2F79-4E32-9E9C-752D44B3FB6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7402110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328D4DB-5F1A-486E-9023-E3D0BBD0C47A}" type="datetime1">
              <a:rPr lang="en-US" smtClean="0"/>
              <a:t>1/30/2019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A4532-2F79-4E32-9E9C-752D44B3FB6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824682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D9E84CB-7F17-4962-A9E5-0CF237C67946}" type="datetime1">
              <a:rPr lang="en-US" smtClean="0"/>
              <a:t>1/30/2019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A4532-2F79-4E32-9E9C-752D44B3FB6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7869422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E38F54C-D703-463F-A88E-66A94CE5FBC7}" type="datetime1">
              <a:rPr lang="en-US" smtClean="0"/>
              <a:t>1/30/2019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A4532-2F79-4E32-9E9C-752D44B3FB6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0213121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, N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b"/>
          <a:lstStyle/>
          <a:p>
            <a:r>
              <a:rPr lang="en-US" dirty="0"/>
              <a:t>What is the Key Takeaway from the Slide?</a:t>
            </a:r>
          </a:p>
        </p:txBody>
      </p:sp>
      <p:graphicFrame>
        <p:nvGraphicFramePr>
          <p:cNvPr id="4" name="Object 113">
            <a:extLst>
              <a:ext uri="{FF2B5EF4-FFF2-40B4-BE49-F238E27FC236}">
                <a16:creationId xmlns:a16="http://schemas.microsoft.com/office/drawing/2014/main" id="{1256CD6A-1BD5-43BC-9379-8E34C571E104}"/>
              </a:ext>
            </a:extLst>
          </p:cNvPr>
          <p:cNvGraphicFramePr>
            <a:graphicFrameLocks noChangeAspect="1"/>
          </p:cNvGraphicFramePr>
          <p:nvPr userDrawn="1">
            <p:extLst/>
          </p:nvPr>
        </p:nvGraphicFramePr>
        <p:xfrm>
          <a:off x="11574826" y="94298"/>
          <a:ext cx="479924" cy="4114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747" r:id="rId3" imgW="971686" imgH="895238" progId="PBrush">
                  <p:embed/>
                </p:oleObj>
              </mc:Choice>
              <mc:Fallback>
                <p:oleObj r:id="rId3" imgW="971686" imgH="895238" progId="PBrush">
                  <p:embed/>
                  <p:pic>
                    <p:nvPicPr>
                      <p:cNvPr id="4" name="Object 113">
                        <a:extLst>
                          <a:ext uri="{FF2B5EF4-FFF2-40B4-BE49-F238E27FC236}">
                            <a16:creationId xmlns:a16="http://schemas.microsoft.com/office/drawing/2014/main" id="{1256CD6A-1BD5-43BC-9379-8E34C571E10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574826" y="94298"/>
                        <a:ext cx="479924" cy="41148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89840300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with n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0" y="304800"/>
            <a:ext cx="10972800" cy="9144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933" spc="-133" baseline="0">
                <a:solidFill>
                  <a:srgbClr val="80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en-US" dirty="0"/>
              <a:t>What is the key takeaway from the slide?</a:t>
            </a:r>
          </a:p>
        </p:txBody>
      </p:sp>
    </p:spTree>
    <p:extLst>
      <p:ext uri="{BB962C8B-B14F-4D97-AF65-F5344CB8AC3E}">
        <p14:creationId xmlns:p14="http://schemas.microsoft.com/office/powerpoint/2010/main" val="3640776462"/>
      </p:ext>
    </p:extLst>
  </p:cSld>
  <p:clrMapOvr>
    <a:masterClrMapping/>
  </p:clrMapOvr>
  <p:transition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P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7785" y="5555833"/>
            <a:ext cx="10684521" cy="1002197"/>
          </a:xfrm>
        </p:spPr>
        <p:txBody>
          <a:bodyPr anchor="t">
            <a:noAutofit/>
          </a:bodyPr>
          <a:lstStyle>
            <a:lvl1pPr marL="0" indent="0">
              <a:lnSpc>
                <a:spcPct val="88000"/>
              </a:lnSpc>
              <a:spcBef>
                <a:spcPts val="0"/>
              </a:spcBef>
              <a:buNone/>
              <a:defRPr sz="2800" b="1" baseline="0">
                <a:solidFill>
                  <a:schemeClr val="accent4"/>
                </a:solidFill>
              </a:defRPr>
            </a:lvl1pPr>
            <a:lvl2pPr marL="0" indent="0">
              <a:lnSpc>
                <a:spcPct val="88000"/>
              </a:lnSpc>
              <a:spcBef>
                <a:spcPts val="0"/>
              </a:spcBef>
              <a:buNone/>
              <a:defRPr sz="2800" baseline="0">
                <a:solidFill>
                  <a:schemeClr val="accent4"/>
                </a:solidFill>
              </a:defRPr>
            </a:lvl2pPr>
            <a:lvl3pPr marL="0" indent="0">
              <a:lnSpc>
                <a:spcPct val="88000"/>
              </a:lnSpc>
              <a:spcBef>
                <a:spcPts val="0"/>
              </a:spcBef>
              <a:buNone/>
              <a:defRPr sz="1800" baseline="0">
                <a:solidFill>
                  <a:schemeClr val="accent4"/>
                </a:solidFill>
              </a:defRPr>
            </a:lvl3pPr>
            <a:lvl4pPr marL="509588" indent="0">
              <a:buNone/>
              <a:defRPr/>
            </a:lvl4pPr>
            <a:lvl5pPr marL="690563" indent="0">
              <a:buNone/>
              <a:defRPr/>
            </a:lvl5pPr>
          </a:lstStyle>
          <a:p>
            <a:pPr lvl="0"/>
            <a:r>
              <a:rPr lang="en-US" dirty="0"/>
              <a:t>Topic: Details</a:t>
            </a:r>
          </a:p>
          <a:p>
            <a:pPr lvl="1"/>
            <a:r>
              <a:rPr lang="en-US" dirty="0"/>
              <a:t>Subtitle</a:t>
            </a:r>
          </a:p>
          <a:p>
            <a:pPr lvl="2"/>
            <a:r>
              <a:rPr lang="en-US" dirty="0"/>
              <a:t>Month DD, YYYY</a:t>
            </a:r>
          </a:p>
        </p:txBody>
      </p:sp>
    </p:spTree>
    <p:extLst>
      <p:ext uri="{BB962C8B-B14F-4D97-AF65-F5344CB8AC3E}">
        <p14:creationId xmlns:p14="http://schemas.microsoft.com/office/powerpoint/2010/main" val="5764998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N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62888" y="381000"/>
            <a:ext cx="11062315" cy="838200"/>
          </a:xfrm>
          <a:prstGeom prst="rect">
            <a:avLst/>
          </a:prstGeom>
        </p:spPr>
        <p:txBody>
          <a:bodyPr anchor="b"/>
          <a:lstStyle/>
          <a:p>
            <a:r>
              <a:rPr lang="en-US" dirty="0"/>
              <a:t>What is the Key Takeaway from the Slide?</a:t>
            </a:r>
          </a:p>
        </p:txBody>
      </p:sp>
    </p:spTree>
    <p:extLst>
      <p:ext uri="{BB962C8B-B14F-4D97-AF65-F5344CB8AC3E}">
        <p14:creationId xmlns:p14="http://schemas.microsoft.com/office/powerpoint/2010/main" val="883408148"/>
      </p:ext>
    </p:extLst>
  </p:cSld>
  <p:clrMapOvr>
    <a:masterClrMapping/>
  </p:clrMapOvr>
  <p:transition>
    <p:fade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ctionTitle"/>
          <p:cNvSpPr>
            <a:spLocks noGrp="1"/>
          </p:cNvSpPr>
          <p:nvPr>
            <p:ph type="body" sz="quarter" idx="11"/>
          </p:nvPr>
        </p:nvSpPr>
        <p:spPr>
          <a:xfrm>
            <a:off x="4114048" y="2934392"/>
            <a:ext cx="7602464" cy="9144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800" b="1">
                <a:solidFill>
                  <a:schemeClr val="accent1"/>
                </a:solidFill>
              </a:defRPr>
            </a:lvl1pPr>
            <a:lvl2pPr marL="0" indent="0">
              <a:spcBef>
                <a:spcPts val="0"/>
              </a:spcBef>
              <a:buNone/>
              <a:defRPr sz="1800" baseline="0">
                <a:solidFill>
                  <a:schemeClr val="accent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" name="SectionNumber"/>
          <p:cNvSpPr>
            <a:spLocks noGrp="1"/>
          </p:cNvSpPr>
          <p:nvPr>
            <p:ph type="body" sz="quarter" idx="12" hasCustomPrompt="1"/>
          </p:nvPr>
        </p:nvSpPr>
        <p:spPr>
          <a:xfrm>
            <a:off x="463297" y="2934392"/>
            <a:ext cx="3229572" cy="914400"/>
          </a:xfrm>
        </p:spPr>
        <p:txBody>
          <a:bodyPr>
            <a:noAutofit/>
          </a:bodyPr>
          <a:lstStyle>
            <a:lvl1pPr marL="0" indent="0" algn="r">
              <a:buNone/>
              <a:defRPr sz="28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Section #</a:t>
            </a:r>
          </a:p>
        </p:txBody>
      </p:sp>
      <p:cxnSp>
        <p:nvCxnSpPr>
          <p:cNvPr id="5" name="Straight Connector 4"/>
          <p:cNvCxnSpPr/>
          <p:nvPr/>
        </p:nvCxnSpPr>
        <p:spPr bwMode="auto">
          <a:xfrm>
            <a:off x="3903458" y="2859580"/>
            <a:ext cx="0" cy="1064029"/>
          </a:xfrm>
          <a:prstGeom prst="line">
            <a:avLst/>
          </a:prstGeom>
          <a:noFill/>
          <a:ln w="9525" cap="flat" cmpd="sng" algn="ctr">
            <a:solidFill>
              <a:schemeClr val="hlink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" name="Straight Connector 5"/>
          <p:cNvCxnSpPr/>
          <p:nvPr/>
        </p:nvCxnSpPr>
        <p:spPr bwMode="auto">
          <a:xfrm>
            <a:off x="3903458" y="2859580"/>
            <a:ext cx="0" cy="1064029"/>
          </a:xfrm>
          <a:prstGeom prst="line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626730362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 txBox="1">
            <a:spLocks/>
          </p:cNvSpPr>
          <p:nvPr/>
        </p:nvSpPr>
        <p:spPr>
          <a:xfrm>
            <a:off x="467784" y="6377330"/>
            <a:ext cx="2112385" cy="323165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050" baseline="0" dirty="0">
                <a:solidFill>
                  <a:schemeClr val="accent4"/>
                </a:solidFill>
              </a:rPr>
              <a:t>Page </a:t>
            </a:r>
            <a:fld id="{50C6FCF5-5946-4146-A67F-21AD3F2F73BB}" type="slidenum">
              <a:rPr lang="en-US" sz="1050" baseline="0" smtClean="0">
                <a:solidFill>
                  <a:schemeClr val="accent4"/>
                </a:solidFill>
              </a:rPr>
              <a:pPr algn="l"/>
              <a:t>‹#›</a:t>
            </a:fld>
            <a:endParaRPr lang="en-US" sz="1050" baseline="0" dirty="0">
              <a:solidFill>
                <a:schemeClr val="accent4"/>
              </a:solidFill>
            </a:endParaRPr>
          </a:p>
          <a:p>
            <a:pPr algn="l"/>
            <a:r>
              <a:rPr lang="en-US" sz="1050" baseline="0" dirty="0">
                <a:solidFill>
                  <a:schemeClr val="accent4"/>
                </a:solidFill>
              </a:rPr>
              <a:t>Proprietary &amp; Confidential</a:t>
            </a:r>
          </a:p>
        </p:txBody>
      </p:sp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467784" y="402336"/>
            <a:ext cx="11248728" cy="923544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idx="1"/>
          </p:nvPr>
        </p:nvSpPr>
        <p:spPr>
          <a:xfrm>
            <a:off x="467784" y="1568451"/>
            <a:ext cx="11248729" cy="472916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93779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3298" y="402336"/>
            <a:ext cx="11253215" cy="923544"/>
          </a:xfrm>
        </p:spPr>
        <p:txBody>
          <a:bodyPr lIns="0" tIns="0" rIns="0" bIns="0" anchor="t">
            <a:no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Slide Number Placeholder 5"/>
          <p:cNvSpPr txBox="1">
            <a:spLocks/>
          </p:cNvSpPr>
          <p:nvPr/>
        </p:nvSpPr>
        <p:spPr>
          <a:xfrm>
            <a:off x="467784" y="6377330"/>
            <a:ext cx="2112385" cy="323165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050" baseline="0" dirty="0">
                <a:solidFill>
                  <a:schemeClr val="accent4"/>
                </a:solidFill>
              </a:rPr>
              <a:t>Page </a:t>
            </a:r>
            <a:fld id="{50C6FCF5-5946-4146-A67F-21AD3F2F73BB}" type="slidenum">
              <a:rPr lang="en-US" sz="1050" baseline="0" smtClean="0">
                <a:solidFill>
                  <a:schemeClr val="accent4"/>
                </a:solidFill>
              </a:rPr>
              <a:pPr algn="l"/>
              <a:t>‹#›</a:t>
            </a:fld>
            <a:endParaRPr lang="en-US" sz="1050" baseline="0" dirty="0">
              <a:solidFill>
                <a:schemeClr val="accent4"/>
              </a:solidFill>
            </a:endParaRPr>
          </a:p>
          <a:p>
            <a:pPr algn="l"/>
            <a:r>
              <a:rPr lang="en-US" sz="1050" baseline="0" dirty="0">
                <a:solidFill>
                  <a:schemeClr val="accent4"/>
                </a:solidFill>
              </a:rPr>
              <a:t>Proprietary &amp; Confidential</a:t>
            </a:r>
          </a:p>
        </p:txBody>
      </p:sp>
    </p:spTree>
    <p:extLst>
      <p:ext uri="{BB962C8B-B14F-4D97-AF65-F5344CB8AC3E}">
        <p14:creationId xmlns:p14="http://schemas.microsoft.com/office/powerpoint/2010/main" val="996999671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lumns with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3298" y="402336"/>
            <a:ext cx="11253215" cy="9235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8" name="Slide Number Placeholder 5"/>
          <p:cNvSpPr txBox="1">
            <a:spLocks/>
          </p:cNvSpPr>
          <p:nvPr/>
        </p:nvSpPr>
        <p:spPr>
          <a:xfrm>
            <a:off x="467784" y="6377330"/>
            <a:ext cx="2112385" cy="323165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050" baseline="0" dirty="0">
                <a:solidFill>
                  <a:schemeClr val="accent4"/>
                </a:solidFill>
              </a:rPr>
              <a:t>Page </a:t>
            </a:r>
            <a:fld id="{50C6FCF5-5946-4146-A67F-21AD3F2F73BB}" type="slidenum">
              <a:rPr lang="en-US" sz="1050" baseline="0" smtClean="0">
                <a:solidFill>
                  <a:schemeClr val="accent4"/>
                </a:solidFill>
              </a:rPr>
              <a:pPr algn="l"/>
              <a:t>‹#›</a:t>
            </a:fld>
            <a:endParaRPr lang="en-US" sz="1050" baseline="0" dirty="0">
              <a:solidFill>
                <a:schemeClr val="accent4"/>
              </a:solidFill>
            </a:endParaRPr>
          </a:p>
          <a:p>
            <a:pPr algn="l"/>
            <a:r>
              <a:rPr lang="en-US" sz="1050" baseline="0" dirty="0">
                <a:solidFill>
                  <a:schemeClr val="accent4"/>
                </a:solidFill>
              </a:rPr>
              <a:t>Proprietary &amp; Confidential</a:t>
            </a:r>
          </a:p>
        </p:txBody>
      </p:sp>
      <p:sp>
        <p:nvSpPr>
          <p:cNvPr id="9" name="Text Placeholder 19"/>
          <p:cNvSpPr>
            <a:spLocks noGrp="1"/>
          </p:cNvSpPr>
          <p:nvPr>
            <p:ph type="body" sz="quarter" idx="15" hasCustomPrompt="1"/>
          </p:nvPr>
        </p:nvSpPr>
        <p:spPr>
          <a:xfrm>
            <a:off x="463295" y="1568450"/>
            <a:ext cx="4856784" cy="369332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200" b="1">
                <a:solidFill>
                  <a:schemeClr val="accent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None/>
              <a:defRPr sz="1200">
                <a:solidFill>
                  <a:schemeClr val="accent1"/>
                </a:solidFill>
              </a:defRPr>
            </a:lvl2pPr>
            <a:lvl3pPr>
              <a:defRPr sz="1000">
                <a:solidFill>
                  <a:schemeClr val="accent2"/>
                </a:solidFill>
              </a:defRPr>
            </a:lvl3pPr>
            <a:lvl4pPr>
              <a:defRPr sz="1000">
                <a:solidFill>
                  <a:schemeClr val="accent2"/>
                </a:solidFill>
              </a:defRPr>
            </a:lvl4pPr>
            <a:lvl5pPr>
              <a:defRPr sz="10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Heading 12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Subheading 12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12" name="Text Placeholder 19"/>
          <p:cNvSpPr>
            <a:spLocks noGrp="1"/>
          </p:cNvSpPr>
          <p:nvPr>
            <p:ph type="body" sz="quarter" idx="16" hasCustomPrompt="1"/>
          </p:nvPr>
        </p:nvSpPr>
        <p:spPr>
          <a:xfrm>
            <a:off x="6859864" y="1568450"/>
            <a:ext cx="4856784" cy="369332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200" b="1">
                <a:solidFill>
                  <a:schemeClr val="accent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None/>
              <a:defRPr sz="1200">
                <a:solidFill>
                  <a:schemeClr val="accent1"/>
                </a:solidFill>
              </a:defRPr>
            </a:lvl2pPr>
            <a:lvl3pPr>
              <a:defRPr sz="1000">
                <a:solidFill>
                  <a:schemeClr val="accent2"/>
                </a:solidFill>
              </a:defRPr>
            </a:lvl3pPr>
            <a:lvl4pPr>
              <a:defRPr sz="1000">
                <a:solidFill>
                  <a:schemeClr val="accent2"/>
                </a:solidFill>
              </a:defRPr>
            </a:lvl4pPr>
            <a:lvl5pPr>
              <a:defRPr sz="10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Heading 12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Subheading 12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63296" y="2092327"/>
            <a:ext cx="4858766" cy="3821113"/>
          </a:xfrm>
        </p:spPr>
        <p:txBody>
          <a:bodyPr>
            <a:noAutofit/>
          </a:bodyPr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4" name="Content Placeholder 2"/>
          <p:cNvSpPr>
            <a:spLocks noGrp="1"/>
          </p:cNvSpPr>
          <p:nvPr>
            <p:ph idx="11"/>
          </p:nvPr>
        </p:nvSpPr>
        <p:spPr>
          <a:xfrm>
            <a:off x="6857746" y="2092327"/>
            <a:ext cx="4858766" cy="3821113"/>
          </a:xfrm>
        </p:spPr>
        <p:txBody>
          <a:bodyPr>
            <a:noAutofit/>
          </a:bodyPr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14041885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3298" y="402336"/>
            <a:ext cx="11253215" cy="9235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8" name="Slide Number Placeholder 5"/>
          <p:cNvSpPr txBox="1">
            <a:spLocks/>
          </p:cNvSpPr>
          <p:nvPr/>
        </p:nvSpPr>
        <p:spPr>
          <a:xfrm>
            <a:off x="467784" y="6377330"/>
            <a:ext cx="2112385" cy="323165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050" baseline="0" dirty="0">
                <a:solidFill>
                  <a:schemeClr val="accent4"/>
                </a:solidFill>
              </a:rPr>
              <a:t>Page </a:t>
            </a:r>
            <a:fld id="{50C6FCF5-5946-4146-A67F-21AD3F2F73BB}" type="slidenum">
              <a:rPr lang="en-US" sz="1050" baseline="0" smtClean="0">
                <a:solidFill>
                  <a:schemeClr val="accent4"/>
                </a:solidFill>
              </a:rPr>
              <a:pPr algn="l"/>
              <a:t>‹#›</a:t>
            </a:fld>
            <a:endParaRPr lang="en-US" sz="1050" baseline="0" dirty="0">
              <a:solidFill>
                <a:schemeClr val="accent4"/>
              </a:solidFill>
            </a:endParaRPr>
          </a:p>
          <a:p>
            <a:pPr algn="l"/>
            <a:r>
              <a:rPr lang="en-US" sz="1050" baseline="0" dirty="0">
                <a:solidFill>
                  <a:schemeClr val="accent4"/>
                </a:solidFill>
              </a:rPr>
              <a:t>Proprietary &amp; Confidential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25"/>
          </p:nvPr>
        </p:nvSpPr>
        <p:spPr>
          <a:xfrm>
            <a:off x="463298" y="1560847"/>
            <a:ext cx="3182983" cy="4352593"/>
          </a:xfrm>
        </p:spPr>
        <p:txBody>
          <a:bodyPr>
            <a:noAutofit/>
          </a:bodyPr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2" name="Content Placeholder 2"/>
          <p:cNvSpPr>
            <a:spLocks noGrp="1"/>
          </p:cNvSpPr>
          <p:nvPr>
            <p:ph idx="26"/>
          </p:nvPr>
        </p:nvSpPr>
        <p:spPr>
          <a:xfrm>
            <a:off x="4498414" y="1560847"/>
            <a:ext cx="3182983" cy="4352593"/>
          </a:xfrm>
        </p:spPr>
        <p:txBody>
          <a:bodyPr>
            <a:noAutofit/>
          </a:bodyPr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3" name="Content Placeholder 2"/>
          <p:cNvSpPr>
            <a:spLocks noGrp="1"/>
          </p:cNvSpPr>
          <p:nvPr>
            <p:ph idx="27"/>
          </p:nvPr>
        </p:nvSpPr>
        <p:spPr>
          <a:xfrm>
            <a:off x="8533531" y="1560847"/>
            <a:ext cx="3182983" cy="4352593"/>
          </a:xfrm>
        </p:spPr>
        <p:txBody>
          <a:bodyPr>
            <a:noAutofit/>
          </a:bodyPr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7651364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s with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3298" y="402336"/>
            <a:ext cx="11253215" cy="9235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8" name="Slide Number Placeholder 5"/>
          <p:cNvSpPr txBox="1">
            <a:spLocks/>
          </p:cNvSpPr>
          <p:nvPr/>
        </p:nvSpPr>
        <p:spPr>
          <a:xfrm>
            <a:off x="467784" y="6377330"/>
            <a:ext cx="2112385" cy="323165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050" baseline="0" dirty="0">
                <a:solidFill>
                  <a:schemeClr val="accent4"/>
                </a:solidFill>
              </a:rPr>
              <a:t>Page </a:t>
            </a:r>
            <a:fld id="{50C6FCF5-5946-4146-A67F-21AD3F2F73BB}" type="slidenum">
              <a:rPr lang="en-US" sz="1050" baseline="0" smtClean="0">
                <a:solidFill>
                  <a:schemeClr val="accent4"/>
                </a:solidFill>
              </a:rPr>
              <a:pPr algn="l"/>
              <a:t>‹#›</a:t>
            </a:fld>
            <a:endParaRPr lang="en-US" sz="1050" baseline="0" dirty="0">
              <a:solidFill>
                <a:schemeClr val="accent4"/>
              </a:solidFill>
            </a:endParaRPr>
          </a:p>
          <a:p>
            <a:pPr algn="l"/>
            <a:r>
              <a:rPr lang="en-US" sz="1050" baseline="0" dirty="0">
                <a:solidFill>
                  <a:schemeClr val="accent4"/>
                </a:solidFill>
              </a:rPr>
              <a:t>Proprietary &amp; Confidential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25"/>
          </p:nvPr>
        </p:nvSpPr>
        <p:spPr>
          <a:xfrm>
            <a:off x="463298" y="2120900"/>
            <a:ext cx="3182983" cy="3792538"/>
          </a:xfrm>
        </p:spPr>
        <p:txBody>
          <a:bodyPr>
            <a:noAutofit/>
          </a:bodyPr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2" name="Content Placeholder 2"/>
          <p:cNvSpPr>
            <a:spLocks noGrp="1"/>
          </p:cNvSpPr>
          <p:nvPr>
            <p:ph idx="26"/>
          </p:nvPr>
        </p:nvSpPr>
        <p:spPr>
          <a:xfrm>
            <a:off x="4498414" y="2120900"/>
            <a:ext cx="3182983" cy="3792538"/>
          </a:xfrm>
        </p:spPr>
        <p:txBody>
          <a:bodyPr>
            <a:noAutofit/>
          </a:bodyPr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3" name="Content Placeholder 2"/>
          <p:cNvSpPr>
            <a:spLocks noGrp="1"/>
          </p:cNvSpPr>
          <p:nvPr>
            <p:ph idx="27"/>
          </p:nvPr>
        </p:nvSpPr>
        <p:spPr>
          <a:xfrm>
            <a:off x="8533531" y="2120900"/>
            <a:ext cx="3182983" cy="3792538"/>
          </a:xfrm>
        </p:spPr>
        <p:txBody>
          <a:bodyPr>
            <a:noAutofit/>
          </a:bodyPr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6" name="Text Placeholder 19"/>
          <p:cNvSpPr>
            <a:spLocks noGrp="1"/>
          </p:cNvSpPr>
          <p:nvPr>
            <p:ph type="body" sz="quarter" idx="28" hasCustomPrompt="1"/>
          </p:nvPr>
        </p:nvSpPr>
        <p:spPr>
          <a:xfrm>
            <a:off x="463298" y="1568450"/>
            <a:ext cx="3182983" cy="369332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200" b="1">
                <a:solidFill>
                  <a:schemeClr val="accent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None/>
              <a:defRPr sz="1200">
                <a:solidFill>
                  <a:schemeClr val="accent1"/>
                </a:solidFill>
              </a:defRPr>
            </a:lvl2pPr>
            <a:lvl3pPr>
              <a:defRPr sz="1000">
                <a:solidFill>
                  <a:schemeClr val="accent2"/>
                </a:solidFill>
              </a:defRPr>
            </a:lvl3pPr>
            <a:lvl4pPr>
              <a:defRPr sz="1000">
                <a:solidFill>
                  <a:schemeClr val="accent2"/>
                </a:solidFill>
              </a:defRPr>
            </a:lvl4pPr>
            <a:lvl5pPr>
              <a:defRPr sz="10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Heading 12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Subheading 12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17" name="Text Placeholder 19"/>
          <p:cNvSpPr>
            <a:spLocks noGrp="1"/>
          </p:cNvSpPr>
          <p:nvPr>
            <p:ph type="body" sz="quarter" idx="29" hasCustomPrompt="1"/>
          </p:nvPr>
        </p:nvSpPr>
        <p:spPr>
          <a:xfrm>
            <a:off x="4498414" y="1568450"/>
            <a:ext cx="3182983" cy="369332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200" b="1">
                <a:solidFill>
                  <a:schemeClr val="accent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None/>
              <a:defRPr sz="1200">
                <a:solidFill>
                  <a:schemeClr val="accent1"/>
                </a:solidFill>
              </a:defRPr>
            </a:lvl2pPr>
            <a:lvl3pPr>
              <a:defRPr sz="1000">
                <a:solidFill>
                  <a:schemeClr val="accent2"/>
                </a:solidFill>
              </a:defRPr>
            </a:lvl3pPr>
            <a:lvl4pPr>
              <a:defRPr sz="1000">
                <a:solidFill>
                  <a:schemeClr val="accent2"/>
                </a:solidFill>
              </a:defRPr>
            </a:lvl4pPr>
            <a:lvl5pPr>
              <a:defRPr sz="10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Heading 12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Subheading 12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18" name="Text Placeholder 19"/>
          <p:cNvSpPr>
            <a:spLocks noGrp="1"/>
          </p:cNvSpPr>
          <p:nvPr>
            <p:ph type="body" sz="quarter" idx="30" hasCustomPrompt="1"/>
          </p:nvPr>
        </p:nvSpPr>
        <p:spPr>
          <a:xfrm>
            <a:off x="8533531" y="1568450"/>
            <a:ext cx="3182983" cy="369332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200" b="1">
                <a:solidFill>
                  <a:schemeClr val="accent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None/>
              <a:defRPr sz="1200">
                <a:solidFill>
                  <a:schemeClr val="accent1"/>
                </a:solidFill>
              </a:defRPr>
            </a:lvl2pPr>
            <a:lvl3pPr>
              <a:defRPr sz="1000">
                <a:solidFill>
                  <a:schemeClr val="accent2"/>
                </a:solidFill>
              </a:defRPr>
            </a:lvl3pPr>
            <a:lvl4pPr>
              <a:defRPr sz="1000">
                <a:solidFill>
                  <a:schemeClr val="accent2"/>
                </a:solidFill>
              </a:defRPr>
            </a:lvl4pPr>
            <a:lvl5pPr>
              <a:defRPr sz="10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Heading 12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Subheading 12 </a:t>
            </a:r>
            <a:r>
              <a:rPr lang="en-US" dirty="0" err="1"/>
              <a:t>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9754383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lumns 1/3 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5"/>
          <p:cNvSpPr txBox="1">
            <a:spLocks/>
          </p:cNvSpPr>
          <p:nvPr/>
        </p:nvSpPr>
        <p:spPr>
          <a:xfrm>
            <a:off x="467784" y="6377330"/>
            <a:ext cx="2112385" cy="323165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050" baseline="0" dirty="0">
                <a:solidFill>
                  <a:schemeClr val="accent4"/>
                </a:solidFill>
              </a:rPr>
              <a:t>Page </a:t>
            </a:r>
            <a:fld id="{50C6FCF5-5946-4146-A67F-21AD3F2F73BB}" type="slidenum">
              <a:rPr lang="en-US" sz="1050" baseline="0" smtClean="0">
                <a:solidFill>
                  <a:schemeClr val="accent4"/>
                </a:solidFill>
              </a:rPr>
              <a:pPr algn="l"/>
              <a:t>‹#›</a:t>
            </a:fld>
            <a:endParaRPr lang="en-US" sz="1050" baseline="0" dirty="0">
              <a:solidFill>
                <a:schemeClr val="accent4"/>
              </a:solidFill>
            </a:endParaRPr>
          </a:p>
          <a:p>
            <a:pPr algn="l"/>
            <a:r>
              <a:rPr lang="en-US" sz="1050" baseline="0" dirty="0">
                <a:solidFill>
                  <a:schemeClr val="accent4"/>
                </a:solidFill>
              </a:rPr>
              <a:t>Proprietary &amp; Confidential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28"/>
          </p:nvPr>
        </p:nvSpPr>
        <p:spPr>
          <a:xfrm>
            <a:off x="4578098" y="2120901"/>
            <a:ext cx="7138415" cy="3792539"/>
          </a:xfrm>
        </p:spPr>
        <p:txBody>
          <a:bodyPr>
            <a:noAutofit/>
          </a:bodyPr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7" name="Content Placeholder 2"/>
          <p:cNvSpPr>
            <a:spLocks noGrp="1"/>
          </p:cNvSpPr>
          <p:nvPr>
            <p:ph idx="27"/>
          </p:nvPr>
        </p:nvSpPr>
        <p:spPr>
          <a:xfrm>
            <a:off x="461181" y="2120901"/>
            <a:ext cx="3208462" cy="3792539"/>
          </a:xfrm>
        </p:spPr>
        <p:txBody>
          <a:bodyPr>
            <a:noAutofit/>
          </a:bodyPr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8" name="Text Placeholder 19"/>
          <p:cNvSpPr>
            <a:spLocks noGrp="1"/>
          </p:cNvSpPr>
          <p:nvPr>
            <p:ph type="body" sz="quarter" idx="15" hasCustomPrompt="1"/>
          </p:nvPr>
        </p:nvSpPr>
        <p:spPr>
          <a:xfrm>
            <a:off x="463297" y="1568450"/>
            <a:ext cx="3208462" cy="369332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200" b="1">
                <a:solidFill>
                  <a:schemeClr val="accent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None/>
              <a:defRPr sz="1200">
                <a:solidFill>
                  <a:schemeClr val="accent1"/>
                </a:solidFill>
              </a:defRPr>
            </a:lvl2pPr>
            <a:lvl3pPr>
              <a:defRPr sz="1000">
                <a:solidFill>
                  <a:schemeClr val="accent2"/>
                </a:solidFill>
              </a:defRPr>
            </a:lvl3pPr>
            <a:lvl4pPr>
              <a:defRPr sz="1000">
                <a:solidFill>
                  <a:schemeClr val="accent2"/>
                </a:solidFill>
              </a:defRPr>
            </a:lvl4pPr>
            <a:lvl5pPr>
              <a:defRPr sz="10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Heading 12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Subheading 12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9" name="Text Placeholder 19"/>
          <p:cNvSpPr>
            <a:spLocks noGrp="1"/>
          </p:cNvSpPr>
          <p:nvPr>
            <p:ph type="body" sz="quarter" idx="17" hasCustomPrompt="1"/>
          </p:nvPr>
        </p:nvSpPr>
        <p:spPr>
          <a:xfrm>
            <a:off x="4582331" y="1568450"/>
            <a:ext cx="7138415" cy="369332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200" b="1">
                <a:solidFill>
                  <a:schemeClr val="accent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None/>
              <a:defRPr sz="1200">
                <a:solidFill>
                  <a:schemeClr val="accent1"/>
                </a:solidFill>
              </a:defRPr>
            </a:lvl2pPr>
            <a:lvl3pPr>
              <a:defRPr sz="1000">
                <a:solidFill>
                  <a:schemeClr val="accent2"/>
                </a:solidFill>
              </a:defRPr>
            </a:lvl3pPr>
            <a:lvl4pPr>
              <a:defRPr sz="1000">
                <a:solidFill>
                  <a:schemeClr val="accent2"/>
                </a:solidFill>
              </a:defRPr>
            </a:lvl4pPr>
            <a:lvl5pPr>
              <a:defRPr sz="10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Heading 12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Subheading 12 </a:t>
            </a:r>
            <a:r>
              <a:rPr lang="en-US" dirty="0" err="1"/>
              <a:t>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6599381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lumns 2/3 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3298" y="402336"/>
            <a:ext cx="11253215" cy="92354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5"/>
          <p:cNvSpPr txBox="1">
            <a:spLocks/>
          </p:cNvSpPr>
          <p:nvPr/>
        </p:nvSpPr>
        <p:spPr>
          <a:xfrm>
            <a:off x="467784" y="6377330"/>
            <a:ext cx="2112385" cy="323165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050" baseline="0" dirty="0">
                <a:solidFill>
                  <a:schemeClr val="accent4"/>
                </a:solidFill>
              </a:rPr>
              <a:t>Page </a:t>
            </a:r>
            <a:fld id="{50C6FCF5-5946-4146-A67F-21AD3F2F73BB}" type="slidenum">
              <a:rPr lang="en-US" sz="1050" baseline="0" smtClean="0">
                <a:solidFill>
                  <a:schemeClr val="accent4"/>
                </a:solidFill>
              </a:rPr>
              <a:pPr algn="l"/>
              <a:t>‹#›</a:t>
            </a:fld>
            <a:endParaRPr lang="en-US" sz="1050" baseline="0" dirty="0">
              <a:solidFill>
                <a:schemeClr val="accent4"/>
              </a:solidFill>
            </a:endParaRPr>
          </a:p>
          <a:p>
            <a:pPr algn="l"/>
            <a:r>
              <a:rPr lang="en-US" sz="1050" baseline="0" dirty="0">
                <a:solidFill>
                  <a:schemeClr val="accent4"/>
                </a:solidFill>
              </a:rPr>
              <a:t>Proprietary &amp; Confidential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28"/>
          </p:nvPr>
        </p:nvSpPr>
        <p:spPr>
          <a:xfrm>
            <a:off x="463297" y="2120901"/>
            <a:ext cx="7138415" cy="3792539"/>
          </a:xfrm>
        </p:spPr>
        <p:txBody>
          <a:bodyPr>
            <a:noAutofit/>
          </a:bodyPr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7" name="Content Placeholder 2"/>
          <p:cNvSpPr>
            <a:spLocks noGrp="1"/>
          </p:cNvSpPr>
          <p:nvPr>
            <p:ph idx="27"/>
          </p:nvPr>
        </p:nvSpPr>
        <p:spPr>
          <a:xfrm>
            <a:off x="8508050" y="2120901"/>
            <a:ext cx="3208462" cy="3792539"/>
          </a:xfrm>
        </p:spPr>
        <p:txBody>
          <a:bodyPr>
            <a:noAutofit/>
          </a:bodyPr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8" name="Text Placeholder 19"/>
          <p:cNvSpPr>
            <a:spLocks noGrp="1"/>
          </p:cNvSpPr>
          <p:nvPr>
            <p:ph type="body" sz="quarter" idx="15" hasCustomPrompt="1"/>
          </p:nvPr>
        </p:nvSpPr>
        <p:spPr>
          <a:xfrm>
            <a:off x="8508050" y="1568450"/>
            <a:ext cx="3208462" cy="369332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200" b="1">
                <a:solidFill>
                  <a:schemeClr val="accent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None/>
              <a:defRPr sz="1200">
                <a:solidFill>
                  <a:schemeClr val="accent1"/>
                </a:solidFill>
              </a:defRPr>
            </a:lvl2pPr>
            <a:lvl3pPr>
              <a:defRPr sz="1000">
                <a:solidFill>
                  <a:schemeClr val="accent2"/>
                </a:solidFill>
              </a:defRPr>
            </a:lvl3pPr>
            <a:lvl4pPr>
              <a:defRPr sz="1000">
                <a:solidFill>
                  <a:schemeClr val="accent2"/>
                </a:solidFill>
              </a:defRPr>
            </a:lvl4pPr>
            <a:lvl5pPr>
              <a:defRPr sz="10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Heading 12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Subheading 12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9" name="Text Placeholder 19"/>
          <p:cNvSpPr>
            <a:spLocks noGrp="1"/>
          </p:cNvSpPr>
          <p:nvPr>
            <p:ph type="body" sz="quarter" idx="17" hasCustomPrompt="1"/>
          </p:nvPr>
        </p:nvSpPr>
        <p:spPr>
          <a:xfrm>
            <a:off x="463297" y="1568450"/>
            <a:ext cx="7138415" cy="369332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200" b="1">
                <a:solidFill>
                  <a:schemeClr val="accent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None/>
              <a:defRPr sz="1200">
                <a:solidFill>
                  <a:schemeClr val="accent1"/>
                </a:solidFill>
              </a:defRPr>
            </a:lvl2pPr>
            <a:lvl3pPr>
              <a:defRPr sz="1000">
                <a:solidFill>
                  <a:schemeClr val="accent2"/>
                </a:solidFill>
              </a:defRPr>
            </a:lvl3pPr>
            <a:lvl4pPr>
              <a:defRPr sz="1000">
                <a:solidFill>
                  <a:schemeClr val="accent2"/>
                </a:solidFill>
              </a:defRPr>
            </a:lvl4pPr>
            <a:lvl5pPr>
              <a:defRPr sz="10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Heading 12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Subheading 12 </a:t>
            </a:r>
            <a:r>
              <a:rPr lang="en-US" dirty="0" err="1"/>
              <a:t>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9070369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5"/>
          <p:cNvSpPr txBox="1">
            <a:spLocks/>
          </p:cNvSpPr>
          <p:nvPr/>
        </p:nvSpPr>
        <p:spPr>
          <a:xfrm>
            <a:off x="467784" y="6377330"/>
            <a:ext cx="2112385" cy="323165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050" baseline="0" dirty="0">
                <a:solidFill>
                  <a:schemeClr val="accent4"/>
                </a:solidFill>
              </a:rPr>
              <a:t>Page </a:t>
            </a:r>
            <a:fld id="{50C6FCF5-5946-4146-A67F-21AD3F2F73BB}" type="slidenum">
              <a:rPr lang="en-US" sz="1050" baseline="0" smtClean="0">
                <a:solidFill>
                  <a:schemeClr val="accent4"/>
                </a:solidFill>
              </a:rPr>
              <a:pPr algn="l"/>
              <a:t>‹#›</a:t>
            </a:fld>
            <a:endParaRPr lang="en-US" sz="1050" baseline="0" dirty="0">
              <a:solidFill>
                <a:schemeClr val="accent4"/>
              </a:solidFill>
            </a:endParaRPr>
          </a:p>
          <a:p>
            <a:pPr algn="l"/>
            <a:r>
              <a:rPr lang="en-US" sz="1050" baseline="0" dirty="0">
                <a:solidFill>
                  <a:schemeClr val="accent4"/>
                </a:solidFill>
              </a:rPr>
              <a:t>Proprietary &amp; Confidential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67785" y="1571479"/>
            <a:ext cx="4858511" cy="1997223"/>
          </a:xfrm>
        </p:spPr>
        <p:txBody>
          <a:bodyPr/>
          <a:lstStyle>
            <a:lvl1pPr marL="119063" indent="-119063">
              <a:defRPr sz="1000"/>
            </a:lvl1pPr>
            <a:lvl2pPr marL="228600" indent="-109538">
              <a:defRPr sz="1000"/>
            </a:lvl2pPr>
            <a:lvl3pPr marL="347663" indent="-119063">
              <a:defRPr sz="1000"/>
            </a:lvl3pPr>
            <a:lvl4pPr marL="457200" indent="-109538">
              <a:defRPr sz="1000"/>
            </a:lvl4pPr>
            <a:lvl5pPr marL="576263" indent="-119063"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7" name="Content Placeholder 2"/>
          <p:cNvSpPr>
            <a:spLocks noGrp="1"/>
          </p:cNvSpPr>
          <p:nvPr>
            <p:ph idx="23"/>
          </p:nvPr>
        </p:nvSpPr>
        <p:spPr>
          <a:xfrm>
            <a:off x="6858003" y="1571479"/>
            <a:ext cx="4858511" cy="1997223"/>
          </a:xfrm>
        </p:spPr>
        <p:txBody>
          <a:bodyPr/>
          <a:lstStyle>
            <a:lvl1pPr marL="119063" indent="-119063">
              <a:defRPr sz="1000"/>
            </a:lvl1pPr>
            <a:lvl2pPr marL="228600" indent="-109538">
              <a:defRPr sz="1000"/>
            </a:lvl2pPr>
            <a:lvl3pPr marL="347663" indent="-119063">
              <a:defRPr sz="1000"/>
            </a:lvl3pPr>
            <a:lvl4pPr marL="457200" indent="-109538">
              <a:defRPr sz="1000"/>
            </a:lvl4pPr>
            <a:lvl5pPr marL="576263" indent="-119063"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8" name="Content Placeholder 2"/>
          <p:cNvSpPr>
            <a:spLocks noGrp="1"/>
          </p:cNvSpPr>
          <p:nvPr>
            <p:ph idx="24"/>
          </p:nvPr>
        </p:nvSpPr>
        <p:spPr>
          <a:xfrm>
            <a:off x="467785" y="3924808"/>
            <a:ext cx="4858511" cy="1993392"/>
          </a:xfrm>
        </p:spPr>
        <p:txBody>
          <a:bodyPr/>
          <a:lstStyle>
            <a:lvl1pPr marL="119063" indent="-119063">
              <a:defRPr sz="1000"/>
            </a:lvl1pPr>
            <a:lvl2pPr marL="228600" indent="-109538">
              <a:defRPr sz="1000"/>
            </a:lvl2pPr>
            <a:lvl3pPr marL="347663" indent="-119063">
              <a:defRPr sz="1000"/>
            </a:lvl3pPr>
            <a:lvl4pPr marL="457200" indent="-109538">
              <a:defRPr sz="1000"/>
            </a:lvl4pPr>
            <a:lvl5pPr marL="576263" indent="-119063"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9" name="Content Placeholder 2"/>
          <p:cNvSpPr>
            <a:spLocks noGrp="1"/>
          </p:cNvSpPr>
          <p:nvPr>
            <p:ph idx="25"/>
          </p:nvPr>
        </p:nvSpPr>
        <p:spPr>
          <a:xfrm>
            <a:off x="6858003" y="3924808"/>
            <a:ext cx="4858511" cy="1993392"/>
          </a:xfrm>
        </p:spPr>
        <p:txBody>
          <a:bodyPr/>
          <a:lstStyle>
            <a:lvl1pPr marL="119063" indent="-119063">
              <a:defRPr sz="1000"/>
            </a:lvl1pPr>
            <a:lvl2pPr marL="228600" indent="-109538">
              <a:defRPr sz="1000"/>
            </a:lvl2pPr>
            <a:lvl3pPr marL="347663" indent="-119063">
              <a:defRPr sz="1000"/>
            </a:lvl3pPr>
            <a:lvl4pPr marL="457200" indent="-109538">
              <a:defRPr sz="1000"/>
            </a:lvl4pPr>
            <a:lvl5pPr marL="576263" indent="-119063"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58007037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boxes with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5"/>
          <p:cNvSpPr txBox="1">
            <a:spLocks/>
          </p:cNvSpPr>
          <p:nvPr/>
        </p:nvSpPr>
        <p:spPr>
          <a:xfrm>
            <a:off x="467784" y="6377330"/>
            <a:ext cx="2112385" cy="323165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050" baseline="0" dirty="0">
                <a:solidFill>
                  <a:schemeClr val="accent4"/>
                </a:solidFill>
              </a:rPr>
              <a:t>Page </a:t>
            </a:r>
            <a:fld id="{50C6FCF5-5946-4146-A67F-21AD3F2F73BB}" type="slidenum">
              <a:rPr lang="en-US" sz="1050" baseline="0" smtClean="0">
                <a:solidFill>
                  <a:schemeClr val="accent4"/>
                </a:solidFill>
              </a:rPr>
              <a:pPr algn="l"/>
              <a:t>‹#›</a:t>
            </a:fld>
            <a:endParaRPr lang="en-US" sz="1050" baseline="0" dirty="0">
              <a:solidFill>
                <a:schemeClr val="accent4"/>
              </a:solidFill>
            </a:endParaRPr>
          </a:p>
          <a:p>
            <a:pPr algn="l"/>
            <a:r>
              <a:rPr lang="en-US" sz="1050" baseline="0" dirty="0">
                <a:solidFill>
                  <a:schemeClr val="accent4"/>
                </a:solidFill>
              </a:rPr>
              <a:t>Proprietary &amp; Confidential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25"/>
          </p:nvPr>
        </p:nvSpPr>
        <p:spPr>
          <a:xfrm>
            <a:off x="463297" y="2032000"/>
            <a:ext cx="4856650" cy="1530700"/>
          </a:xfrm>
        </p:spPr>
        <p:txBody>
          <a:bodyPr/>
          <a:lstStyle>
            <a:lvl1pPr marL="119063" indent="-119063">
              <a:defRPr sz="1000"/>
            </a:lvl1pPr>
            <a:lvl2pPr marL="228600" indent="-109538">
              <a:defRPr sz="1000"/>
            </a:lvl2pPr>
            <a:lvl3pPr marL="347663" indent="-119063">
              <a:defRPr sz="1000"/>
            </a:lvl3pPr>
            <a:lvl4pPr marL="457200" indent="-109538">
              <a:tabLst/>
              <a:defRPr sz="1000"/>
            </a:lvl4pPr>
            <a:lvl5pPr marL="576263" indent="-119063"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1" name="Text Placeholder 19"/>
          <p:cNvSpPr>
            <a:spLocks noGrp="1"/>
          </p:cNvSpPr>
          <p:nvPr>
            <p:ph type="body" sz="quarter" idx="15" hasCustomPrompt="1"/>
          </p:nvPr>
        </p:nvSpPr>
        <p:spPr>
          <a:xfrm>
            <a:off x="463297" y="1568450"/>
            <a:ext cx="4848455" cy="33655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000" b="1">
                <a:solidFill>
                  <a:schemeClr val="accent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None/>
              <a:defRPr sz="1000">
                <a:solidFill>
                  <a:schemeClr val="accent1"/>
                </a:solidFill>
              </a:defRPr>
            </a:lvl2pPr>
            <a:lvl3pPr>
              <a:defRPr sz="1000">
                <a:solidFill>
                  <a:schemeClr val="accent2"/>
                </a:solidFill>
              </a:defRPr>
            </a:lvl3pPr>
            <a:lvl4pPr>
              <a:defRPr sz="1000">
                <a:solidFill>
                  <a:schemeClr val="accent2"/>
                </a:solidFill>
              </a:defRPr>
            </a:lvl4pPr>
            <a:lvl5pPr>
              <a:defRPr sz="10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Heading 10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Subheading 10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12" name="Text Placeholder 19"/>
          <p:cNvSpPr>
            <a:spLocks noGrp="1"/>
          </p:cNvSpPr>
          <p:nvPr>
            <p:ph type="body" sz="quarter" idx="16" hasCustomPrompt="1"/>
          </p:nvPr>
        </p:nvSpPr>
        <p:spPr>
          <a:xfrm>
            <a:off x="6861980" y="1568450"/>
            <a:ext cx="4852416" cy="33655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000" b="1">
                <a:solidFill>
                  <a:schemeClr val="accent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None/>
              <a:defRPr sz="1000">
                <a:solidFill>
                  <a:schemeClr val="accent1"/>
                </a:solidFill>
              </a:defRPr>
            </a:lvl2pPr>
            <a:lvl3pPr>
              <a:defRPr sz="1000">
                <a:solidFill>
                  <a:schemeClr val="accent2"/>
                </a:solidFill>
              </a:defRPr>
            </a:lvl3pPr>
            <a:lvl4pPr>
              <a:defRPr sz="1000">
                <a:solidFill>
                  <a:schemeClr val="accent2"/>
                </a:solidFill>
              </a:defRPr>
            </a:lvl4pPr>
            <a:lvl5pPr>
              <a:defRPr sz="10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Heading 10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Subheading 10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18" hasCustomPrompt="1"/>
          </p:nvPr>
        </p:nvSpPr>
        <p:spPr>
          <a:xfrm>
            <a:off x="6864098" y="3919300"/>
            <a:ext cx="4852416" cy="33655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000" b="1">
                <a:solidFill>
                  <a:schemeClr val="accent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None/>
              <a:defRPr sz="1000">
                <a:solidFill>
                  <a:schemeClr val="accent1"/>
                </a:solidFill>
              </a:defRPr>
            </a:lvl2pPr>
            <a:lvl3pPr>
              <a:defRPr sz="1000">
                <a:solidFill>
                  <a:schemeClr val="accent2"/>
                </a:solidFill>
              </a:defRPr>
            </a:lvl3pPr>
            <a:lvl4pPr>
              <a:defRPr sz="1000">
                <a:solidFill>
                  <a:schemeClr val="accent2"/>
                </a:solidFill>
              </a:defRPr>
            </a:lvl4pPr>
            <a:lvl5pPr>
              <a:defRPr sz="10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Heading 10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Subheading 10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14" name="Text Placeholder 19"/>
          <p:cNvSpPr>
            <a:spLocks noGrp="1"/>
          </p:cNvSpPr>
          <p:nvPr>
            <p:ph type="body" sz="quarter" idx="20" hasCustomPrompt="1"/>
          </p:nvPr>
        </p:nvSpPr>
        <p:spPr>
          <a:xfrm>
            <a:off x="463297" y="3919300"/>
            <a:ext cx="4848455" cy="33655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000" b="1">
                <a:solidFill>
                  <a:schemeClr val="accent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None/>
              <a:defRPr sz="1000">
                <a:solidFill>
                  <a:schemeClr val="accent1"/>
                </a:solidFill>
              </a:defRPr>
            </a:lvl2pPr>
            <a:lvl3pPr>
              <a:defRPr sz="1000">
                <a:solidFill>
                  <a:schemeClr val="accent2"/>
                </a:solidFill>
              </a:defRPr>
            </a:lvl3pPr>
            <a:lvl4pPr>
              <a:defRPr sz="1000">
                <a:solidFill>
                  <a:schemeClr val="accent2"/>
                </a:solidFill>
              </a:defRPr>
            </a:lvl4pPr>
            <a:lvl5pPr>
              <a:defRPr sz="10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Heading 10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Subheading 10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15" name="Content Placeholder 2"/>
          <p:cNvSpPr>
            <a:spLocks noGrp="1"/>
          </p:cNvSpPr>
          <p:nvPr>
            <p:ph idx="26"/>
          </p:nvPr>
        </p:nvSpPr>
        <p:spPr>
          <a:xfrm>
            <a:off x="6859863" y="2032000"/>
            <a:ext cx="4856650" cy="1530700"/>
          </a:xfrm>
        </p:spPr>
        <p:txBody>
          <a:bodyPr/>
          <a:lstStyle>
            <a:lvl1pPr marL="119063" indent="-119063">
              <a:defRPr sz="1000"/>
            </a:lvl1pPr>
            <a:lvl2pPr marL="228600" indent="-109538">
              <a:defRPr sz="1000"/>
            </a:lvl2pPr>
            <a:lvl3pPr marL="347663" indent="-119063">
              <a:defRPr sz="1000"/>
            </a:lvl3pPr>
            <a:lvl4pPr marL="457200" indent="-109538">
              <a:tabLst/>
              <a:defRPr sz="1000"/>
            </a:lvl4pPr>
            <a:lvl5pPr marL="576263" indent="-119063"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6" name="Content Placeholder 2"/>
          <p:cNvSpPr>
            <a:spLocks noGrp="1"/>
          </p:cNvSpPr>
          <p:nvPr>
            <p:ph idx="27"/>
          </p:nvPr>
        </p:nvSpPr>
        <p:spPr>
          <a:xfrm>
            <a:off x="463297" y="4382850"/>
            <a:ext cx="4856650" cy="1530700"/>
          </a:xfrm>
        </p:spPr>
        <p:txBody>
          <a:bodyPr/>
          <a:lstStyle>
            <a:lvl1pPr marL="119063" indent="-119063">
              <a:defRPr sz="1000"/>
            </a:lvl1pPr>
            <a:lvl2pPr marL="228600" indent="-109538">
              <a:defRPr sz="1000"/>
            </a:lvl2pPr>
            <a:lvl3pPr marL="347663" indent="-119063">
              <a:defRPr sz="1000"/>
            </a:lvl3pPr>
            <a:lvl4pPr marL="457200" indent="-109538">
              <a:tabLst/>
              <a:defRPr sz="1000"/>
            </a:lvl4pPr>
            <a:lvl5pPr marL="576263" indent="-119063"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7" name="Content Placeholder 2"/>
          <p:cNvSpPr>
            <a:spLocks noGrp="1"/>
          </p:cNvSpPr>
          <p:nvPr>
            <p:ph idx="28"/>
          </p:nvPr>
        </p:nvSpPr>
        <p:spPr>
          <a:xfrm>
            <a:off x="6859863" y="4382850"/>
            <a:ext cx="4856650" cy="1530700"/>
          </a:xfrm>
        </p:spPr>
        <p:txBody>
          <a:bodyPr/>
          <a:lstStyle>
            <a:lvl1pPr marL="119063" indent="-119063">
              <a:defRPr sz="1000"/>
            </a:lvl1pPr>
            <a:lvl2pPr marL="228600" indent="-109538">
              <a:defRPr sz="1000"/>
            </a:lvl2pPr>
            <a:lvl3pPr marL="347663" indent="-119063">
              <a:defRPr sz="1000"/>
            </a:lvl3pPr>
            <a:lvl4pPr marL="457200" indent="-109538">
              <a:tabLst/>
              <a:defRPr sz="1000"/>
            </a:lvl4pPr>
            <a:lvl5pPr marL="576263" indent="-119063"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006339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ient Con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25378" name="Object 113"/>
          <p:cNvGraphicFramePr>
            <a:graphicFrameLocks noChangeAspect="1"/>
          </p:cNvGraphicFramePr>
          <p:nvPr/>
        </p:nvGraphicFramePr>
        <p:xfrm>
          <a:off x="11384804" y="76200"/>
          <a:ext cx="730973" cy="547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940" r:id="rId3" imgW="971686" imgH="895238" progId="PBrush">
                  <p:embed/>
                </p:oleObj>
              </mc:Choice>
              <mc:Fallback>
                <p:oleObj r:id="rId3" imgW="971686" imgH="895238" progId="PBrush">
                  <p:embed/>
                  <p:pic>
                    <p:nvPicPr>
                      <p:cNvPr id="1125378" name="Object 1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384804" y="76200"/>
                        <a:ext cx="730973" cy="5476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>
          <a:xfrm>
            <a:off x="562888" y="381000"/>
            <a:ext cx="11062315" cy="8382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What is the Key Takeaway from the Slide?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 userDrawn="1"/>
        </p:nvGraphicFramePr>
        <p:xfrm>
          <a:off x="546596" y="1431572"/>
          <a:ext cx="5291148" cy="22082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911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Company Facts</a:t>
                      </a:r>
                    </a:p>
                  </a:txBody>
                  <a:tcPr marL="112578" marR="112578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42488">
                <a:tc>
                  <a:txBody>
                    <a:bodyPr/>
                    <a:lstStyle/>
                    <a:p>
                      <a:pPr marL="228600" indent="-228600">
                        <a:spcAft>
                          <a:spcPts val="600"/>
                        </a:spcAft>
                        <a:buFont typeface="Webdings" pitchFamily="18" charset="2"/>
                        <a:buChar char="4"/>
                      </a:pPr>
                      <a:endParaRPr lang="en-US" sz="1200" u="none" dirty="0"/>
                    </a:p>
                  </a:txBody>
                  <a:tcPr marL="112578" marR="11257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 userDrawn="1"/>
        </p:nvGraphicFramePr>
        <p:xfrm>
          <a:off x="546596" y="3933472"/>
          <a:ext cx="5291148" cy="22082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911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Company Performance</a:t>
                      </a:r>
                    </a:p>
                  </a:txBody>
                  <a:tcPr marL="112578" marR="112578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42488">
                <a:tc>
                  <a:txBody>
                    <a:bodyPr/>
                    <a:lstStyle/>
                    <a:p>
                      <a:pPr marL="228600" indent="-228600">
                        <a:spcAft>
                          <a:spcPts val="600"/>
                        </a:spcAft>
                        <a:buFont typeface="Webdings" pitchFamily="18" charset="2"/>
                        <a:buChar char="4"/>
                      </a:pPr>
                      <a:endParaRPr lang="en-US" sz="1200" u="none" dirty="0"/>
                    </a:p>
                  </a:txBody>
                  <a:tcPr marL="112578" marR="11257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4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547252" y="1816100"/>
            <a:ext cx="5291148" cy="1816100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600"/>
              </a:spcBef>
              <a:defRPr sz="1400" baseline="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</a:lstStyle>
          <a:p>
            <a:pPr lvl="0"/>
            <a:r>
              <a:rPr lang="en-US" dirty="0"/>
              <a:t>Describe the company in terms of their business presence etc.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4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547252" y="4318000"/>
            <a:ext cx="5291148" cy="1816100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600"/>
              </a:spcBef>
              <a:defRPr sz="1400"/>
            </a:lvl1pPr>
            <a:lvl2pPr>
              <a:spcBef>
                <a:spcPts val="300"/>
              </a:spcBef>
              <a:defRPr sz="1200"/>
            </a:lvl2pPr>
          </a:lstStyle>
          <a:p>
            <a:pPr lvl="0"/>
            <a:r>
              <a:rPr lang="en-US" dirty="0"/>
              <a:t>How has the company been performing?</a:t>
            </a:r>
          </a:p>
          <a:p>
            <a:pPr lvl="1"/>
            <a:r>
              <a:rPr lang="en-US" dirty="0"/>
              <a:t>Second level</a:t>
            </a:r>
          </a:p>
        </p:txBody>
      </p:sp>
      <p:graphicFrame>
        <p:nvGraphicFramePr>
          <p:cNvPr id="11" name="Table 10"/>
          <p:cNvGraphicFramePr>
            <a:graphicFrameLocks noGrp="1"/>
          </p:cNvGraphicFramePr>
          <p:nvPr userDrawn="1"/>
        </p:nvGraphicFramePr>
        <p:xfrm>
          <a:off x="6378742" y="1431572"/>
          <a:ext cx="5291148" cy="22082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911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Market Situation</a:t>
                      </a:r>
                    </a:p>
                  </a:txBody>
                  <a:tcPr marL="112578" marR="112578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42488">
                <a:tc>
                  <a:txBody>
                    <a:bodyPr/>
                    <a:lstStyle/>
                    <a:p>
                      <a:pPr marL="228600" indent="-228600">
                        <a:spcAft>
                          <a:spcPts val="600"/>
                        </a:spcAft>
                        <a:buFont typeface="Webdings" pitchFamily="18" charset="2"/>
                        <a:buChar char="4"/>
                      </a:pPr>
                      <a:endParaRPr lang="en-US" sz="1200" u="none" dirty="0"/>
                    </a:p>
                  </a:txBody>
                  <a:tcPr marL="112578" marR="11257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 userDrawn="1"/>
        </p:nvGraphicFramePr>
        <p:xfrm>
          <a:off x="6378742" y="3933472"/>
          <a:ext cx="5291148" cy="22082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911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Key Imperatives</a:t>
                      </a:r>
                    </a:p>
                  </a:txBody>
                  <a:tcPr marL="112578" marR="112578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42488">
                <a:tc>
                  <a:txBody>
                    <a:bodyPr/>
                    <a:lstStyle/>
                    <a:p>
                      <a:pPr marL="228600" indent="-228600">
                        <a:spcAft>
                          <a:spcPts val="600"/>
                        </a:spcAft>
                        <a:buFont typeface="Webdings" pitchFamily="18" charset="2"/>
                        <a:buChar char="4"/>
                      </a:pPr>
                      <a:endParaRPr lang="en-US" sz="1200" u="none" dirty="0"/>
                    </a:p>
                  </a:txBody>
                  <a:tcPr marL="112578" marR="11257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3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6379399" y="1816100"/>
            <a:ext cx="5291148" cy="1816100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600"/>
              </a:spcBef>
              <a:defRPr sz="140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</a:lstStyle>
          <a:p>
            <a:pPr lvl="0"/>
            <a:r>
              <a:rPr lang="en-US" dirty="0"/>
              <a:t>Describe the state of the market that the company is in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6379399" y="4318000"/>
            <a:ext cx="5291148" cy="1816100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600"/>
              </a:spcBef>
              <a:defRPr sz="1400" baseline="0"/>
            </a:lvl1pPr>
            <a:lvl2pPr>
              <a:spcBef>
                <a:spcPts val="300"/>
              </a:spcBef>
              <a:defRPr sz="1200"/>
            </a:lvl2pPr>
          </a:lstStyle>
          <a:p>
            <a:pPr lvl="0"/>
            <a:r>
              <a:rPr lang="en-US" dirty="0"/>
              <a:t>According to the company, what are the key focus areas or strategies for the near and distant future?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673803874"/>
      </p:ext>
    </p:extLst>
  </p:cSld>
  <p:clrMapOvr>
    <a:masterClrMapping/>
  </p:clrMapOvr>
  <p:transition>
    <p:fade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 boxes with h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5"/>
          <p:cNvSpPr txBox="1">
            <a:spLocks/>
          </p:cNvSpPr>
          <p:nvPr/>
        </p:nvSpPr>
        <p:spPr>
          <a:xfrm>
            <a:off x="467784" y="6377330"/>
            <a:ext cx="2112385" cy="323165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050" baseline="0" dirty="0">
                <a:solidFill>
                  <a:schemeClr val="accent4"/>
                </a:solidFill>
              </a:rPr>
              <a:t>Page </a:t>
            </a:r>
            <a:fld id="{50C6FCF5-5946-4146-A67F-21AD3F2F73BB}" type="slidenum">
              <a:rPr lang="en-US" sz="1050" baseline="0" smtClean="0">
                <a:solidFill>
                  <a:schemeClr val="accent4"/>
                </a:solidFill>
              </a:rPr>
              <a:pPr algn="l"/>
              <a:t>‹#›</a:t>
            </a:fld>
            <a:endParaRPr lang="en-US" sz="1050" baseline="0" dirty="0">
              <a:solidFill>
                <a:schemeClr val="accent4"/>
              </a:solidFill>
            </a:endParaRPr>
          </a:p>
          <a:p>
            <a:pPr algn="l"/>
            <a:r>
              <a:rPr lang="en-US" sz="1050" baseline="0" dirty="0">
                <a:solidFill>
                  <a:schemeClr val="accent4"/>
                </a:solidFill>
              </a:rPr>
              <a:t>Proprietary &amp; Confidential</a:t>
            </a:r>
          </a:p>
        </p:txBody>
      </p:sp>
      <p:sp>
        <p:nvSpPr>
          <p:cNvPr id="6" name="Text Placeholder 19"/>
          <p:cNvSpPr>
            <a:spLocks noGrp="1"/>
          </p:cNvSpPr>
          <p:nvPr>
            <p:ph type="body" sz="quarter" idx="15" hasCustomPrompt="1"/>
          </p:nvPr>
        </p:nvSpPr>
        <p:spPr>
          <a:xfrm>
            <a:off x="463296" y="1574800"/>
            <a:ext cx="3352800" cy="33655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000" b="1">
                <a:solidFill>
                  <a:schemeClr val="accent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None/>
              <a:defRPr sz="1000">
                <a:solidFill>
                  <a:schemeClr val="accent1"/>
                </a:solidFill>
              </a:defRPr>
            </a:lvl2pPr>
            <a:lvl3pPr>
              <a:defRPr sz="1000">
                <a:solidFill>
                  <a:schemeClr val="accent2"/>
                </a:solidFill>
              </a:defRPr>
            </a:lvl3pPr>
            <a:lvl4pPr>
              <a:defRPr sz="1000">
                <a:solidFill>
                  <a:schemeClr val="accent2"/>
                </a:solidFill>
              </a:defRPr>
            </a:lvl4pPr>
            <a:lvl5pPr>
              <a:defRPr sz="10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Heading 10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Subheading 10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7" name="Text Placeholder 19"/>
          <p:cNvSpPr>
            <a:spLocks noGrp="1"/>
          </p:cNvSpPr>
          <p:nvPr>
            <p:ph type="body" sz="quarter" idx="16" hasCustomPrompt="1"/>
          </p:nvPr>
        </p:nvSpPr>
        <p:spPr>
          <a:xfrm>
            <a:off x="8361595" y="1574800"/>
            <a:ext cx="3352800" cy="33655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000" b="1">
                <a:solidFill>
                  <a:schemeClr val="accent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None/>
              <a:defRPr sz="1000">
                <a:solidFill>
                  <a:schemeClr val="accent1"/>
                </a:solidFill>
              </a:defRPr>
            </a:lvl2pPr>
            <a:lvl3pPr>
              <a:defRPr sz="1000">
                <a:solidFill>
                  <a:schemeClr val="accent2"/>
                </a:solidFill>
              </a:defRPr>
            </a:lvl3pPr>
            <a:lvl4pPr>
              <a:defRPr sz="1000">
                <a:solidFill>
                  <a:schemeClr val="accent2"/>
                </a:solidFill>
              </a:defRPr>
            </a:lvl4pPr>
            <a:lvl5pPr>
              <a:defRPr sz="10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Heading 10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Subheading 10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Text Placeholder 19"/>
          <p:cNvSpPr>
            <a:spLocks noGrp="1"/>
          </p:cNvSpPr>
          <p:nvPr>
            <p:ph type="body" sz="quarter" idx="17" hasCustomPrompt="1"/>
          </p:nvPr>
        </p:nvSpPr>
        <p:spPr>
          <a:xfrm>
            <a:off x="4412446" y="1574800"/>
            <a:ext cx="3352800" cy="33655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000" b="1">
                <a:solidFill>
                  <a:schemeClr val="accent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None/>
              <a:defRPr sz="1000">
                <a:solidFill>
                  <a:schemeClr val="accent1"/>
                </a:solidFill>
              </a:defRPr>
            </a:lvl2pPr>
            <a:lvl3pPr>
              <a:defRPr sz="1000">
                <a:solidFill>
                  <a:schemeClr val="accent2"/>
                </a:solidFill>
              </a:defRPr>
            </a:lvl3pPr>
            <a:lvl4pPr>
              <a:defRPr sz="1000">
                <a:solidFill>
                  <a:schemeClr val="accent2"/>
                </a:solidFill>
              </a:defRPr>
            </a:lvl4pPr>
            <a:lvl5pPr>
              <a:defRPr sz="10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Heading 10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Subheading 10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9" name="Text Placeholder 19"/>
          <p:cNvSpPr>
            <a:spLocks noGrp="1"/>
          </p:cNvSpPr>
          <p:nvPr>
            <p:ph type="body" sz="quarter" idx="22" hasCustomPrompt="1"/>
          </p:nvPr>
        </p:nvSpPr>
        <p:spPr>
          <a:xfrm>
            <a:off x="8361595" y="4070493"/>
            <a:ext cx="3352800" cy="33655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000" b="1">
                <a:solidFill>
                  <a:schemeClr val="accent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None/>
              <a:defRPr sz="1000">
                <a:solidFill>
                  <a:schemeClr val="accent1"/>
                </a:solidFill>
              </a:defRPr>
            </a:lvl2pPr>
            <a:lvl3pPr>
              <a:defRPr sz="1000">
                <a:solidFill>
                  <a:schemeClr val="accent2"/>
                </a:solidFill>
              </a:defRPr>
            </a:lvl3pPr>
            <a:lvl4pPr>
              <a:defRPr sz="1000">
                <a:solidFill>
                  <a:schemeClr val="accent2"/>
                </a:solidFill>
              </a:defRPr>
            </a:lvl4pPr>
            <a:lvl5pPr>
              <a:defRPr sz="10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Heading 10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Subheading 10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10" name="Text Placeholder 19"/>
          <p:cNvSpPr>
            <a:spLocks noGrp="1"/>
          </p:cNvSpPr>
          <p:nvPr>
            <p:ph type="body" sz="quarter" idx="24" hasCustomPrompt="1"/>
          </p:nvPr>
        </p:nvSpPr>
        <p:spPr>
          <a:xfrm>
            <a:off x="463296" y="4070493"/>
            <a:ext cx="3352800" cy="33655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000" b="1">
                <a:solidFill>
                  <a:schemeClr val="accent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None/>
              <a:defRPr sz="1000">
                <a:solidFill>
                  <a:schemeClr val="accent1"/>
                </a:solidFill>
              </a:defRPr>
            </a:lvl2pPr>
            <a:lvl3pPr>
              <a:defRPr sz="1000">
                <a:solidFill>
                  <a:schemeClr val="accent2"/>
                </a:solidFill>
              </a:defRPr>
            </a:lvl3pPr>
            <a:lvl4pPr>
              <a:defRPr sz="1000">
                <a:solidFill>
                  <a:schemeClr val="accent2"/>
                </a:solidFill>
              </a:defRPr>
            </a:lvl4pPr>
            <a:lvl5pPr>
              <a:defRPr sz="10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Heading 10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Subheading 10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11" name="Text Placeholder 19"/>
          <p:cNvSpPr>
            <a:spLocks noGrp="1"/>
          </p:cNvSpPr>
          <p:nvPr>
            <p:ph type="body" sz="quarter" idx="26" hasCustomPrompt="1"/>
          </p:nvPr>
        </p:nvSpPr>
        <p:spPr>
          <a:xfrm>
            <a:off x="4412446" y="4070493"/>
            <a:ext cx="3352800" cy="33655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000" b="1">
                <a:solidFill>
                  <a:schemeClr val="accent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None/>
              <a:defRPr sz="1000">
                <a:solidFill>
                  <a:schemeClr val="accent1"/>
                </a:solidFill>
              </a:defRPr>
            </a:lvl2pPr>
            <a:lvl3pPr>
              <a:defRPr sz="1000">
                <a:solidFill>
                  <a:schemeClr val="accent2"/>
                </a:solidFill>
              </a:defRPr>
            </a:lvl3pPr>
            <a:lvl4pPr>
              <a:defRPr sz="1000">
                <a:solidFill>
                  <a:schemeClr val="accent2"/>
                </a:solidFill>
              </a:defRPr>
            </a:lvl4pPr>
            <a:lvl5pPr>
              <a:defRPr sz="10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Heading 10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Subheading 10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27"/>
          </p:nvPr>
        </p:nvSpPr>
        <p:spPr>
          <a:xfrm>
            <a:off x="461181" y="2038350"/>
            <a:ext cx="3352800" cy="1660382"/>
          </a:xfrm>
        </p:spPr>
        <p:txBody>
          <a:bodyPr/>
          <a:lstStyle>
            <a:lvl1pPr marL="119063" indent="-119063">
              <a:defRPr sz="1000"/>
            </a:lvl1pPr>
            <a:lvl2pPr marL="228600" indent="-109538">
              <a:defRPr sz="1000"/>
            </a:lvl2pPr>
            <a:lvl3pPr marL="287338" indent="-58738">
              <a:defRPr sz="1000"/>
            </a:lvl3pPr>
            <a:lvl4pPr marL="457200" indent="-109538">
              <a:defRPr sz="1000"/>
            </a:lvl4pPr>
            <a:lvl5pPr marL="576263" indent="-119063">
              <a:tabLst/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3" name="Content Placeholder 2"/>
          <p:cNvSpPr>
            <a:spLocks noGrp="1"/>
          </p:cNvSpPr>
          <p:nvPr>
            <p:ph idx="33"/>
          </p:nvPr>
        </p:nvSpPr>
        <p:spPr>
          <a:xfrm>
            <a:off x="4412446" y="2038350"/>
            <a:ext cx="3352800" cy="1660382"/>
          </a:xfrm>
        </p:spPr>
        <p:txBody>
          <a:bodyPr/>
          <a:lstStyle>
            <a:lvl1pPr marL="119063" indent="-119063">
              <a:defRPr sz="1000"/>
            </a:lvl1pPr>
            <a:lvl2pPr marL="228600" indent="-109538">
              <a:defRPr sz="1000"/>
            </a:lvl2pPr>
            <a:lvl3pPr marL="287338" indent="-58738">
              <a:defRPr sz="1000"/>
            </a:lvl3pPr>
            <a:lvl4pPr marL="457200" indent="-109538">
              <a:defRPr sz="1000"/>
            </a:lvl4pPr>
            <a:lvl5pPr marL="576263" indent="-119063">
              <a:tabLst/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4" name="Content Placeholder 2"/>
          <p:cNvSpPr>
            <a:spLocks noGrp="1"/>
          </p:cNvSpPr>
          <p:nvPr>
            <p:ph idx="34"/>
          </p:nvPr>
        </p:nvSpPr>
        <p:spPr>
          <a:xfrm>
            <a:off x="8363713" y="2038350"/>
            <a:ext cx="3352800" cy="1660382"/>
          </a:xfrm>
        </p:spPr>
        <p:txBody>
          <a:bodyPr/>
          <a:lstStyle>
            <a:lvl1pPr marL="119063" indent="-119063">
              <a:defRPr sz="1000"/>
            </a:lvl1pPr>
            <a:lvl2pPr marL="228600" indent="-109538">
              <a:defRPr sz="1000"/>
            </a:lvl2pPr>
            <a:lvl3pPr marL="287338" indent="-58738">
              <a:defRPr sz="1000"/>
            </a:lvl3pPr>
            <a:lvl4pPr marL="457200" indent="-109538">
              <a:defRPr sz="1000"/>
            </a:lvl4pPr>
            <a:lvl5pPr marL="576263" indent="-119063">
              <a:tabLst/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5" name="Content Placeholder 2"/>
          <p:cNvSpPr>
            <a:spLocks noGrp="1"/>
          </p:cNvSpPr>
          <p:nvPr>
            <p:ph idx="35"/>
          </p:nvPr>
        </p:nvSpPr>
        <p:spPr>
          <a:xfrm>
            <a:off x="461181" y="4534043"/>
            <a:ext cx="3352800" cy="1660382"/>
          </a:xfrm>
        </p:spPr>
        <p:txBody>
          <a:bodyPr/>
          <a:lstStyle>
            <a:lvl1pPr marL="119063" indent="-119063">
              <a:defRPr sz="1000"/>
            </a:lvl1pPr>
            <a:lvl2pPr marL="228600" indent="-109538">
              <a:defRPr sz="1000"/>
            </a:lvl2pPr>
            <a:lvl3pPr marL="287338" indent="-58738">
              <a:defRPr sz="1000"/>
            </a:lvl3pPr>
            <a:lvl4pPr marL="457200" indent="-109538">
              <a:defRPr sz="1000"/>
            </a:lvl4pPr>
            <a:lvl5pPr marL="576263" indent="-119063">
              <a:tabLst/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6" name="Content Placeholder 2"/>
          <p:cNvSpPr>
            <a:spLocks noGrp="1"/>
          </p:cNvSpPr>
          <p:nvPr>
            <p:ph idx="36"/>
          </p:nvPr>
        </p:nvSpPr>
        <p:spPr>
          <a:xfrm>
            <a:off x="4412446" y="4534043"/>
            <a:ext cx="3352800" cy="1660382"/>
          </a:xfrm>
        </p:spPr>
        <p:txBody>
          <a:bodyPr/>
          <a:lstStyle>
            <a:lvl1pPr marL="119063" indent="-119063">
              <a:defRPr sz="1000"/>
            </a:lvl1pPr>
            <a:lvl2pPr marL="228600" indent="-109538">
              <a:defRPr sz="1000"/>
            </a:lvl2pPr>
            <a:lvl3pPr marL="287338" indent="-58738">
              <a:defRPr sz="1000"/>
            </a:lvl3pPr>
            <a:lvl4pPr marL="457200" indent="-109538">
              <a:defRPr sz="1000"/>
            </a:lvl4pPr>
            <a:lvl5pPr marL="576263" indent="-119063">
              <a:tabLst/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7" name="Content Placeholder 2"/>
          <p:cNvSpPr>
            <a:spLocks noGrp="1"/>
          </p:cNvSpPr>
          <p:nvPr>
            <p:ph idx="37"/>
          </p:nvPr>
        </p:nvSpPr>
        <p:spPr>
          <a:xfrm>
            <a:off x="8363713" y="4534043"/>
            <a:ext cx="3352800" cy="1660382"/>
          </a:xfrm>
        </p:spPr>
        <p:txBody>
          <a:bodyPr/>
          <a:lstStyle>
            <a:lvl1pPr marL="119063" indent="-119063">
              <a:defRPr sz="1000"/>
            </a:lvl1pPr>
            <a:lvl2pPr marL="228600" indent="-109538">
              <a:defRPr sz="1000"/>
            </a:lvl2pPr>
            <a:lvl3pPr marL="287338" indent="-58738">
              <a:defRPr sz="1000"/>
            </a:lvl3pPr>
            <a:lvl4pPr marL="457200" indent="-109538">
              <a:defRPr sz="1000"/>
            </a:lvl4pPr>
            <a:lvl5pPr marL="576263" indent="-119063">
              <a:tabLst/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57776136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 boxes with h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5"/>
          <p:cNvSpPr txBox="1">
            <a:spLocks/>
          </p:cNvSpPr>
          <p:nvPr/>
        </p:nvSpPr>
        <p:spPr>
          <a:xfrm>
            <a:off x="467784" y="6377330"/>
            <a:ext cx="2112385" cy="323165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050" baseline="0" dirty="0">
                <a:solidFill>
                  <a:schemeClr val="accent4"/>
                </a:solidFill>
              </a:rPr>
              <a:t>Page </a:t>
            </a:r>
            <a:fld id="{50C6FCF5-5946-4146-A67F-21AD3F2F73BB}" type="slidenum">
              <a:rPr lang="en-US" sz="1050" baseline="0" smtClean="0">
                <a:solidFill>
                  <a:schemeClr val="accent4"/>
                </a:solidFill>
              </a:rPr>
              <a:pPr algn="l"/>
              <a:t>‹#›</a:t>
            </a:fld>
            <a:endParaRPr lang="en-US" sz="1050" baseline="0" dirty="0">
              <a:solidFill>
                <a:schemeClr val="accent4"/>
              </a:solidFill>
            </a:endParaRPr>
          </a:p>
          <a:p>
            <a:pPr algn="l"/>
            <a:r>
              <a:rPr lang="en-US" sz="1050" baseline="0" dirty="0">
                <a:solidFill>
                  <a:schemeClr val="accent4"/>
                </a:solidFill>
              </a:rPr>
              <a:t>Proprietary &amp; Confidential</a:t>
            </a:r>
          </a:p>
        </p:txBody>
      </p:sp>
      <p:sp>
        <p:nvSpPr>
          <p:cNvPr id="6" name="Text Placeholder 19"/>
          <p:cNvSpPr>
            <a:spLocks noGrp="1"/>
          </p:cNvSpPr>
          <p:nvPr>
            <p:ph type="body" sz="quarter" idx="34" hasCustomPrompt="1"/>
          </p:nvPr>
        </p:nvSpPr>
        <p:spPr>
          <a:xfrm>
            <a:off x="463296" y="1574800"/>
            <a:ext cx="2502219" cy="33655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000" b="1">
                <a:solidFill>
                  <a:schemeClr val="accent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None/>
              <a:defRPr sz="1000">
                <a:solidFill>
                  <a:schemeClr val="accent1"/>
                </a:solidFill>
              </a:defRPr>
            </a:lvl2pPr>
            <a:lvl3pPr>
              <a:defRPr sz="1000">
                <a:solidFill>
                  <a:schemeClr val="accent2"/>
                </a:solidFill>
              </a:defRPr>
            </a:lvl3pPr>
            <a:lvl4pPr>
              <a:defRPr sz="1000">
                <a:solidFill>
                  <a:schemeClr val="accent2"/>
                </a:solidFill>
              </a:defRPr>
            </a:lvl4pPr>
            <a:lvl5pPr>
              <a:defRPr sz="10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Heading 10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Subheading 10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7" name="Text Placeholder 19"/>
          <p:cNvSpPr>
            <a:spLocks noGrp="1"/>
          </p:cNvSpPr>
          <p:nvPr>
            <p:ph type="body" sz="quarter" idx="35" hasCustomPrompt="1"/>
          </p:nvPr>
        </p:nvSpPr>
        <p:spPr>
          <a:xfrm>
            <a:off x="3378179" y="1574800"/>
            <a:ext cx="2502219" cy="33655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000" b="1">
                <a:solidFill>
                  <a:schemeClr val="accent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None/>
              <a:defRPr sz="1000">
                <a:solidFill>
                  <a:schemeClr val="accent1"/>
                </a:solidFill>
              </a:defRPr>
            </a:lvl2pPr>
            <a:lvl3pPr>
              <a:defRPr sz="1000">
                <a:solidFill>
                  <a:schemeClr val="accent2"/>
                </a:solidFill>
              </a:defRPr>
            </a:lvl3pPr>
            <a:lvl4pPr>
              <a:defRPr sz="1000">
                <a:solidFill>
                  <a:schemeClr val="accent2"/>
                </a:solidFill>
              </a:defRPr>
            </a:lvl4pPr>
            <a:lvl5pPr>
              <a:defRPr sz="10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Heading 10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Subheading 10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Text Placeholder 19"/>
          <p:cNvSpPr>
            <a:spLocks noGrp="1"/>
          </p:cNvSpPr>
          <p:nvPr>
            <p:ph type="body" sz="quarter" idx="36" hasCustomPrompt="1"/>
          </p:nvPr>
        </p:nvSpPr>
        <p:spPr>
          <a:xfrm>
            <a:off x="6293062" y="1574800"/>
            <a:ext cx="2502219" cy="33655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000" b="1">
                <a:solidFill>
                  <a:schemeClr val="accent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None/>
              <a:defRPr sz="1000">
                <a:solidFill>
                  <a:schemeClr val="accent1"/>
                </a:solidFill>
              </a:defRPr>
            </a:lvl2pPr>
            <a:lvl3pPr>
              <a:defRPr sz="1000">
                <a:solidFill>
                  <a:schemeClr val="accent2"/>
                </a:solidFill>
              </a:defRPr>
            </a:lvl3pPr>
            <a:lvl4pPr>
              <a:defRPr sz="1000">
                <a:solidFill>
                  <a:schemeClr val="accent2"/>
                </a:solidFill>
              </a:defRPr>
            </a:lvl4pPr>
            <a:lvl5pPr>
              <a:defRPr sz="10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Heading 10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Subheading 10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9" name="Text Placeholder 19"/>
          <p:cNvSpPr>
            <a:spLocks noGrp="1"/>
          </p:cNvSpPr>
          <p:nvPr>
            <p:ph type="body" sz="quarter" idx="37" hasCustomPrompt="1"/>
          </p:nvPr>
        </p:nvSpPr>
        <p:spPr>
          <a:xfrm>
            <a:off x="9207945" y="1574800"/>
            <a:ext cx="2502219" cy="33655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000" b="1">
                <a:solidFill>
                  <a:schemeClr val="accent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None/>
              <a:defRPr sz="1000">
                <a:solidFill>
                  <a:schemeClr val="accent1"/>
                </a:solidFill>
              </a:defRPr>
            </a:lvl2pPr>
            <a:lvl3pPr>
              <a:defRPr sz="1000">
                <a:solidFill>
                  <a:schemeClr val="accent2"/>
                </a:solidFill>
              </a:defRPr>
            </a:lvl3pPr>
            <a:lvl4pPr>
              <a:defRPr sz="1000">
                <a:solidFill>
                  <a:schemeClr val="accent2"/>
                </a:solidFill>
              </a:defRPr>
            </a:lvl4pPr>
            <a:lvl5pPr>
              <a:defRPr sz="10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Heading 10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Subheading 10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10" name="Text Placeholder 19"/>
          <p:cNvSpPr>
            <a:spLocks noGrp="1"/>
          </p:cNvSpPr>
          <p:nvPr>
            <p:ph type="body" sz="quarter" idx="38" hasCustomPrompt="1"/>
          </p:nvPr>
        </p:nvSpPr>
        <p:spPr>
          <a:xfrm>
            <a:off x="463296" y="4078514"/>
            <a:ext cx="2502219" cy="33655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000" b="1">
                <a:solidFill>
                  <a:schemeClr val="accent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None/>
              <a:defRPr sz="1000">
                <a:solidFill>
                  <a:schemeClr val="accent1"/>
                </a:solidFill>
              </a:defRPr>
            </a:lvl2pPr>
            <a:lvl3pPr>
              <a:defRPr sz="1000">
                <a:solidFill>
                  <a:schemeClr val="accent2"/>
                </a:solidFill>
              </a:defRPr>
            </a:lvl3pPr>
            <a:lvl4pPr>
              <a:defRPr sz="1000">
                <a:solidFill>
                  <a:schemeClr val="accent2"/>
                </a:solidFill>
              </a:defRPr>
            </a:lvl4pPr>
            <a:lvl5pPr>
              <a:defRPr sz="10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Heading 10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Subheading 10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11" name="Text Placeholder 19"/>
          <p:cNvSpPr>
            <a:spLocks noGrp="1"/>
          </p:cNvSpPr>
          <p:nvPr>
            <p:ph type="body" sz="quarter" idx="39" hasCustomPrompt="1"/>
          </p:nvPr>
        </p:nvSpPr>
        <p:spPr>
          <a:xfrm>
            <a:off x="3378179" y="4078514"/>
            <a:ext cx="2502219" cy="33655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000" b="1">
                <a:solidFill>
                  <a:schemeClr val="accent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None/>
              <a:defRPr sz="1000">
                <a:solidFill>
                  <a:schemeClr val="accent1"/>
                </a:solidFill>
              </a:defRPr>
            </a:lvl2pPr>
            <a:lvl3pPr>
              <a:defRPr sz="1000">
                <a:solidFill>
                  <a:schemeClr val="accent2"/>
                </a:solidFill>
              </a:defRPr>
            </a:lvl3pPr>
            <a:lvl4pPr>
              <a:defRPr sz="1000">
                <a:solidFill>
                  <a:schemeClr val="accent2"/>
                </a:solidFill>
              </a:defRPr>
            </a:lvl4pPr>
            <a:lvl5pPr>
              <a:defRPr sz="10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Heading 10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Subheading 10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12" name="Text Placeholder 19"/>
          <p:cNvSpPr>
            <a:spLocks noGrp="1"/>
          </p:cNvSpPr>
          <p:nvPr>
            <p:ph type="body" sz="quarter" idx="40" hasCustomPrompt="1"/>
          </p:nvPr>
        </p:nvSpPr>
        <p:spPr>
          <a:xfrm>
            <a:off x="6293062" y="4078514"/>
            <a:ext cx="2502219" cy="33655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000" b="1">
                <a:solidFill>
                  <a:schemeClr val="accent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None/>
              <a:defRPr sz="1000">
                <a:solidFill>
                  <a:schemeClr val="accent1"/>
                </a:solidFill>
              </a:defRPr>
            </a:lvl2pPr>
            <a:lvl3pPr>
              <a:defRPr sz="1000">
                <a:solidFill>
                  <a:schemeClr val="accent2"/>
                </a:solidFill>
              </a:defRPr>
            </a:lvl3pPr>
            <a:lvl4pPr>
              <a:defRPr sz="1000">
                <a:solidFill>
                  <a:schemeClr val="accent2"/>
                </a:solidFill>
              </a:defRPr>
            </a:lvl4pPr>
            <a:lvl5pPr>
              <a:defRPr sz="10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Heading 10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Subheading 10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41" hasCustomPrompt="1"/>
          </p:nvPr>
        </p:nvSpPr>
        <p:spPr>
          <a:xfrm>
            <a:off x="9207945" y="4078514"/>
            <a:ext cx="2502219" cy="33655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000" b="1">
                <a:solidFill>
                  <a:schemeClr val="accent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None/>
              <a:defRPr sz="1000">
                <a:solidFill>
                  <a:schemeClr val="accent1"/>
                </a:solidFill>
              </a:defRPr>
            </a:lvl2pPr>
            <a:lvl3pPr>
              <a:defRPr sz="1000">
                <a:solidFill>
                  <a:schemeClr val="accent2"/>
                </a:solidFill>
              </a:defRPr>
            </a:lvl3pPr>
            <a:lvl4pPr>
              <a:defRPr sz="1000">
                <a:solidFill>
                  <a:schemeClr val="accent2"/>
                </a:solidFill>
              </a:defRPr>
            </a:lvl4pPr>
            <a:lvl5pPr>
              <a:defRPr sz="10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Heading 10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Subheading 10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14" name="Content Placeholder 6"/>
          <p:cNvSpPr>
            <a:spLocks noGrp="1"/>
          </p:cNvSpPr>
          <p:nvPr>
            <p:ph sz="quarter" idx="42"/>
          </p:nvPr>
        </p:nvSpPr>
        <p:spPr>
          <a:xfrm>
            <a:off x="463296" y="2035657"/>
            <a:ext cx="2499360" cy="1670397"/>
          </a:xfr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119063" indent="-119063">
              <a:defRPr lang="en-US" sz="1000" dirty="0" smtClean="0"/>
            </a:lvl1pPr>
            <a:lvl2pPr marL="228600" indent="-109538">
              <a:defRPr lang="en-US" sz="1000" dirty="0" smtClean="0"/>
            </a:lvl2pPr>
            <a:lvl3pPr marL="347663" indent="-119063">
              <a:defRPr lang="en-US" sz="1000" dirty="0" smtClean="0"/>
            </a:lvl3pPr>
            <a:lvl4pPr marL="457200" indent="-109538">
              <a:defRPr lang="en-US" sz="1000" dirty="0" smtClean="0"/>
            </a:lvl4pPr>
            <a:lvl5pPr marL="576263" indent="-119063">
              <a:defRPr lang="en-US" sz="10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6"/>
          <p:cNvSpPr>
            <a:spLocks noGrp="1"/>
          </p:cNvSpPr>
          <p:nvPr>
            <p:ph sz="quarter" idx="56"/>
          </p:nvPr>
        </p:nvSpPr>
        <p:spPr>
          <a:xfrm>
            <a:off x="3378179" y="2035657"/>
            <a:ext cx="2499360" cy="1670397"/>
          </a:xfr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119063" indent="-119063">
              <a:defRPr lang="en-US" sz="1000" dirty="0" smtClean="0"/>
            </a:lvl1pPr>
            <a:lvl2pPr marL="228600" indent="-109538">
              <a:defRPr lang="en-US" sz="1000" dirty="0" smtClean="0"/>
            </a:lvl2pPr>
            <a:lvl3pPr marL="347663" indent="-119063">
              <a:defRPr lang="en-US" sz="1000" dirty="0" smtClean="0"/>
            </a:lvl3pPr>
            <a:lvl4pPr marL="457200" indent="-109538">
              <a:defRPr lang="en-US" sz="1000" dirty="0" smtClean="0"/>
            </a:lvl4pPr>
            <a:lvl5pPr marL="576263" indent="-119063">
              <a:defRPr lang="en-US" sz="10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6"/>
          <p:cNvSpPr>
            <a:spLocks noGrp="1"/>
          </p:cNvSpPr>
          <p:nvPr>
            <p:ph sz="quarter" idx="57"/>
          </p:nvPr>
        </p:nvSpPr>
        <p:spPr>
          <a:xfrm>
            <a:off x="6293062" y="2035657"/>
            <a:ext cx="2499360" cy="1670397"/>
          </a:xfr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119063" indent="-119063">
              <a:defRPr lang="en-US" sz="1000" dirty="0" smtClean="0"/>
            </a:lvl1pPr>
            <a:lvl2pPr marL="228600" indent="-109538">
              <a:defRPr lang="en-US" sz="1000" dirty="0" smtClean="0"/>
            </a:lvl2pPr>
            <a:lvl3pPr marL="347663" indent="-119063">
              <a:defRPr lang="en-US" sz="1000" dirty="0" smtClean="0"/>
            </a:lvl3pPr>
            <a:lvl4pPr marL="457200" indent="-109538">
              <a:defRPr lang="en-US" sz="1000" dirty="0" smtClean="0"/>
            </a:lvl4pPr>
            <a:lvl5pPr marL="576263" indent="-119063">
              <a:defRPr lang="en-US" sz="10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Content Placeholder 6"/>
          <p:cNvSpPr>
            <a:spLocks noGrp="1"/>
          </p:cNvSpPr>
          <p:nvPr>
            <p:ph sz="quarter" idx="58"/>
          </p:nvPr>
        </p:nvSpPr>
        <p:spPr>
          <a:xfrm>
            <a:off x="9217153" y="2027190"/>
            <a:ext cx="2499360" cy="1670397"/>
          </a:xfr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119063" indent="-119063">
              <a:defRPr lang="en-US" sz="1000" dirty="0" smtClean="0"/>
            </a:lvl1pPr>
            <a:lvl2pPr marL="228600" indent="-109538">
              <a:defRPr lang="en-US" sz="1000" dirty="0" smtClean="0"/>
            </a:lvl2pPr>
            <a:lvl3pPr marL="347663" indent="-119063">
              <a:defRPr lang="en-US" sz="1000" dirty="0" smtClean="0"/>
            </a:lvl3pPr>
            <a:lvl4pPr marL="457200" indent="-109538">
              <a:defRPr lang="en-US" sz="1000" dirty="0" smtClean="0"/>
            </a:lvl4pPr>
            <a:lvl5pPr marL="576263" indent="-119063">
              <a:defRPr lang="en-US" sz="10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6"/>
          <p:cNvSpPr>
            <a:spLocks noGrp="1"/>
          </p:cNvSpPr>
          <p:nvPr>
            <p:ph sz="quarter" idx="59"/>
          </p:nvPr>
        </p:nvSpPr>
        <p:spPr>
          <a:xfrm>
            <a:off x="463296" y="4524029"/>
            <a:ext cx="2499360" cy="1670397"/>
          </a:xfr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119063" indent="-119063">
              <a:defRPr lang="en-US" sz="1000" dirty="0" smtClean="0"/>
            </a:lvl1pPr>
            <a:lvl2pPr marL="228600" indent="-109538">
              <a:defRPr lang="en-US" sz="1000" dirty="0" smtClean="0"/>
            </a:lvl2pPr>
            <a:lvl3pPr marL="347663" indent="-119063">
              <a:defRPr lang="en-US" sz="1000" dirty="0" smtClean="0"/>
            </a:lvl3pPr>
            <a:lvl4pPr marL="457200" indent="-109538">
              <a:defRPr lang="en-US" sz="1000" dirty="0" smtClean="0"/>
            </a:lvl4pPr>
            <a:lvl5pPr marL="576263" indent="-119063">
              <a:defRPr lang="en-US" sz="10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6"/>
          <p:cNvSpPr>
            <a:spLocks noGrp="1"/>
          </p:cNvSpPr>
          <p:nvPr>
            <p:ph sz="quarter" idx="60"/>
          </p:nvPr>
        </p:nvSpPr>
        <p:spPr>
          <a:xfrm>
            <a:off x="3378179" y="4524029"/>
            <a:ext cx="2499360" cy="1670397"/>
          </a:xfr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119063" indent="-119063">
              <a:defRPr lang="en-US" sz="1000" dirty="0" smtClean="0"/>
            </a:lvl1pPr>
            <a:lvl2pPr marL="228600" indent="-109538">
              <a:defRPr lang="en-US" sz="1000" dirty="0" smtClean="0"/>
            </a:lvl2pPr>
            <a:lvl3pPr marL="347663" indent="-119063">
              <a:defRPr lang="en-US" sz="1000" dirty="0" smtClean="0"/>
            </a:lvl3pPr>
            <a:lvl4pPr marL="457200" indent="-109538">
              <a:defRPr lang="en-US" sz="1000" dirty="0" smtClean="0"/>
            </a:lvl4pPr>
            <a:lvl5pPr marL="576263" indent="-119063">
              <a:defRPr lang="en-US" sz="10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Content Placeholder 6"/>
          <p:cNvSpPr>
            <a:spLocks noGrp="1"/>
          </p:cNvSpPr>
          <p:nvPr>
            <p:ph sz="quarter" idx="61"/>
          </p:nvPr>
        </p:nvSpPr>
        <p:spPr>
          <a:xfrm>
            <a:off x="6293062" y="4524029"/>
            <a:ext cx="2499360" cy="1670397"/>
          </a:xfr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119063" indent="-119063">
              <a:defRPr lang="en-US" sz="1000" dirty="0" smtClean="0"/>
            </a:lvl1pPr>
            <a:lvl2pPr marL="228600" indent="-109538">
              <a:defRPr lang="en-US" sz="1000" dirty="0" smtClean="0"/>
            </a:lvl2pPr>
            <a:lvl3pPr marL="347663" indent="-119063">
              <a:defRPr lang="en-US" sz="1000" dirty="0" smtClean="0"/>
            </a:lvl3pPr>
            <a:lvl4pPr marL="457200" indent="-109538">
              <a:defRPr lang="en-US" sz="1000" dirty="0" smtClean="0"/>
            </a:lvl4pPr>
            <a:lvl5pPr marL="576263" indent="-119063">
              <a:defRPr lang="en-US" sz="10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Content Placeholder 6"/>
          <p:cNvSpPr>
            <a:spLocks noGrp="1"/>
          </p:cNvSpPr>
          <p:nvPr>
            <p:ph sz="quarter" idx="62"/>
          </p:nvPr>
        </p:nvSpPr>
        <p:spPr>
          <a:xfrm>
            <a:off x="9217153" y="4524029"/>
            <a:ext cx="2499360" cy="1670397"/>
          </a:xfr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119063" indent="-119063">
              <a:defRPr lang="en-US" sz="1000" dirty="0" smtClean="0"/>
            </a:lvl1pPr>
            <a:lvl2pPr marL="228600" indent="-109538">
              <a:defRPr lang="en-US" sz="1000" dirty="0" smtClean="0"/>
            </a:lvl2pPr>
            <a:lvl3pPr marL="347663" indent="-119063">
              <a:defRPr lang="en-US" sz="1000" dirty="0" smtClean="0"/>
            </a:lvl3pPr>
            <a:lvl4pPr marL="457200" indent="-109538">
              <a:defRPr lang="en-US" sz="1000" dirty="0" smtClean="0"/>
            </a:lvl4pPr>
            <a:lvl5pPr marL="576263" indent="-119063">
              <a:defRPr lang="en-US" sz="10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6422783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, N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b"/>
          <a:lstStyle/>
          <a:p>
            <a:r>
              <a:rPr lang="en-US" dirty="0"/>
              <a:t>What is the Key Takeaway from the Slide?</a:t>
            </a:r>
          </a:p>
        </p:txBody>
      </p:sp>
      <p:graphicFrame>
        <p:nvGraphicFramePr>
          <p:cNvPr id="1120258" name="Object 113"/>
          <p:cNvGraphicFramePr>
            <a:graphicFrameLocks noChangeAspect="1"/>
          </p:cNvGraphicFramePr>
          <p:nvPr/>
        </p:nvGraphicFramePr>
        <p:xfrm>
          <a:off x="11384805" y="76200"/>
          <a:ext cx="730973" cy="547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411" r:id="rId3" imgW="971686" imgH="895238" progId="PBrush">
                  <p:embed/>
                </p:oleObj>
              </mc:Choice>
              <mc:Fallback>
                <p:oleObj r:id="rId3" imgW="971686" imgH="895238" progId="PBrush">
                  <p:embed/>
                  <p:pic>
                    <p:nvPicPr>
                      <p:cNvPr id="1120258" name="Object 1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384805" y="76200"/>
                        <a:ext cx="730973" cy="5476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2754265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ient Con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25378" name="Object 113"/>
          <p:cNvGraphicFramePr>
            <a:graphicFrameLocks noChangeAspect="1"/>
          </p:cNvGraphicFramePr>
          <p:nvPr/>
        </p:nvGraphicFramePr>
        <p:xfrm>
          <a:off x="11384804" y="76200"/>
          <a:ext cx="730973" cy="547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35" r:id="rId3" imgW="971686" imgH="895238" progId="PBrush">
                  <p:embed/>
                </p:oleObj>
              </mc:Choice>
              <mc:Fallback>
                <p:oleObj r:id="rId3" imgW="971686" imgH="895238" progId="PBrush">
                  <p:embed/>
                  <p:pic>
                    <p:nvPicPr>
                      <p:cNvPr id="1125378" name="Object 1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384804" y="76200"/>
                        <a:ext cx="730973" cy="5476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What is the Key Takeaway from the Slide?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 userDrawn="1"/>
        </p:nvGraphicFramePr>
        <p:xfrm>
          <a:off x="546596" y="1431572"/>
          <a:ext cx="5291148" cy="22082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911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Company Facts</a:t>
                      </a:r>
                    </a:p>
                  </a:txBody>
                  <a:tcPr marL="112578" marR="112578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42488">
                <a:tc>
                  <a:txBody>
                    <a:bodyPr/>
                    <a:lstStyle/>
                    <a:p>
                      <a:pPr marL="228600" indent="-228600">
                        <a:spcAft>
                          <a:spcPts val="600"/>
                        </a:spcAft>
                        <a:buFont typeface="Webdings" pitchFamily="18" charset="2"/>
                        <a:buChar char="4"/>
                      </a:pPr>
                      <a:endParaRPr lang="en-US" sz="1200" u="none" dirty="0"/>
                    </a:p>
                  </a:txBody>
                  <a:tcPr marL="112578" marR="11257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 userDrawn="1"/>
        </p:nvGraphicFramePr>
        <p:xfrm>
          <a:off x="546596" y="3933472"/>
          <a:ext cx="5291148" cy="22082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911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Company Performance</a:t>
                      </a:r>
                    </a:p>
                  </a:txBody>
                  <a:tcPr marL="112578" marR="112578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42488">
                <a:tc>
                  <a:txBody>
                    <a:bodyPr/>
                    <a:lstStyle/>
                    <a:p>
                      <a:pPr marL="228600" indent="-228600">
                        <a:spcAft>
                          <a:spcPts val="600"/>
                        </a:spcAft>
                        <a:buFont typeface="Webdings" pitchFamily="18" charset="2"/>
                        <a:buChar char="4"/>
                      </a:pPr>
                      <a:endParaRPr lang="en-US" sz="1200" u="none" dirty="0"/>
                    </a:p>
                  </a:txBody>
                  <a:tcPr marL="112578" marR="11257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4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547252" y="1816100"/>
            <a:ext cx="5291148" cy="1816100"/>
          </a:xfrm>
        </p:spPr>
        <p:txBody>
          <a:bodyPr>
            <a:noAutofit/>
          </a:bodyPr>
          <a:lstStyle>
            <a:lvl1pPr>
              <a:spcBef>
                <a:spcPts val="600"/>
              </a:spcBef>
              <a:defRPr sz="1400" baseline="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</a:lstStyle>
          <a:p>
            <a:pPr lvl="0"/>
            <a:r>
              <a:rPr lang="en-US" dirty="0"/>
              <a:t>Describe the company in terms of their business presence etc.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4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547252" y="4318000"/>
            <a:ext cx="5291148" cy="1816100"/>
          </a:xfrm>
        </p:spPr>
        <p:txBody>
          <a:bodyPr>
            <a:noAutofit/>
          </a:bodyPr>
          <a:lstStyle>
            <a:lvl1pPr>
              <a:spcBef>
                <a:spcPts val="600"/>
              </a:spcBef>
              <a:defRPr sz="1400"/>
            </a:lvl1pPr>
            <a:lvl2pPr>
              <a:spcBef>
                <a:spcPts val="300"/>
              </a:spcBef>
              <a:defRPr sz="1200"/>
            </a:lvl2pPr>
          </a:lstStyle>
          <a:p>
            <a:pPr lvl="0"/>
            <a:r>
              <a:rPr lang="en-US" dirty="0"/>
              <a:t>How has the company been performing?</a:t>
            </a:r>
          </a:p>
          <a:p>
            <a:pPr lvl="1"/>
            <a:r>
              <a:rPr lang="en-US" dirty="0"/>
              <a:t>Second level</a:t>
            </a:r>
          </a:p>
        </p:txBody>
      </p:sp>
      <p:graphicFrame>
        <p:nvGraphicFramePr>
          <p:cNvPr id="11" name="Table 10"/>
          <p:cNvGraphicFramePr>
            <a:graphicFrameLocks noGrp="1"/>
          </p:cNvGraphicFramePr>
          <p:nvPr userDrawn="1"/>
        </p:nvGraphicFramePr>
        <p:xfrm>
          <a:off x="6378742" y="1431572"/>
          <a:ext cx="5291148" cy="22082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911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Market Situation</a:t>
                      </a:r>
                    </a:p>
                  </a:txBody>
                  <a:tcPr marL="112578" marR="112578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42488">
                <a:tc>
                  <a:txBody>
                    <a:bodyPr/>
                    <a:lstStyle/>
                    <a:p>
                      <a:pPr marL="228600" indent="-228600">
                        <a:spcAft>
                          <a:spcPts val="600"/>
                        </a:spcAft>
                        <a:buFont typeface="Webdings" pitchFamily="18" charset="2"/>
                        <a:buChar char="4"/>
                      </a:pPr>
                      <a:endParaRPr lang="en-US" sz="1200" u="none" dirty="0"/>
                    </a:p>
                  </a:txBody>
                  <a:tcPr marL="112578" marR="11257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 userDrawn="1"/>
        </p:nvGraphicFramePr>
        <p:xfrm>
          <a:off x="6378742" y="3933472"/>
          <a:ext cx="5291148" cy="22082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911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Key Imperatives</a:t>
                      </a:r>
                    </a:p>
                  </a:txBody>
                  <a:tcPr marL="112578" marR="112578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42488">
                <a:tc>
                  <a:txBody>
                    <a:bodyPr/>
                    <a:lstStyle/>
                    <a:p>
                      <a:pPr marL="228600" indent="-228600">
                        <a:spcAft>
                          <a:spcPts val="600"/>
                        </a:spcAft>
                        <a:buFont typeface="Webdings" pitchFamily="18" charset="2"/>
                        <a:buChar char="4"/>
                      </a:pPr>
                      <a:endParaRPr lang="en-US" sz="1200" u="none" dirty="0"/>
                    </a:p>
                  </a:txBody>
                  <a:tcPr marL="112578" marR="11257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3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6379399" y="1816100"/>
            <a:ext cx="5291148" cy="1816100"/>
          </a:xfrm>
        </p:spPr>
        <p:txBody>
          <a:bodyPr>
            <a:noAutofit/>
          </a:bodyPr>
          <a:lstStyle>
            <a:lvl1pPr>
              <a:spcBef>
                <a:spcPts val="600"/>
              </a:spcBef>
              <a:defRPr sz="140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</a:lstStyle>
          <a:p>
            <a:pPr lvl="0"/>
            <a:r>
              <a:rPr lang="en-US" dirty="0"/>
              <a:t>Describe the state of the market that the company is in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6379399" y="4318000"/>
            <a:ext cx="5291148" cy="1816100"/>
          </a:xfrm>
        </p:spPr>
        <p:txBody>
          <a:bodyPr>
            <a:noAutofit/>
          </a:bodyPr>
          <a:lstStyle>
            <a:lvl1pPr>
              <a:spcBef>
                <a:spcPts val="600"/>
              </a:spcBef>
              <a:defRPr sz="1400" baseline="0"/>
            </a:lvl1pPr>
            <a:lvl2pPr>
              <a:spcBef>
                <a:spcPts val="300"/>
              </a:spcBef>
              <a:defRPr sz="1200"/>
            </a:lvl2pPr>
          </a:lstStyle>
          <a:p>
            <a:pPr lvl="0"/>
            <a:r>
              <a:rPr lang="en-US" dirty="0"/>
              <a:t>According to the company, what are the key focus areas or strategies for the near and distant future?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694201091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Q Future Sta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MPDNA – What is the Key Takeaway from the Slide?</a:t>
            </a:r>
          </a:p>
        </p:txBody>
      </p:sp>
      <p:pic>
        <p:nvPicPr>
          <p:cNvPr id="3" name="Picture 4" descr="j0188453[1]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40562" y="3556001"/>
            <a:ext cx="3299150" cy="5733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4" name="Table 3"/>
          <p:cNvGraphicFramePr>
            <a:graphicFrameLocks noGrp="1"/>
          </p:cNvGraphicFramePr>
          <p:nvPr userDrawn="1"/>
        </p:nvGraphicFramePr>
        <p:xfrm>
          <a:off x="546602" y="2155472"/>
          <a:ext cx="3440523" cy="333092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4405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680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Situation – Current</a:t>
                      </a:r>
                      <a:r>
                        <a:rPr lang="en-US" sz="1400" baseline="0" dirty="0"/>
                        <a:t> State</a:t>
                      </a:r>
                      <a:endParaRPr lang="en-US" sz="1400" dirty="0"/>
                    </a:p>
                  </a:txBody>
                  <a:tcPr marL="112578" marR="112578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64127">
                <a:tc>
                  <a:txBody>
                    <a:bodyPr/>
                    <a:lstStyle/>
                    <a:p>
                      <a:pPr marL="228600" indent="-228600">
                        <a:spcAft>
                          <a:spcPts val="600"/>
                        </a:spcAft>
                        <a:buFont typeface="Webdings" pitchFamily="18" charset="2"/>
                        <a:buChar char="4"/>
                      </a:pPr>
                      <a:endParaRPr lang="en-US" sz="1200" u="none" dirty="0"/>
                    </a:p>
                  </a:txBody>
                  <a:tcPr marL="112578" marR="11257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547252" y="2540000"/>
            <a:ext cx="3424236" cy="2933700"/>
          </a:xfrm>
        </p:spPr>
        <p:txBody>
          <a:bodyPr>
            <a:noAutofit/>
          </a:bodyPr>
          <a:lstStyle>
            <a:lvl1pPr>
              <a:spcBef>
                <a:spcPts val="600"/>
              </a:spcBef>
              <a:defRPr sz="1400" baseline="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</a:lstStyle>
          <a:p>
            <a:pPr lvl="0"/>
            <a:r>
              <a:rPr lang="en-US" dirty="0"/>
              <a:t>What are the undisputed facts about the client and project?</a:t>
            </a:r>
          </a:p>
          <a:p>
            <a:pPr lvl="1"/>
            <a:r>
              <a:rPr lang="en-US" dirty="0"/>
              <a:t>Second level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 userDrawn="1"/>
        </p:nvGraphicFramePr>
        <p:xfrm>
          <a:off x="8208134" y="2155472"/>
          <a:ext cx="3440523" cy="333092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4405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680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Desired Future State</a:t>
                      </a:r>
                    </a:p>
                  </a:txBody>
                  <a:tcPr marL="112578" marR="112578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64127">
                <a:tc>
                  <a:txBody>
                    <a:bodyPr/>
                    <a:lstStyle/>
                    <a:p>
                      <a:pPr marL="228600" indent="-228600">
                        <a:spcAft>
                          <a:spcPts val="600"/>
                        </a:spcAft>
                        <a:buFont typeface="Webdings" pitchFamily="18" charset="2"/>
                        <a:buChar char="4"/>
                      </a:pPr>
                      <a:endParaRPr lang="en-US" sz="1200" u="none" dirty="0"/>
                    </a:p>
                  </a:txBody>
                  <a:tcPr marL="112578" marR="11257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9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8208785" y="2540000"/>
            <a:ext cx="3424236" cy="2933700"/>
          </a:xfrm>
        </p:spPr>
        <p:txBody>
          <a:bodyPr>
            <a:noAutofit/>
          </a:bodyPr>
          <a:lstStyle>
            <a:lvl1pPr>
              <a:spcBef>
                <a:spcPts val="600"/>
              </a:spcBef>
              <a:defRPr sz="140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</a:lstStyle>
          <a:p>
            <a:pPr lvl="0"/>
            <a:r>
              <a:rPr lang="en-US" dirty="0"/>
              <a:t>Where would the client like to be?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0" name="Right Arrow 9"/>
          <p:cNvSpPr/>
          <p:nvPr userDrawn="1"/>
        </p:nvSpPr>
        <p:spPr bwMode="auto">
          <a:xfrm>
            <a:off x="4052794" y="3251200"/>
            <a:ext cx="337733" cy="1188720"/>
          </a:xfrm>
          <a:prstGeom prst="rightArrow">
            <a:avLst>
              <a:gd name="adj1" fmla="val 50000"/>
              <a:gd name="adj2" fmla="val 100000"/>
            </a:avLst>
          </a:prstGeom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2" name="Right Arrow 11"/>
          <p:cNvSpPr/>
          <p:nvPr userDrawn="1"/>
        </p:nvSpPr>
        <p:spPr bwMode="auto">
          <a:xfrm>
            <a:off x="7805382" y="3251200"/>
            <a:ext cx="337733" cy="1188720"/>
          </a:xfrm>
          <a:prstGeom prst="rightArrow">
            <a:avLst>
              <a:gd name="adj1" fmla="val 50000"/>
              <a:gd name="adj2" fmla="val 100000"/>
            </a:avLst>
          </a:prstGeom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graphicFrame>
        <p:nvGraphicFramePr>
          <p:cNvPr id="13" name="Table 12"/>
          <p:cNvGraphicFramePr>
            <a:graphicFrameLocks noGrp="1"/>
          </p:cNvGraphicFramePr>
          <p:nvPr userDrawn="1"/>
        </p:nvGraphicFramePr>
        <p:xfrm>
          <a:off x="4159118" y="1304572"/>
          <a:ext cx="3877672" cy="18323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776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4196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Complications – The Gap / Trigger</a:t>
                      </a:r>
                    </a:p>
                  </a:txBody>
                  <a:tcPr marL="112578" marR="112578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90366">
                <a:tc>
                  <a:txBody>
                    <a:bodyPr/>
                    <a:lstStyle/>
                    <a:p>
                      <a:pPr marL="228600" indent="-228600">
                        <a:spcAft>
                          <a:spcPts val="600"/>
                        </a:spcAft>
                        <a:buFont typeface="Webdings" pitchFamily="18" charset="2"/>
                        <a:buChar char="4"/>
                      </a:pPr>
                      <a:endParaRPr lang="en-US" sz="1200" u="none" dirty="0"/>
                    </a:p>
                  </a:txBody>
                  <a:tcPr marL="112578" marR="11257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4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174753" y="1676400"/>
            <a:ext cx="3846402" cy="1447800"/>
          </a:xfrm>
        </p:spPr>
        <p:txBody>
          <a:bodyPr>
            <a:noAutofit/>
          </a:bodyPr>
          <a:lstStyle>
            <a:lvl1pPr>
              <a:spcBef>
                <a:spcPts val="600"/>
              </a:spcBef>
              <a:defRPr sz="1400" baseline="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</a:lstStyle>
          <a:p>
            <a:pPr lvl="0"/>
            <a:r>
              <a:rPr lang="en-US" dirty="0"/>
              <a:t>Explain the cause of the gap between the current state and desired future state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5" name="Right Arrow 14"/>
          <p:cNvSpPr/>
          <p:nvPr userDrawn="1"/>
        </p:nvSpPr>
        <p:spPr bwMode="auto">
          <a:xfrm rot="5400000">
            <a:off x="5960794" y="2593106"/>
            <a:ext cx="274320" cy="1463509"/>
          </a:xfrm>
          <a:prstGeom prst="rightArrow">
            <a:avLst>
              <a:gd name="adj1" fmla="val 50000"/>
              <a:gd name="adj2" fmla="val 100000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6" name="Right Arrow 15"/>
          <p:cNvSpPr/>
          <p:nvPr userDrawn="1"/>
        </p:nvSpPr>
        <p:spPr bwMode="auto">
          <a:xfrm rot="5400000">
            <a:off x="5960794" y="3609106"/>
            <a:ext cx="274320" cy="1463509"/>
          </a:xfrm>
          <a:prstGeom prst="rightArrow">
            <a:avLst>
              <a:gd name="adj1" fmla="val 50000"/>
              <a:gd name="adj2" fmla="val 100000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graphicFrame>
        <p:nvGraphicFramePr>
          <p:cNvPr id="18" name="Table 17"/>
          <p:cNvGraphicFramePr>
            <a:graphicFrameLocks noGrp="1"/>
          </p:cNvGraphicFramePr>
          <p:nvPr userDrawn="1"/>
        </p:nvGraphicFramePr>
        <p:xfrm>
          <a:off x="4159118" y="4530372"/>
          <a:ext cx="3877672" cy="18323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776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4196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Questions – which</a:t>
                      </a:r>
                      <a:r>
                        <a:rPr lang="en-US" sz="1400" baseline="0" dirty="0"/>
                        <a:t> need answers</a:t>
                      </a:r>
                      <a:endParaRPr lang="en-US" sz="1400" dirty="0"/>
                    </a:p>
                  </a:txBody>
                  <a:tcPr marL="112578" marR="112578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90366">
                <a:tc>
                  <a:txBody>
                    <a:bodyPr/>
                    <a:lstStyle/>
                    <a:p>
                      <a:pPr marL="228600" indent="-228600">
                        <a:spcAft>
                          <a:spcPts val="600"/>
                        </a:spcAft>
                        <a:buFont typeface="Webdings" pitchFamily="18" charset="2"/>
                        <a:buChar char="4"/>
                      </a:pPr>
                      <a:endParaRPr lang="en-US" sz="1200" u="none" dirty="0"/>
                    </a:p>
                  </a:txBody>
                  <a:tcPr marL="112578" marR="11257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9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4174753" y="4902200"/>
            <a:ext cx="3846402" cy="1447800"/>
          </a:xfrm>
        </p:spPr>
        <p:txBody>
          <a:bodyPr>
            <a:noAutofit/>
          </a:bodyPr>
          <a:lstStyle>
            <a:lvl1pPr>
              <a:spcBef>
                <a:spcPts val="600"/>
              </a:spcBef>
              <a:defRPr sz="140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</a:lstStyle>
          <a:p>
            <a:pPr lvl="0"/>
            <a:r>
              <a:rPr lang="en-US" dirty="0"/>
              <a:t>What is the one key question that we should answer to get from current to desired future state?</a:t>
            </a:r>
          </a:p>
          <a:p>
            <a:pPr lvl="1"/>
            <a:r>
              <a:rPr lang="en-US" dirty="0"/>
              <a:t>What questions will help me answer the one key question?</a:t>
            </a:r>
          </a:p>
        </p:txBody>
      </p:sp>
      <p:graphicFrame>
        <p:nvGraphicFramePr>
          <p:cNvPr id="1128450" name="Object 113"/>
          <p:cNvGraphicFramePr>
            <a:graphicFrameLocks noChangeAspect="1"/>
          </p:cNvGraphicFramePr>
          <p:nvPr/>
        </p:nvGraphicFramePr>
        <p:xfrm>
          <a:off x="11384804" y="76200"/>
          <a:ext cx="730973" cy="547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459" r:id="rId4" imgW="971686" imgH="895238" progId="PBrush">
                  <p:embed/>
                </p:oleObj>
              </mc:Choice>
              <mc:Fallback>
                <p:oleObj r:id="rId4" imgW="971686" imgH="895238" progId="PBrush">
                  <p:embed/>
                  <p:pic>
                    <p:nvPicPr>
                      <p:cNvPr id="1128450" name="Object 1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384804" y="76200"/>
                        <a:ext cx="730973" cy="5476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91454568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 err="1"/>
              <a:t>MuKyun</a:t>
            </a:r>
            <a:r>
              <a:rPr lang="en-US" dirty="0"/>
              <a:t> – What is the Key Takeaway from the Slide?</a:t>
            </a:r>
          </a:p>
        </p:txBody>
      </p:sp>
      <p:graphicFrame>
        <p:nvGraphicFramePr>
          <p:cNvPr id="15" name="Object 14"/>
          <p:cNvGraphicFramePr>
            <a:graphicFrameLocks noChangeAspect="1"/>
          </p:cNvGraphicFramePr>
          <p:nvPr userDrawn="1"/>
        </p:nvGraphicFramePr>
        <p:xfrm>
          <a:off x="11384804" y="76200"/>
          <a:ext cx="730973" cy="547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483" r:id="rId3" imgW="971686" imgH="895238" progId="PBrush">
                  <p:embed/>
                </p:oleObj>
              </mc:Choice>
              <mc:Fallback>
                <p:oleObj r:id="rId3" imgW="971686" imgH="895238" progId="PBrush">
                  <p:embed/>
                  <p:pic>
                    <p:nvPicPr>
                      <p:cNvPr id="15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384804" y="76200"/>
                        <a:ext cx="730973" cy="547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Freeform 8"/>
          <p:cNvSpPr/>
          <p:nvPr/>
        </p:nvSpPr>
        <p:spPr>
          <a:xfrm>
            <a:off x="562888" y="1282762"/>
            <a:ext cx="11062312" cy="971303"/>
          </a:xfrm>
          <a:custGeom>
            <a:avLst/>
            <a:gdLst>
              <a:gd name="connsiteX0" fmla="*/ 0 w 8985248"/>
              <a:gd name="connsiteY0" fmla="*/ 97130 h 971303"/>
              <a:gd name="connsiteX1" fmla="*/ 97130 w 8985248"/>
              <a:gd name="connsiteY1" fmla="*/ 0 h 971303"/>
              <a:gd name="connsiteX2" fmla="*/ 8888118 w 8985248"/>
              <a:gd name="connsiteY2" fmla="*/ 0 h 971303"/>
              <a:gd name="connsiteX3" fmla="*/ 8985248 w 8985248"/>
              <a:gd name="connsiteY3" fmla="*/ 97130 h 971303"/>
              <a:gd name="connsiteX4" fmla="*/ 8985248 w 8985248"/>
              <a:gd name="connsiteY4" fmla="*/ 874173 h 971303"/>
              <a:gd name="connsiteX5" fmla="*/ 8888118 w 8985248"/>
              <a:gd name="connsiteY5" fmla="*/ 971303 h 971303"/>
              <a:gd name="connsiteX6" fmla="*/ 97130 w 8985248"/>
              <a:gd name="connsiteY6" fmla="*/ 971303 h 971303"/>
              <a:gd name="connsiteX7" fmla="*/ 0 w 8985248"/>
              <a:gd name="connsiteY7" fmla="*/ 874173 h 971303"/>
              <a:gd name="connsiteX8" fmla="*/ 0 w 8985248"/>
              <a:gd name="connsiteY8" fmla="*/ 97130 h 971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985248" h="971303">
                <a:moveTo>
                  <a:pt x="0" y="97130"/>
                </a:moveTo>
                <a:cubicBezTo>
                  <a:pt x="0" y="43487"/>
                  <a:pt x="43487" y="0"/>
                  <a:pt x="97130" y="0"/>
                </a:cubicBezTo>
                <a:lnTo>
                  <a:pt x="8888118" y="0"/>
                </a:lnTo>
                <a:cubicBezTo>
                  <a:pt x="8941761" y="0"/>
                  <a:pt x="8985248" y="43487"/>
                  <a:pt x="8985248" y="97130"/>
                </a:cubicBezTo>
                <a:lnTo>
                  <a:pt x="8985248" y="874173"/>
                </a:lnTo>
                <a:cubicBezTo>
                  <a:pt x="8985248" y="927816"/>
                  <a:pt x="8941761" y="971303"/>
                  <a:pt x="8888118" y="971303"/>
                </a:cubicBezTo>
                <a:lnTo>
                  <a:pt x="97130" y="971303"/>
                </a:lnTo>
                <a:cubicBezTo>
                  <a:pt x="43487" y="971303"/>
                  <a:pt x="0" y="927816"/>
                  <a:pt x="0" y="874173"/>
                </a:cubicBezTo>
                <a:lnTo>
                  <a:pt x="0" y="97130"/>
                </a:lnTo>
                <a:close/>
              </a:path>
            </a:pathLst>
          </a:custGeom>
          <a:solidFill>
            <a:srgbClr val="D8CBCB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66570" tIns="72390" rIns="72390" bIns="72390" numCol="1" spcCol="1270" anchor="t" anchorCtr="0">
            <a:noAutofit/>
          </a:bodyPr>
          <a:lstStyle/>
          <a:p>
            <a:pPr marL="0" lvl="0" indent="0" algn="l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Webdings" pitchFamily="18" charset="2"/>
              <a:buNone/>
            </a:pPr>
            <a:endParaRPr lang="en-US" sz="1400" kern="1200" dirty="0">
              <a:solidFill>
                <a:schemeClr val="tx1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682472" y="1379891"/>
            <a:ext cx="2212462" cy="777042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SzTx/>
              <a:buFont typeface="Webdings" pitchFamily="18" charset="2"/>
              <a:buNone/>
              <a:tabLst/>
              <a:defRPr/>
            </a:pPr>
            <a:r>
              <a:rPr lang="en-US" sz="1400" b="1" dirty="0">
                <a:solidFill>
                  <a:schemeClr val="bg1"/>
                </a:solidFill>
              </a:rPr>
              <a:t>Who is the end consumer?</a:t>
            </a:r>
            <a:endParaRPr lang="en-US" sz="1400" b="1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6" name="Freeform 15"/>
          <p:cNvSpPr/>
          <p:nvPr/>
        </p:nvSpPr>
        <p:spPr>
          <a:xfrm>
            <a:off x="562888" y="2351196"/>
            <a:ext cx="11062312" cy="971303"/>
          </a:xfrm>
          <a:custGeom>
            <a:avLst/>
            <a:gdLst>
              <a:gd name="connsiteX0" fmla="*/ 0 w 8985248"/>
              <a:gd name="connsiteY0" fmla="*/ 97130 h 971303"/>
              <a:gd name="connsiteX1" fmla="*/ 97130 w 8985248"/>
              <a:gd name="connsiteY1" fmla="*/ 0 h 971303"/>
              <a:gd name="connsiteX2" fmla="*/ 8888118 w 8985248"/>
              <a:gd name="connsiteY2" fmla="*/ 0 h 971303"/>
              <a:gd name="connsiteX3" fmla="*/ 8985248 w 8985248"/>
              <a:gd name="connsiteY3" fmla="*/ 97130 h 971303"/>
              <a:gd name="connsiteX4" fmla="*/ 8985248 w 8985248"/>
              <a:gd name="connsiteY4" fmla="*/ 874173 h 971303"/>
              <a:gd name="connsiteX5" fmla="*/ 8888118 w 8985248"/>
              <a:gd name="connsiteY5" fmla="*/ 971303 h 971303"/>
              <a:gd name="connsiteX6" fmla="*/ 97130 w 8985248"/>
              <a:gd name="connsiteY6" fmla="*/ 971303 h 971303"/>
              <a:gd name="connsiteX7" fmla="*/ 0 w 8985248"/>
              <a:gd name="connsiteY7" fmla="*/ 874173 h 971303"/>
              <a:gd name="connsiteX8" fmla="*/ 0 w 8985248"/>
              <a:gd name="connsiteY8" fmla="*/ 97130 h 971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985248" h="971303">
                <a:moveTo>
                  <a:pt x="0" y="97130"/>
                </a:moveTo>
                <a:cubicBezTo>
                  <a:pt x="0" y="43487"/>
                  <a:pt x="43487" y="0"/>
                  <a:pt x="97130" y="0"/>
                </a:cubicBezTo>
                <a:lnTo>
                  <a:pt x="8888118" y="0"/>
                </a:lnTo>
                <a:cubicBezTo>
                  <a:pt x="8941761" y="0"/>
                  <a:pt x="8985248" y="43487"/>
                  <a:pt x="8985248" y="97130"/>
                </a:cubicBezTo>
                <a:lnTo>
                  <a:pt x="8985248" y="874173"/>
                </a:lnTo>
                <a:cubicBezTo>
                  <a:pt x="8985248" y="927816"/>
                  <a:pt x="8941761" y="971303"/>
                  <a:pt x="8888118" y="971303"/>
                </a:cubicBezTo>
                <a:lnTo>
                  <a:pt x="97130" y="971303"/>
                </a:lnTo>
                <a:cubicBezTo>
                  <a:pt x="43487" y="971303"/>
                  <a:pt x="0" y="927816"/>
                  <a:pt x="0" y="874173"/>
                </a:cubicBezTo>
                <a:lnTo>
                  <a:pt x="0" y="97130"/>
                </a:lnTo>
                <a:close/>
              </a:path>
            </a:pathLst>
          </a:custGeom>
          <a:solidFill>
            <a:srgbClr val="D8CBCB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66570" tIns="72390" rIns="72390" bIns="72390" numCol="1" spcCol="1270" anchor="t" anchorCtr="0">
            <a:noAutofit/>
          </a:bodyPr>
          <a:lstStyle/>
          <a:p>
            <a:pPr marL="0" lvl="0" indent="0" algn="l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Webdings" pitchFamily="18" charset="2"/>
              <a:buNone/>
            </a:pPr>
            <a:endParaRPr lang="en-US" sz="1400" kern="1200" dirty="0">
              <a:solidFill>
                <a:schemeClr val="tx1"/>
              </a:solidFill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682472" y="2448325"/>
            <a:ext cx="2212462" cy="777042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SzTx/>
              <a:buFont typeface="Webdings" pitchFamily="18" charset="2"/>
              <a:buNone/>
              <a:tabLst/>
              <a:defRPr/>
            </a:pPr>
            <a:r>
              <a:rPr lang="en-US" sz="1400" b="1" dirty="0">
                <a:solidFill>
                  <a:schemeClr val="bg1"/>
                </a:solidFill>
              </a:rPr>
              <a:t>What is the business question?</a:t>
            </a:r>
            <a:endParaRPr lang="en-US" sz="1400" b="1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2" name="Freeform 21"/>
          <p:cNvSpPr/>
          <p:nvPr/>
        </p:nvSpPr>
        <p:spPr>
          <a:xfrm>
            <a:off x="562888" y="3419629"/>
            <a:ext cx="11062312" cy="971303"/>
          </a:xfrm>
          <a:custGeom>
            <a:avLst/>
            <a:gdLst>
              <a:gd name="connsiteX0" fmla="*/ 0 w 8985248"/>
              <a:gd name="connsiteY0" fmla="*/ 97130 h 971303"/>
              <a:gd name="connsiteX1" fmla="*/ 97130 w 8985248"/>
              <a:gd name="connsiteY1" fmla="*/ 0 h 971303"/>
              <a:gd name="connsiteX2" fmla="*/ 8888118 w 8985248"/>
              <a:gd name="connsiteY2" fmla="*/ 0 h 971303"/>
              <a:gd name="connsiteX3" fmla="*/ 8985248 w 8985248"/>
              <a:gd name="connsiteY3" fmla="*/ 97130 h 971303"/>
              <a:gd name="connsiteX4" fmla="*/ 8985248 w 8985248"/>
              <a:gd name="connsiteY4" fmla="*/ 874173 h 971303"/>
              <a:gd name="connsiteX5" fmla="*/ 8888118 w 8985248"/>
              <a:gd name="connsiteY5" fmla="*/ 971303 h 971303"/>
              <a:gd name="connsiteX6" fmla="*/ 97130 w 8985248"/>
              <a:gd name="connsiteY6" fmla="*/ 971303 h 971303"/>
              <a:gd name="connsiteX7" fmla="*/ 0 w 8985248"/>
              <a:gd name="connsiteY7" fmla="*/ 874173 h 971303"/>
              <a:gd name="connsiteX8" fmla="*/ 0 w 8985248"/>
              <a:gd name="connsiteY8" fmla="*/ 97130 h 971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985248" h="971303">
                <a:moveTo>
                  <a:pt x="0" y="97130"/>
                </a:moveTo>
                <a:cubicBezTo>
                  <a:pt x="0" y="43487"/>
                  <a:pt x="43487" y="0"/>
                  <a:pt x="97130" y="0"/>
                </a:cubicBezTo>
                <a:lnTo>
                  <a:pt x="8888118" y="0"/>
                </a:lnTo>
                <a:cubicBezTo>
                  <a:pt x="8941761" y="0"/>
                  <a:pt x="8985248" y="43487"/>
                  <a:pt x="8985248" y="97130"/>
                </a:cubicBezTo>
                <a:lnTo>
                  <a:pt x="8985248" y="874173"/>
                </a:lnTo>
                <a:cubicBezTo>
                  <a:pt x="8985248" y="927816"/>
                  <a:pt x="8941761" y="971303"/>
                  <a:pt x="8888118" y="971303"/>
                </a:cubicBezTo>
                <a:lnTo>
                  <a:pt x="97130" y="971303"/>
                </a:lnTo>
                <a:cubicBezTo>
                  <a:pt x="43487" y="971303"/>
                  <a:pt x="0" y="927816"/>
                  <a:pt x="0" y="874173"/>
                </a:cubicBezTo>
                <a:lnTo>
                  <a:pt x="0" y="97130"/>
                </a:lnTo>
                <a:close/>
              </a:path>
            </a:pathLst>
          </a:custGeom>
          <a:solidFill>
            <a:srgbClr val="D8CBCB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66570" tIns="72390" rIns="72390" bIns="72390" numCol="1" spcCol="1270" anchor="t" anchorCtr="0">
            <a:noAutofit/>
          </a:bodyPr>
          <a:lstStyle/>
          <a:p>
            <a:pPr marL="0" lvl="0" indent="0" algn="l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Webdings" pitchFamily="18" charset="2"/>
              <a:buNone/>
            </a:pPr>
            <a:endParaRPr lang="en-US" sz="1400" kern="1200" dirty="0">
              <a:solidFill>
                <a:schemeClr val="tx1"/>
              </a:solidFill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682472" y="3516759"/>
            <a:ext cx="2212462" cy="777042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pPr algn="l"/>
            <a:r>
              <a:rPr lang="en-US" sz="1400" b="1" dirty="0"/>
              <a:t>What triggered the question?</a:t>
            </a:r>
          </a:p>
        </p:txBody>
      </p:sp>
      <p:sp>
        <p:nvSpPr>
          <p:cNvPr id="24" name="Freeform 23"/>
          <p:cNvSpPr/>
          <p:nvPr/>
        </p:nvSpPr>
        <p:spPr>
          <a:xfrm>
            <a:off x="562888" y="4488064"/>
            <a:ext cx="11062312" cy="971303"/>
          </a:xfrm>
          <a:custGeom>
            <a:avLst/>
            <a:gdLst>
              <a:gd name="connsiteX0" fmla="*/ 0 w 8985248"/>
              <a:gd name="connsiteY0" fmla="*/ 97130 h 971303"/>
              <a:gd name="connsiteX1" fmla="*/ 97130 w 8985248"/>
              <a:gd name="connsiteY1" fmla="*/ 0 h 971303"/>
              <a:gd name="connsiteX2" fmla="*/ 8888118 w 8985248"/>
              <a:gd name="connsiteY2" fmla="*/ 0 h 971303"/>
              <a:gd name="connsiteX3" fmla="*/ 8985248 w 8985248"/>
              <a:gd name="connsiteY3" fmla="*/ 97130 h 971303"/>
              <a:gd name="connsiteX4" fmla="*/ 8985248 w 8985248"/>
              <a:gd name="connsiteY4" fmla="*/ 874173 h 971303"/>
              <a:gd name="connsiteX5" fmla="*/ 8888118 w 8985248"/>
              <a:gd name="connsiteY5" fmla="*/ 971303 h 971303"/>
              <a:gd name="connsiteX6" fmla="*/ 97130 w 8985248"/>
              <a:gd name="connsiteY6" fmla="*/ 971303 h 971303"/>
              <a:gd name="connsiteX7" fmla="*/ 0 w 8985248"/>
              <a:gd name="connsiteY7" fmla="*/ 874173 h 971303"/>
              <a:gd name="connsiteX8" fmla="*/ 0 w 8985248"/>
              <a:gd name="connsiteY8" fmla="*/ 97130 h 971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985248" h="971303">
                <a:moveTo>
                  <a:pt x="0" y="97130"/>
                </a:moveTo>
                <a:cubicBezTo>
                  <a:pt x="0" y="43487"/>
                  <a:pt x="43487" y="0"/>
                  <a:pt x="97130" y="0"/>
                </a:cubicBezTo>
                <a:lnTo>
                  <a:pt x="8888118" y="0"/>
                </a:lnTo>
                <a:cubicBezTo>
                  <a:pt x="8941761" y="0"/>
                  <a:pt x="8985248" y="43487"/>
                  <a:pt x="8985248" y="97130"/>
                </a:cubicBezTo>
                <a:lnTo>
                  <a:pt x="8985248" y="874173"/>
                </a:lnTo>
                <a:cubicBezTo>
                  <a:pt x="8985248" y="927816"/>
                  <a:pt x="8941761" y="971303"/>
                  <a:pt x="8888118" y="971303"/>
                </a:cubicBezTo>
                <a:lnTo>
                  <a:pt x="97130" y="971303"/>
                </a:lnTo>
                <a:cubicBezTo>
                  <a:pt x="43487" y="971303"/>
                  <a:pt x="0" y="927816"/>
                  <a:pt x="0" y="874173"/>
                </a:cubicBezTo>
                <a:lnTo>
                  <a:pt x="0" y="97130"/>
                </a:lnTo>
                <a:close/>
              </a:path>
            </a:pathLst>
          </a:custGeom>
          <a:solidFill>
            <a:srgbClr val="D8CBCB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66570" tIns="72390" rIns="72390" bIns="72390" numCol="1" spcCol="1270" anchor="t" anchorCtr="0">
            <a:noAutofit/>
          </a:bodyPr>
          <a:lstStyle/>
          <a:p>
            <a:pPr marL="0" lvl="0" indent="0" algn="l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Webdings" pitchFamily="18" charset="2"/>
              <a:buNone/>
            </a:pPr>
            <a:endParaRPr lang="en-US" sz="1400" kern="1200" dirty="0">
              <a:solidFill>
                <a:schemeClr val="tx1"/>
              </a:solidFill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682472" y="4585193"/>
            <a:ext cx="2212462" cy="777042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SzTx/>
              <a:buFont typeface="Webdings" pitchFamily="18" charset="2"/>
              <a:buNone/>
              <a:tabLst/>
              <a:defRPr/>
            </a:pPr>
            <a:r>
              <a:rPr lang="en-US" sz="1400" b="1" dirty="0">
                <a:solidFill>
                  <a:schemeClr val="bg1"/>
                </a:solidFill>
              </a:rPr>
              <a:t>What do you intend to do with the output?</a:t>
            </a:r>
            <a:endParaRPr lang="en-US" sz="1400" b="1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6" name="Freeform 25"/>
          <p:cNvSpPr/>
          <p:nvPr/>
        </p:nvSpPr>
        <p:spPr>
          <a:xfrm>
            <a:off x="562888" y="5556498"/>
            <a:ext cx="11062312" cy="971303"/>
          </a:xfrm>
          <a:custGeom>
            <a:avLst/>
            <a:gdLst>
              <a:gd name="connsiteX0" fmla="*/ 0 w 8985248"/>
              <a:gd name="connsiteY0" fmla="*/ 97130 h 971303"/>
              <a:gd name="connsiteX1" fmla="*/ 97130 w 8985248"/>
              <a:gd name="connsiteY1" fmla="*/ 0 h 971303"/>
              <a:gd name="connsiteX2" fmla="*/ 8888118 w 8985248"/>
              <a:gd name="connsiteY2" fmla="*/ 0 h 971303"/>
              <a:gd name="connsiteX3" fmla="*/ 8985248 w 8985248"/>
              <a:gd name="connsiteY3" fmla="*/ 97130 h 971303"/>
              <a:gd name="connsiteX4" fmla="*/ 8985248 w 8985248"/>
              <a:gd name="connsiteY4" fmla="*/ 874173 h 971303"/>
              <a:gd name="connsiteX5" fmla="*/ 8888118 w 8985248"/>
              <a:gd name="connsiteY5" fmla="*/ 971303 h 971303"/>
              <a:gd name="connsiteX6" fmla="*/ 97130 w 8985248"/>
              <a:gd name="connsiteY6" fmla="*/ 971303 h 971303"/>
              <a:gd name="connsiteX7" fmla="*/ 0 w 8985248"/>
              <a:gd name="connsiteY7" fmla="*/ 874173 h 971303"/>
              <a:gd name="connsiteX8" fmla="*/ 0 w 8985248"/>
              <a:gd name="connsiteY8" fmla="*/ 97130 h 971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985248" h="971303">
                <a:moveTo>
                  <a:pt x="0" y="97130"/>
                </a:moveTo>
                <a:cubicBezTo>
                  <a:pt x="0" y="43487"/>
                  <a:pt x="43487" y="0"/>
                  <a:pt x="97130" y="0"/>
                </a:cubicBezTo>
                <a:lnTo>
                  <a:pt x="8888118" y="0"/>
                </a:lnTo>
                <a:cubicBezTo>
                  <a:pt x="8941761" y="0"/>
                  <a:pt x="8985248" y="43487"/>
                  <a:pt x="8985248" y="97130"/>
                </a:cubicBezTo>
                <a:lnTo>
                  <a:pt x="8985248" y="874173"/>
                </a:lnTo>
                <a:cubicBezTo>
                  <a:pt x="8985248" y="927816"/>
                  <a:pt x="8941761" y="971303"/>
                  <a:pt x="8888118" y="971303"/>
                </a:cubicBezTo>
                <a:lnTo>
                  <a:pt x="97130" y="971303"/>
                </a:lnTo>
                <a:cubicBezTo>
                  <a:pt x="43487" y="971303"/>
                  <a:pt x="0" y="927816"/>
                  <a:pt x="0" y="874173"/>
                </a:cubicBezTo>
                <a:lnTo>
                  <a:pt x="0" y="97130"/>
                </a:lnTo>
                <a:close/>
              </a:path>
            </a:pathLst>
          </a:custGeom>
          <a:solidFill>
            <a:srgbClr val="D8CBCB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66570" tIns="72390" rIns="72390" bIns="72390" numCol="1" spcCol="1270" anchor="t" anchorCtr="0">
            <a:noAutofit/>
          </a:bodyPr>
          <a:lstStyle/>
          <a:p>
            <a:pPr marL="0" lvl="0" indent="0" algn="l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Webdings" pitchFamily="18" charset="2"/>
              <a:buNone/>
            </a:pPr>
            <a:endParaRPr lang="en-US" sz="1400" kern="1200" dirty="0">
              <a:solidFill>
                <a:schemeClr val="tx1"/>
              </a:solidFill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682472" y="5653627"/>
            <a:ext cx="2212462" cy="777042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SzTx/>
              <a:buFont typeface="Webdings" pitchFamily="18" charset="2"/>
              <a:buNone/>
              <a:tabLst/>
              <a:defRPr/>
            </a:pPr>
            <a:r>
              <a:rPr lang="en-US" sz="1400" b="1" dirty="0">
                <a:solidFill>
                  <a:schemeClr val="bg1"/>
                </a:solidFill>
              </a:rPr>
              <a:t>What do you ‘expect’ as the outcomes?</a:t>
            </a:r>
            <a:endParaRPr lang="en-US" sz="1400" b="1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4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2894933" y="1311212"/>
            <a:ext cx="8714632" cy="914400"/>
          </a:xfrm>
          <a:ln>
            <a:noFill/>
          </a:ln>
        </p:spPr>
        <p:txBody>
          <a:bodyPr lIns="91440" tIns="0" rIns="91440"/>
          <a:lstStyle>
            <a:lvl1pPr>
              <a:spcBef>
                <a:spcPts val="600"/>
              </a:spcBef>
              <a:defRPr sz="1400" baseline="0"/>
            </a:lvl1pPr>
            <a:lvl2pPr>
              <a:lnSpc>
                <a:spcPct val="100000"/>
              </a:lnSpc>
              <a:spcBef>
                <a:spcPts val="300"/>
              </a:spcBef>
              <a:defRPr sz="1200" baseline="0"/>
            </a:lvl2pPr>
          </a:lstStyle>
          <a:p>
            <a:pPr lvl="0"/>
            <a:r>
              <a:rPr lang="en-US" dirty="0"/>
              <a:t>Understand who the end consumer of the request would be – in several cases, this may not be the requestor himself/herself</a:t>
            </a:r>
          </a:p>
          <a:p>
            <a:pPr lvl="1"/>
            <a:endParaRPr lang="en-US" dirty="0"/>
          </a:p>
        </p:txBody>
      </p:sp>
      <p:sp>
        <p:nvSpPr>
          <p:cNvPr id="17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2894933" y="2379646"/>
            <a:ext cx="8714632" cy="914400"/>
          </a:xfrm>
          <a:ln>
            <a:noFill/>
          </a:ln>
        </p:spPr>
        <p:txBody>
          <a:bodyPr lIns="91440" tIns="0" rIns="91440"/>
          <a:lstStyle>
            <a:lvl1pPr>
              <a:spcBef>
                <a:spcPts val="600"/>
              </a:spcBef>
              <a:defRPr sz="1400" baseline="0"/>
            </a:lvl1pPr>
            <a:lvl2pPr>
              <a:lnSpc>
                <a:spcPct val="100000"/>
              </a:lnSpc>
              <a:spcBef>
                <a:spcPts val="300"/>
              </a:spcBef>
              <a:defRPr sz="1200" baseline="0"/>
            </a:lvl2pPr>
          </a:lstStyle>
          <a:p>
            <a:pPr lvl="0"/>
            <a:r>
              <a:rPr lang="en-US" dirty="0"/>
              <a:t>Understand the request in business terms and not the specific data or refresh request</a:t>
            </a:r>
          </a:p>
        </p:txBody>
      </p:sp>
      <p:sp>
        <p:nvSpPr>
          <p:cNvPr id="18" name="Text Placeholder 14"/>
          <p:cNvSpPr>
            <a:spLocks noGrp="1"/>
          </p:cNvSpPr>
          <p:nvPr>
            <p:ph type="body" sz="quarter" idx="16" hasCustomPrompt="1"/>
          </p:nvPr>
        </p:nvSpPr>
        <p:spPr>
          <a:xfrm>
            <a:off x="2894933" y="3445029"/>
            <a:ext cx="8714632" cy="914400"/>
          </a:xfrm>
          <a:ln>
            <a:noFill/>
          </a:ln>
        </p:spPr>
        <p:txBody>
          <a:bodyPr lIns="91440" tIns="0" rIns="91440"/>
          <a:lstStyle>
            <a:lvl1pPr>
              <a:spcBef>
                <a:spcPts val="600"/>
              </a:spcBef>
              <a:defRPr sz="1400" baseline="0"/>
            </a:lvl1pPr>
            <a:lvl2pPr>
              <a:lnSpc>
                <a:spcPct val="100000"/>
              </a:lnSpc>
              <a:spcBef>
                <a:spcPts val="300"/>
              </a:spcBef>
              <a:defRPr sz="1200" baseline="0"/>
            </a:lvl2pPr>
          </a:lstStyle>
          <a:p>
            <a:pPr lvl="0"/>
            <a:r>
              <a:rPr lang="en-US" dirty="0"/>
              <a:t>Understand the factors that drove the requestor to ask this question</a:t>
            </a:r>
          </a:p>
        </p:txBody>
      </p:sp>
      <p:sp>
        <p:nvSpPr>
          <p:cNvPr id="19" name="Text Placeholder 14"/>
          <p:cNvSpPr>
            <a:spLocks noGrp="1"/>
          </p:cNvSpPr>
          <p:nvPr>
            <p:ph type="body" sz="quarter" idx="17" hasCustomPrompt="1"/>
          </p:nvPr>
        </p:nvSpPr>
        <p:spPr>
          <a:xfrm>
            <a:off x="2894933" y="4513463"/>
            <a:ext cx="8714632" cy="914400"/>
          </a:xfrm>
          <a:ln>
            <a:noFill/>
          </a:ln>
        </p:spPr>
        <p:txBody>
          <a:bodyPr lIns="91440" tIns="0" rIns="91440"/>
          <a:lstStyle>
            <a:lvl1pPr>
              <a:spcBef>
                <a:spcPts val="600"/>
              </a:spcBef>
              <a:defRPr sz="1400" baseline="0"/>
            </a:lvl1pPr>
            <a:lvl2pPr>
              <a:lnSpc>
                <a:spcPct val="100000"/>
              </a:lnSpc>
              <a:spcBef>
                <a:spcPts val="300"/>
              </a:spcBef>
              <a:defRPr sz="1200" baseline="0"/>
            </a:lvl2pPr>
          </a:lstStyle>
          <a:p>
            <a:pPr lvl="0"/>
            <a:r>
              <a:rPr lang="en-US" dirty="0"/>
              <a:t>Understand the consumption of this request – important to be aware since there will be a limited opportunity for re-work in such short cycles</a:t>
            </a:r>
          </a:p>
        </p:txBody>
      </p:sp>
      <p:sp>
        <p:nvSpPr>
          <p:cNvPr id="20" name="Text Placeholder 14"/>
          <p:cNvSpPr>
            <a:spLocks noGrp="1"/>
          </p:cNvSpPr>
          <p:nvPr>
            <p:ph type="body" sz="quarter" idx="18" hasCustomPrompt="1"/>
          </p:nvPr>
        </p:nvSpPr>
        <p:spPr>
          <a:xfrm>
            <a:off x="2894933" y="5581897"/>
            <a:ext cx="8714632" cy="914400"/>
          </a:xfrm>
          <a:ln>
            <a:noFill/>
          </a:ln>
        </p:spPr>
        <p:txBody>
          <a:bodyPr lIns="91440" tIns="0" rIns="91440"/>
          <a:lstStyle>
            <a:lvl1pPr>
              <a:spcBef>
                <a:spcPts val="600"/>
              </a:spcBef>
              <a:defRPr sz="1400" baseline="0"/>
            </a:lvl1pPr>
            <a:lvl2pPr>
              <a:lnSpc>
                <a:spcPct val="100000"/>
              </a:lnSpc>
              <a:spcBef>
                <a:spcPts val="300"/>
              </a:spcBef>
              <a:defRPr sz="1200" baseline="0"/>
            </a:lvl2pPr>
          </a:lstStyle>
          <a:p>
            <a:pPr lvl="0"/>
            <a:r>
              <a:rPr lang="en-US" dirty="0"/>
              <a:t>Understand the expected ‘takeaways’ from this request – this can be used to validate the output and also define the sniff checks that need to be defined</a:t>
            </a:r>
          </a:p>
        </p:txBody>
      </p:sp>
    </p:spTree>
    <p:extLst>
      <p:ext uri="{BB962C8B-B14F-4D97-AF65-F5344CB8AC3E}">
        <p14:creationId xmlns:p14="http://schemas.microsoft.com/office/powerpoint/2010/main" val="2380345517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 err="1"/>
              <a:t>QFIRe</a:t>
            </a:r>
            <a:r>
              <a:rPr lang="en-US" dirty="0"/>
              <a:t> – What is the Key Takeaway from the Slide?</a:t>
            </a:r>
          </a:p>
        </p:txBody>
      </p:sp>
      <p:graphicFrame>
        <p:nvGraphicFramePr>
          <p:cNvPr id="15" name="Object 14"/>
          <p:cNvGraphicFramePr>
            <a:graphicFrameLocks noChangeAspect="1"/>
          </p:cNvGraphicFramePr>
          <p:nvPr userDrawn="1"/>
        </p:nvGraphicFramePr>
        <p:xfrm>
          <a:off x="11384804" y="76200"/>
          <a:ext cx="730973" cy="547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507" r:id="rId3" imgW="971686" imgH="895238" progId="PBrush">
                  <p:embed/>
                </p:oleObj>
              </mc:Choice>
              <mc:Fallback>
                <p:oleObj r:id="rId3" imgW="971686" imgH="895238" progId="PBrush">
                  <p:embed/>
                  <p:pic>
                    <p:nvPicPr>
                      <p:cNvPr id="15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384804" y="76200"/>
                        <a:ext cx="730973" cy="547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" name="TextBox 31"/>
          <p:cNvSpPr txBox="1"/>
          <p:nvPr userDrawn="1"/>
        </p:nvSpPr>
        <p:spPr>
          <a:xfrm>
            <a:off x="609796" y="1566331"/>
            <a:ext cx="10638585" cy="762001"/>
          </a:xfrm>
          <a:prstGeom prst="rect">
            <a:avLst/>
          </a:prstGeom>
          <a:solidFill>
            <a:srgbClr val="D8CBCB"/>
          </a:solidFill>
          <a:ln>
            <a:noFill/>
            <a:prstDash val="sysDash"/>
          </a:ln>
        </p:spPr>
        <p:txBody>
          <a:bodyPr wrap="square" tIns="182880" rtlCol="0">
            <a:noAutofit/>
          </a:bodyPr>
          <a:lstStyle/>
          <a:p>
            <a:pPr marL="0" indent="0" algn="l">
              <a:buFont typeface="Webdings" pitchFamily="18" charset="2"/>
              <a:buNone/>
            </a:pPr>
            <a:endParaRPr lang="en-US" sz="1400" dirty="0"/>
          </a:p>
        </p:txBody>
      </p:sp>
      <p:sp>
        <p:nvSpPr>
          <p:cNvPr id="33" name="TextBox 32"/>
          <p:cNvSpPr txBox="1"/>
          <p:nvPr userDrawn="1"/>
        </p:nvSpPr>
        <p:spPr>
          <a:xfrm>
            <a:off x="609796" y="2662763"/>
            <a:ext cx="5216096" cy="2523068"/>
          </a:xfrm>
          <a:prstGeom prst="rect">
            <a:avLst/>
          </a:prstGeom>
          <a:solidFill>
            <a:srgbClr val="D8CBCB"/>
          </a:solidFill>
          <a:ln>
            <a:noFill/>
            <a:prstDash val="sysDash"/>
          </a:ln>
        </p:spPr>
        <p:txBody>
          <a:bodyPr wrap="square" tIns="91440" rtlCol="0">
            <a:noAutofit/>
          </a:bodyPr>
          <a:lstStyle/>
          <a:p>
            <a:pPr marL="171450" indent="-171450" algn="l">
              <a:buFont typeface="Webdings" pitchFamily="18" charset="2"/>
              <a:buChar char="4"/>
            </a:pPr>
            <a:endParaRPr lang="en-US" sz="1400" dirty="0"/>
          </a:p>
        </p:txBody>
      </p:sp>
      <p:sp>
        <p:nvSpPr>
          <p:cNvPr id="34" name="TextBox 33"/>
          <p:cNvSpPr txBox="1"/>
          <p:nvPr userDrawn="1"/>
        </p:nvSpPr>
        <p:spPr>
          <a:xfrm>
            <a:off x="609796" y="5524500"/>
            <a:ext cx="10638585" cy="952500"/>
          </a:xfrm>
          <a:prstGeom prst="rect">
            <a:avLst/>
          </a:prstGeom>
          <a:solidFill>
            <a:srgbClr val="CBD3D3"/>
          </a:solidFill>
          <a:ln>
            <a:noFill/>
            <a:prstDash val="sysDash"/>
          </a:ln>
        </p:spPr>
        <p:txBody>
          <a:bodyPr wrap="square" tIns="91440" rtlCol="0">
            <a:noAutofit/>
          </a:bodyPr>
          <a:lstStyle/>
          <a:p>
            <a:pPr marL="171450" indent="-171450" algn="l">
              <a:buFont typeface="Webdings" pitchFamily="18" charset="2"/>
              <a:buChar char="4"/>
            </a:pPr>
            <a:endParaRPr lang="en-US" sz="1400" dirty="0"/>
          </a:p>
        </p:txBody>
      </p:sp>
      <p:sp>
        <p:nvSpPr>
          <p:cNvPr id="35" name="Text Placeholder 14"/>
          <p:cNvSpPr>
            <a:spLocks noGrp="1"/>
          </p:cNvSpPr>
          <p:nvPr>
            <p:ph type="body" sz="quarter" idx="17" hasCustomPrompt="1"/>
          </p:nvPr>
        </p:nvSpPr>
        <p:spPr>
          <a:xfrm>
            <a:off x="609795" y="5524500"/>
            <a:ext cx="10616070" cy="952500"/>
          </a:xfrm>
          <a:ln>
            <a:noFill/>
          </a:ln>
        </p:spPr>
        <p:txBody>
          <a:bodyPr tIns="91440"/>
          <a:lstStyle>
            <a:lvl1pPr>
              <a:spcBef>
                <a:spcPts val="600"/>
              </a:spcBef>
              <a:defRPr sz="1400" baseline="0"/>
            </a:lvl1pPr>
            <a:lvl2pPr>
              <a:lnSpc>
                <a:spcPct val="100000"/>
              </a:lnSpc>
              <a:spcBef>
                <a:spcPts val="300"/>
              </a:spcBef>
              <a:defRPr sz="1200" baseline="0"/>
            </a:lvl2pPr>
          </a:lstStyle>
          <a:p>
            <a:pPr lvl="0"/>
            <a:r>
              <a:rPr lang="en-US" dirty="0"/>
              <a:t>Recommendation 1</a:t>
            </a:r>
          </a:p>
          <a:p>
            <a:pPr lvl="1"/>
            <a:r>
              <a:rPr lang="en-US" dirty="0"/>
              <a:t>Sub-recommendation 1</a:t>
            </a:r>
          </a:p>
          <a:p>
            <a:pPr lvl="0"/>
            <a:r>
              <a:rPr lang="en-US" dirty="0"/>
              <a:t>Recommendation 2</a:t>
            </a:r>
          </a:p>
        </p:txBody>
      </p:sp>
      <p:sp>
        <p:nvSpPr>
          <p:cNvPr id="36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609796" y="2662764"/>
            <a:ext cx="5216096" cy="2523067"/>
          </a:xfrm>
          <a:ln>
            <a:noFill/>
          </a:ln>
        </p:spPr>
        <p:txBody>
          <a:bodyPr tIns="91440"/>
          <a:lstStyle>
            <a:lvl1pPr>
              <a:spcBef>
                <a:spcPts val="600"/>
              </a:spcBef>
              <a:defRPr sz="1400" baseline="0"/>
            </a:lvl1pPr>
            <a:lvl2pPr>
              <a:lnSpc>
                <a:spcPct val="100000"/>
              </a:lnSpc>
              <a:spcBef>
                <a:spcPts val="300"/>
              </a:spcBef>
              <a:defRPr sz="1200" baseline="0"/>
            </a:lvl2pPr>
          </a:lstStyle>
          <a:p>
            <a:pPr lvl="0"/>
            <a:r>
              <a:rPr lang="en-US" dirty="0"/>
              <a:t>Finding 1</a:t>
            </a:r>
          </a:p>
          <a:p>
            <a:pPr lvl="1"/>
            <a:r>
              <a:rPr lang="en-US" dirty="0"/>
              <a:t>Sub-finding 1</a:t>
            </a:r>
          </a:p>
          <a:p>
            <a:pPr lvl="1"/>
            <a:r>
              <a:rPr lang="en-US" dirty="0"/>
              <a:t>Sub-finding 2</a:t>
            </a:r>
          </a:p>
          <a:p>
            <a:pPr lvl="0"/>
            <a:r>
              <a:rPr lang="en-US" dirty="0"/>
              <a:t>Finding 2</a:t>
            </a:r>
          </a:p>
          <a:p>
            <a:pPr lvl="1"/>
            <a:r>
              <a:rPr lang="en-US" dirty="0"/>
              <a:t>Sub-finding 1</a:t>
            </a:r>
          </a:p>
          <a:p>
            <a:pPr lvl="1"/>
            <a:r>
              <a:rPr lang="en-US" dirty="0"/>
              <a:t>Sub-finding 2</a:t>
            </a:r>
          </a:p>
          <a:p>
            <a:pPr lvl="0"/>
            <a:r>
              <a:rPr lang="en-US" dirty="0"/>
              <a:t>Finding 3</a:t>
            </a:r>
          </a:p>
          <a:p>
            <a:pPr lvl="0"/>
            <a:r>
              <a:rPr lang="en-US" dirty="0"/>
              <a:t>Finding 4</a:t>
            </a:r>
          </a:p>
        </p:txBody>
      </p:sp>
      <p:sp>
        <p:nvSpPr>
          <p:cNvPr id="37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609795" y="1566331"/>
            <a:ext cx="10616070" cy="762001"/>
          </a:xfrm>
          <a:ln>
            <a:noFill/>
          </a:ln>
        </p:spPr>
        <p:txBody>
          <a:bodyPr tIns="91440"/>
          <a:lstStyle>
            <a:lvl1pPr>
              <a:spcBef>
                <a:spcPts val="600"/>
              </a:spcBef>
              <a:defRPr sz="1400" baseline="0"/>
            </a:lvl1pPr>
            <a:lvl2pPr>
              <a:lnSpc>
                <a:spcPct val="100000"/>
              </a:lnSpc>
              <a:spcBef>
                <a:spcPts val="300"/>
              </a:spcBef>
              <a:defRPr sz="1200" baseline="0"/>
            </a:lvl2pPr>
          </a:lstStyle>
          <a:p>
            <a:pPr lvl="0"/>
            <a:r>
              <a:rPr lang="en-US" dirty="0"/>
              <a:t>Question</a:t>
            </a:r>
          </a:p>
          <a:p>
            <a:pPr lvl="1"/>
            <a:r>
              <a:rPr lang="en-US" dirty="0"/>
              <a:t>Sub Question</a:t>
            </a:r>
          </a:p>
        </p:txBody>
      </p:sp>
      <p:sp>
        <p:nvSpPr>
          <p:cNvPr id="38" name="Rounded Rectangle 37"/>
          <p:cNvSpPr/>
          <p:nvPr userDrawn="1"/>
        </p:nvSpPr>
        <p:spPr bwMode="auto">
          <a:xfrm>
            <a:off x="726673" y="1308100"/>
            <a:ext cx="2392274" cy="342900"/>
          </a:xfrm>
          <a:prstGeom prst="round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tabLst/>
            </a:pPr>
            <a:r>
              <a:rPr lang="en-US" sz="1600" b="1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Questions</a:t>
            </a:r>
          </a:p>
        </p:txBody>
      </p:sp>
      <p:sp>
        <p:nvSpPr>
          <p:cNvPr id="39" name="Rounded Rectangle 38"/>
          <p:cNvSpPr/>
          <p:nvPr userDrawn="1"/>
        </p:nvSpPr>
        <p:spPr bwMode="auto">
          <a:xfrm>
            <a:off x="726673" y="2396064"/>
            <a:ext cx="2392274" cy="342900"/>
          </a:xfrm>
          <a:prstGeom prst="round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tabLst/>
            </a:pPr>
            <a:r>
              <a:rPr lang="en-US" sz="1600" b="1" dirty="0">
                <a:solidFill>
                  <a:schemeClr val="bg1"/>
                </a:solidFill>
              </a:rPr>
              <a:t>Findings</a:t>
            </a:r>
            <a:endParaRPr lang="en-US" sz="1600" b="1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0" name="Rounded Rectangle 39"/>
          <p:cNvSpPr/>
          <p:nvPr userDrawn="1"/>
        </p:nvSpPr>
        <p:spPr bwMode="auto">
          <a:xfrm>
            <a:off x="726673" y="5245100"/>
            <a:ext cx="2392274" cy="342900"/>
          </a:xfrm>
          <a:prstGeom prst="round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tabLst/>
            </a:pPr>
            <a:r>
              <a:rPr lang="en-US" sz="1600" b="1" dirty="0">
                <a:solidFill>
                  <a:schemeClr val="bg1"/>
                </a:solidFill>
              </a:rPr>
              <a:t>Recommendations</a:t>
            </a:r>
            <a:endParaRPr lang="en-US" sz="1600" b="1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1" name="TextBox 40"/>
          <p:cNvSpPr txBox="1"/>
          <p:nvPr userDrawn="1"/>
        </p:nvSpPr>
        <p:spPr>
          <a:xfrm>
            <a:off x="6026030" y="2662763"/>
            <a:ext cx="5216096" cy="2523068"/>
          </a:xfrm>
          <a:prstGeom prst="rect">
            <a:avLst/>
          </a:prstGeom>
          <a:solidFill>
            <a:srgbClr val="D8CBCB"/>
          </a:solidFill>
          <a:ln>
            <a:noFill/>
            <a:prstDash val="sysDash"/>
          </a:ln>
        </p:spPr>
        <p:txBody>
          <a:bodyPr wrap="square" tIns="91440" rtlCol="0">
            <a:noAutofit/>
          </a:bodyPr>
          <a:lstStyle/>
          <a:p>
            <a:pPr marL="171450" indent="-171450" algn="l">
              <a:buFont typeface="Webdings" pitchFamily="18" charset="2"/>
              <a:buChar char="4"/>
            </a:pPr>
            <a:endParaRPr lang="en-US" sz="1400" dirty="0"/>
          </a:p>
        </p:txBody>
      </p:sp>
      <p:sp>
        <p:nvSpPr>
          <p:cNvPr id="42" name="Text Placeholder 14"/>
          <p:cNvSpPr>
            <a:spLocks noGrp="1"/>
          </p:cNvSpPr>
          <p:nvPr>
            <p:ph type="body" sz="quarter" idx="18" hasCustomPrompt="1"/>
          </p:nvPr>
        </p:nvSpPr>
        <p:spPr>
          <a:xfrm>
            <a:off x="6026030" y="2662764"/>
            <a:ext cx="5216096" cy="2523067"/>
          </a:xfrm>
          <a:ln>
            <a:noFill/>
          </a:ln>
        </p:spPr>
        <p:txBody>
          <a:bodyPr tIns="91440"/>
          <a:lstStyle>
            <a:lvl1pPr>
              <a:spcBef>
                <a:spcPts val="600"/>
              </a:spcBef>
              <a:defRPr sz="1400" baseline="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</a:lstStyle>
          <a:p>
            <a:pPr lvl="0"/>
            <a:r>
              <a:rPr lang="en-US" dirty="0"/>
              <a:t>Insight 1</a:t>
            </a:r>
          </a:p>
          <a:p>
            <a:pPr lvl="1"/>
            <a:r>
              <a:rPr lang="en-US" dirty="0"/>
              <a:t>Sub-insight</a:t>
            </a:r>
          </a:p>
          <a:p>
            <a:pPr lvl="1"/>
            <a:r>
              <a:rPr lang="en-US" dirty="0"/>
              <a:t>Sub-insight</a:t>
            </a:r>
          </a:p>
          <a:p>
            <a:pPr lvl="0"/>
            <a:r>
              <a:rPr lang="en-US" dirty="0"/>
              <a:t>Insight 2</a:t>
            </a:r>
          </a:p>
          <a:p>
            <a:pPr lvl="0"/>
            <a:r>
              <a:rPr lang="en-US" dirty="0"/>
              <a:t>Insight 3</a:t>
            </a:r>
          </a:p>
          <a:p>
            <a:pPr lvl="0"/>
            <a:r>
              <a:rPr lang="en-US" dirty="0"/>
              <a:t>Insight 4</a:t>
            </a:r>
          </a:p>
        </p:txBody>
      </p:sp>
      <p:sp>
        <p:nvSpPr>
          <p:cNvPr id="43" name="Rounded Rectangle 42"/>
          <p:cNvSpPr/>
          <p:nvPr userDrawn="1"/>
        </p:nvSpPr>
        <p:spPr bwMode="auto">
          <a:xfrm>
            <a:off x="6142907" y="2396064"/>
            <a:ext cx="2392274" cy="342900"/>
          </a:xfrm>
          <a:prstGeom prst="round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tabLst/>
            </a:pPr>
            <a:r>
              <a:rPr lang="en-US" sz="1600" b="1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Insights</a:t>
            </a:r>
          </a:p>
        </p:txBody>
      </p:sp>
    </p:spTree>
    <p:extLst>
      <p:ext uri="{BB962C8B-B14F-4D97-AF65-F5344CB8AC3E}">
        <p14:creationId xmlns:p14="http://schemas.microsoft.com/office/powerpoint/2010/main" val="4028145704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 err="1"/>
              <a:t>FIRe</a:t>
            </a:r>
            <a:r>
              <a:rPr lang="en-US" dirty="0"/>
              <a:t> – What is the Key Takeaway from the Slide?</a:t>
            </a:r>
          </a:p>
        </p:txBody>
      </p:sp>
      <p:graphicFrame>
        <p:nvGraphicFramePr>
          <p:cNvPr id="15" name="Object 14"/>
          <p:cNvGraphicFramePr>
            <a:graphicFrameLocks noChangeAspect="1"/>
          </p:cNvGraphicFramePr>
          <p:nvPr userDrawn="1"/>
        </p:nvGraphicFramePr>
        <p:xfrm>
          <a:off x="11384804" y="76200"/>
          <a:ext cx="730973" cy="547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531" r:id="rId3" imgW="971686" imgH="895238" progId="PBrush">
                  <p:embed/>
                </p:oleObj>
              </mc:Choice>
              <mc:Fallback>
                <p:oleObj r:id="rId3" imgW="971686" imgH="895238" progId="PBrush">
                  <p:embed/>
                  <p:pic>
                    <p:nvPicPr>
                      <p:cNvPr id="15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384804" y="76200"/>
                        <a:ext cx="730973" cy="547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TextBox 15"/>
          <p:cNvSpPr txBox="1"/>
          <p:nvPr userDrawn="1"/>
        </p:nvSpPr>
        <p:spPr>
          <a:xfrm>
            <a:off x="609796" y="1646763"/>
            <a:ext cx="5216096" cy="3001438"/>
          </a:xfrm>
          <a:prstGeom prst="rect">
            <a:avLst/>
          </a:prstGeom>
          <a:solidFill>
            <a:srgbClr val="D8CBCB"/>
          </a:solidFill>
          <a:ln>
            <a:noFill/>
            <a:prstDash val="sysDash"/>
          </a:ln>
        </p:spPr>
        <p:txBody>
          <a:bodyPr wrap="square" tIns="91440" rtlCol="0">
            <a:noAutofit/>
          </a:bodyPr>
          <a:lstStyle/>
          <a:p>
            <a:pPr marL="171450" indent="-171450" algn="l">
              <a:buFont typeface="Webdings" pitchFamily="18" charset="2"/>
              <a:buChar char="4"/>
            </a:pPr>
            <a:endParaRPr lang="en-US" sz="1400" dirty="0"/>
          </a:p>
        </p:txBody>
      </p:sp>
      <p:sp>
        <p:nvSpPr>
          <p:cNvPr id="17" name="TextBox 16"/>
          <p:cNvSpPr txBox="1"/>
          <p:nvPr userDrawn="1"/>
        </p:nvSpPr>
        <p:spPr>
          <a:xfrm>
            <a:off x="609796" y="5067300"/>
            <a:ext cx="10638585" cy="1384300"/>
          </a:xfrm>
          <a:prstGeom prst="rect">
            <a:avLst/>
          </a:prstGeom>
          <a:solidFill>
            <a:srgbClr val="CBD3D3"/>
          </a:solidFill>
          <a:ln>
            <a:noFill/>
            <a:prstDash val="sysDash"/>
          </a:ln>
        </p:spPr>
        <p:txBody>
          <a:bodyPr wrap="square" tIns="91440" rtlCol="0">
            <a:noAutofit/>
          </a:bodyPr>
          <a:lstStyle/>
          <a:p>
            <a:pPr marL="171450" indent="-171450" algn="l">
              <a:buFont typeface="Webdings" pitchFamily="18" charset="2"/>
              <a:buChar char="4"/>
            </a:pPr>
            <a:endParaRPr lang="en-US" sz="1400" dirty="0"/>
          </a:p>
        </p:txBody>
      </p:sp>
      <p:sp>
        <p:nvSpPr>
          <p:cNvPr id="18" name="Text Placeholder 14"/>
          <p:cNvSpPr>
            <a:spLocks noGrp="1"/>
          </p:cNvSpPr>
          <p:nvPr>
            <p:ph type="body" sz="quarter" idx="17" hasCustomPrompt="1"/>
          </p:nvPr>
        </p:nvSpPr>
        <p:spPr>
          <a:xfrm>
            <a:off x="609795" y="5067300"/>
            <a:ext cx="10616070" cy="1384300"/>
          </a:xfrm>
          <a:ln>
            <a:noFill/>
          </a:ln>
        </p:spPr>
        <p:txBody>
          <a:bodyPr tIns="91440"/>
          <a:lstStyle>
            <a:lvl1pPr>
              <a:spcBef>
                <a:spcPts val="600"/>
              </a:spcBef>
              <a:defRPr sz="1400" baseline="0"/>
            </a:lvl1pPr>
            <a:lvl2pPr>
              <a:lnSpc>
                <a:spcPct val="100000"/>
              </a:lnSpc>
              <a:spcBef>
                <a:spcPts val="300"/>
              </a:spcBef>
              <a:defRPr sz="1200" baseline="0"/>
            </a:lvl2pPr>
          </a:lstStyle>
          <a:p>
            <a:pPr lvl="0"/>
            <a:r>
              <a:rPr lang="en-US" dirty="0"/>
              <a:t>Recommendation 1</a:t>
            </a:r>
          </a:p>
          <a:p>
            <a:pPr lvl="1"/>
            <a:r>
              <a:rPr lang="en-US" dirty="0"/>
              <a:t>Sub-recommendation 1</a:t>
            </a:r>
          </a:p>
          <a:p>
            <a:pPr lvl="0"/>
            <a:r>
              <a:rPr lang="en-US" dirty="0"/>
              <a:t>Recommendation 2</a:t>
            </a:r>
          </a:p>
        </p:txBody>
      </p:sp>
      <p:sp>
        <p:nvSpPr>
          <p:cNvPr id="19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609796" y="1646764"/>
            <a:ext cx="5216096" cy="3001437"/>
          </a:xfrm>
          <a:ln>
            <a:noFill/>
          </a:ln>
        </p:spPr>
        <p:txBody>
          <a:bodyPr tIns="91440"/>
          <a:lstStyle>
            <a:lvl1pPr>
              <a:spcBef>
                <a:spcPts val="600"/>
              </a:spcBef>
              <a:defRPr sz="1400" baseline="0"/>
            </a:lvl1pPr>
            <a:lvl2pPr>
              <a:lnSpc>
                <a:spcPct val="100000"/>
              </a:lnSpc>
              <a:spcBef>
                <a:spcPts val="300"/>
              </a:spcBef>
              <a:defRPr sz="1200" baseline="0"/>
            </a:lvl2pPr>
          </a:lstStyle>
          <a:p>
            <a:pPr lvl="0"/>
            <a:r>
              <a:rPr lang="en-US" dirty="0"/>
              <a:t>Finding 1</a:t>
            </a:r>
          </a:p>
          <a:p>
            <a:pPr lvl="1"/>
            <a:r>
              <a:rPr lang="en-US" dirty="0"/>
              <a:t>Sub-finding 1</a:t>
            </a:r>
          </a:p>
          <a:p>
            <a:pPr lvl="1"/>
            <a:r>
              <a:rPr lang="en-US" dirty="0"/>
              <a:t>Sub-finding 2</a:t>
            </a:r>
          </a:p>
          <a:p>
            <a:pPr lvl="0"/>
            <a:r>
              <a:rPr lang="en-US" dirty="0"/>
              <a:t>Finding 2</a:t>
            </a:r>
          </a:p>
          <a:p>
            <a:pPr lvl="1"/>
            <a:r>
              <a:rPr lang="en-US" dirty="0"/>
              <a:t>Sub-finding 1</a:t>
            </a:r>
          </a:p>
          <a:p>
            <a:pPr lvl="1"/>
            <a:r>
              <a:rPr lang="en-US" dirty="0"/>
              <a:t>Sub-finding 2</a:t>
            </a:r>
          </a:p>
          <a:p>
            <a:pPr lvl="0"/>
            <a:r>
              <a:rPr lang="en-US" dirty="0"/>
              <a:t>Finding 3</a:t>
            </a:r>
          </a:p>
          <a:p>
            <a:pPr lvl="0"/>
            <a:r>
              <a:rPr lang="en-US" dirty="0"/>
              <a:t>Finding 4</a:t>
            </a:r>
          </a:p>
        </p:txBody>
      </p:sp>
      <p:sp>
        <p:nvSpPr>
          <p:cNvPr id="20" name="Rounded Rectangle 19"/>
          <p:cNvSpPr/>
          <p:nvPr userDrawn="1"/>
        </p:nvSpPr>
        <p:spPr bwMode="auto">
          <a:xfrm>
            <a:off x="726673" y="1380064"/>
            <a:ext cx="2392274" cy="342900"/>
          </a:xfrm>
          <a:prstGeom prst="round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tabLst/>
            </a:pPr>
            <a:r>
              <a:rPr lang="en-US" sz="1600" b="1" dirty="0">
                <a:solidFill>
                  <a:schemeClr val="bg1"/>
                </a:solidFill>
              </a:rPr>
              <a:t>Findings</a:t>
            </a:r>
            <a:endParaRPr lang="en-US" sz="1600" b="1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1" name="Rounded Rectangle 20"/>
          <p:cNvSpPr/>
          <p:nvPr userDrawn="1"/>
        </p:nvSpPr>
        <p:spPr bwMode="auto">
          <a:xfrm>
            <a:off x="726673" y="4787900"/>
            <a:ext cx="2392274" cy="342900"/>
          </a:xfrm>
          <a:prstGeom prst="round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tabLst/>
            </a:pPr>
            <a:r>
              <a:rPr lang="en-US" sz="1600" b="1" dirty="0">
                <a:solidFill>
                  <a:schemeClr val="bg1"/>
                </a:solidFill>
              </a:rPr>
              <a:t>Recommendations</a:t>
            </a:r>
            <a:endParaRPr lang="en-US" sz="1600" b="1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2" name="TextBox 21"/>
          <p:cNvSpPr txBox="1"/>
          <p:nvPr userDrawn="1"/>
        </p:nvSpPr>
        <p:spPr>
          <a:xfrm>
            <a:off x="6026030" y="1646763"/>
            <a:ext cx="5216096" cy="3001438"/>
          </a:xfrm>
          <a:prstGeom prst="rect">
            <a:avLst/>
          </a:prstGeom>
          <a:solidFill>
            <a:srgbClr val="D8CBCB"/>
          </a:solidFill>
          <a:ln>
            <a:noFill/>
            <a:prstDash val="sysDash"/>
          </a:ln>
        </p:spPr>
        <p:txBody>
          <a:bodyPr wrap="square" tIns="91440" rtlCol="0">
            <a:noAutofit/>
          </a:bodyPr>
          <a:lstStyle/>
          <a:p>
            <a:pPr marL="171450" indent="-171450" algn="l">
              <a:buFont typeface="Webdings" pitchFamily="18" charset="2"/>
              <a:buChar char="4"/>
            </a:pPr>
            <a:endParaRPr lang="en-US" sz="1400" dirty="0"/>
          </a:p>
        </p:txBody>
      </p:sp>
      <p:sp>
        <p:nvSpPr>
          <p:cNvPr id="23" name="Text Placeholder 14"/>
          <p:cNvSpPr>
            <a:spLocks noGrp="1"/>
          </p:cNvSpPr>
          <p:nvPr>
            <p:ph type="body" sz="quarter" idx="18" hasCustomPrompt="1"/>
          </p:nvPr>
        </p:nvSpPr>
        <p:spPr>
          <a:xfrm>
            <a:off x="6026030" y="1646764"/>
            <a:ext cx="5216096" cy="3001437"/>
          </a:xfrm>
          <a:ln>
            <a:noFill/>
          </a:ln>
        </p:spPr>
        <p:txBody>
          <a:bodyPr tIns="91440"/>
          <a:lstStyle>
            <a:lvl1pPr>
              <a:spcBef>
                <a:spcPts val="600"/>
              </a:spcBef>
              <a:defRPr sz="1400" baseline="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</a:lstStyle>
          <a:p>
            <a:pPr lvl="0"/>
            <a:r>
              <a:rPr lang="en-US" dirty="0"/>
              <a:t>Insight 1</a:t>
            </a:r>
          </a:p>
          <a:p>
            <a:pPr lvl="1"/>
            <a:r>
              <a:rPr lang="en-US" dirty="0"/>
              <a:t>Sub-insight</a:t>
            </a:r>
          </a:p>
          <a:p>
            <a:pPr lvl="1"/>
            <a:r>
              <a:rPr lang="en-US" dirty="0"/>
              <a:t>Sub-insight</a:t>
            </a:r>
          </a:p>
          <a:p>
            <a:pPr lvl="0"/>
            <a:r>
              <a:rPr lang="en-US" dirty="0"/>
              <a:t>Insight 2</a:t>
            </a:r>
          </a:p>
          <a:p>
            <a:pPr lvl="0"/>
            <a:r>
              <a:rPr lang="en-US" dirty="0"/>
              <a:t>Insight 3</a:t>
            </a:r>
          </a:p>
          <a:p>
            <a:pPr lvl="0"/>
            <a:r>
              <a:rPr lang="en-US" dirty="0"/>
              <a:t>Insight 4</a:t>
            </a:r>
          </a:p>
        </p:txBody>
      </p:sp>
      <p:sp>
        <p:nvSpPr>
          <p:cNvPr id="24" name="Rounded Rectangle 23"/>
          <p:cNvSpPr/>
          <p:nvPr userDrawn="1"/>
        </p:nvSpPr>
        <p:spPr bwMode="auto">
          <a:xfrm>
            <a:off x="6142907" y="1380064"/>
            <a:ext cx="2392274" cy="342900"/>
          </a:xfrm>
          <a:prstGeom prst="round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tabLst/>
            </a:pPr>
            <a:r>
              <a:rPr lang="en-US" sz="1600" b="1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Insights</a:t>
            </a:r>
          </a:p>
        </p:txBody>
      </p:sp>
    </p:spTree>
    <p:extLst>
      <p:ext uri="{BB962C8B-B14F-4D97-AF65-F5344CB8AC3E}">
        <p14:creationId xmlns:p14="http://schemas.microsoft.com/office/powerpoint/2010/main" val="1412296692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Problem Statement &amp; Approach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25378" name="Object 113"/>
          <p:cNvGraphicFramePr>
            <a:graphicFrameLocks noChangeAspect="1"/>
          </p:cNvGraphicFramePr>
          <p:nvPr/>
        </p:nvGraphicFramePr>
        <p:xfrm>
          <a:off x="11384804" y="76200"/>
          <a:ext cx="730973" cy="547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555" r:id="rId3" imgW="971686" imgH="895238" progId="PBrush">
                  <p:embed/>
                </p:oleObj>
              </mc:Choice>
              <mc:Fallback>
                <p:oleObj r:id="rId3" imgW="971686" imgH="895238" progId="PBrush">
                  <p:embed/>
                  <p:pic>
                    <p:nvPicPr>
                      <p:cNvPr id="1125378" name="Object 1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384804" y="76200"/>
                        <a:ext cx="730973" cy="5476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What is the Key Takeaway from the Slide?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 userDrawn="1">
            <p:extLst/>
          </p:nvPr>
        </p:nvGraphicFramePr>
        <p:xfrm>
          <a:off x="546596" y="1431572"/>
          <a:ext cx="5291148" cy="2911828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52911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Background</a:t>
                      </a:r>
                    </a:p>
                  </a:txBody>
                  <a:tcPr marL="112578" marR="112578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46068">
                <a:tc>
                  <a:txBody>
                    <a:bodyPr/>
                    <a:lstStyle/>
                    <a:p>
                      <a:pPr marL="228600" indent="-228600">
                        <a:spcAft>
                          <a:spcPts val="600"/>
                        </a:spcAft>
                        <a:buFont typeface="Webdings" pitchFamily="18" charset="2"/>
                        <a:buChar char="4"/>
                      </a:pPr>
                      <a:endParaRPr lang="en-US" sz="1200" u="none" dirty="0"/>
                    </a:p>
                  </a:txBody>
                  <a:tcPr marL="112578" marR="11257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 userDrawn="1">
            <p:extLst/>
          </p:nvPr>
        </p:nvGraphicFramePr>
        <p:xfrm>
          <a:off x="546596" y="4466872"/>
          <a:ext cx="5291148" cy="1857728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52911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Objectives</a:t>
                      </a:r>
                    </a:p>
                  </a:txBody>
                  <a:tcPr marL="112578" marR="112578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91968">
                <a:tc>
                  <a:txBody>
                    <a:bodyPr/>
                    <a:lstStyle/>
                    <a:p>
                      <a:pPr marL="228600" indent="-228600">
                        <a:spcAft>
                          <a:spcPts val="600"/>
                        </a:spcAft>
                        <a:buFont typeface="Webdings" pitchFamily="18" charset="2"/>
                        <a:buChar char="4"/>
                      </a:pPr>
                      <a:endParaRPr lang="en-US" sz="1200" u="none" dirty="0"/>
                    </a:p>
                  </a:txBody>
                  <a:tcPr marL="112578" marR="11257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4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547252" y="1816100"/>
            <a:ext cx="5291148" cy="2501900"/>
          </a:xfrm>
        </p:spPr>
        <p:txBody>
          <a:bodyPr>
            <a:noAutofit/>
          </a:bodyPr>
          <a:lstStyle>
            <a:lvl1pPr>
              <a:spcBef>
                <a:spcPts val="600"/>
              </a:spcBef>
              <a:defRPr sz="1400" baseline="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</a:lstStyle>
          <a:p>
            <a:pPr lvl="0"/>
            <a:r>
              <a:rPr lang="en-US" dirty="0"/>
              <a:t>What are the relevant facts that serve as the background for this project?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4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547252" y="4851400"/>
            <a:ext cx="5291148" cy="1473200"/>
          </a:xfrm>
        </p:spPr>
        <p:txBody>
          <a:bodyPr>
            <a:noAutofit/>
          </a:bodyPr>
          <a:lstStyle>
            <a:lvl1pPr>
              <a:spcBef>
                <a:spcPts val="600"/>
              </a:spcBef>
              <a:defRPr sz="1400"/>
            </a:lvl1pPr>
            <a:lvl2pPr>
              <a:spcBef>
                <a:spcPts val="300"/>
              </a:spcBef>
              <a:defRPr sz="1200"/>
            </a:lvl2pPr>
          </a:lstStyle>
          <a:p>
            <a:pPr lvl="0"/>
            <a:r>
              <a:rPr lang="en-US" dirty="0"/>
              <a:t>Describe the key project objectives</a:t>
            </a:r>
          </a:p>
          <a:p>
            <a:pPr lvl="1"/>
            <a:r>
              <a:rPr lang="en-US" dirty="0"/>
              <a:t>Second level</a:t>
            </a:r>
          </a:p>
        </p:txBody>
      </p:sp>
      <p:graphicFrame>
        <p:nvGraphicFramePr>
          <p:cNvPr id="11" name="Table 10"/>
          <p:cNvGraphicFramePr>
            <a:graphicFrameLocks noGrp="1"/>
          </p:cNvGraphicFramePr>
          <p:nvPr userDrawn="1">
            <p:extLst/>
          </p:nvPr>
        </p:nvGraphicFramePr>
        <p:xfrm>
          <a:off x="6378742" y="1431572"/>
          <a:ext cx="5291148" cy="4893028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52911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Approach</a:t>
                      </a:r>
                    </a:p>
                  </a:txBody>
                  <a:tcPr marL="112578" marR="112578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27268">
                <a:tc>
                  <a:txBody>
                    <a:bodyPr/>
                    <a:lstStyle/>
                    <a:p>
                      <a:pPr marL="228600" indent="-228600">
                        <a:spcAft>
                          <a:spcPts val="600"/>
                        </a:spcAft>
                        <a:buFont typeface="Webdings" pitchFamily="18" charset="2"/>
                        <a:buChar char="4"/>
                      </a:pPr>
                      <a:endParaRPr lang="en-US" sz="1200" u="none" dirty="0"/>
                    </a:p>
                  </a:txBody>
                  <a:tcPr marL="112578" marR="11257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3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6379399" y="1816100"/>
            <a:ext cx="5291148" cy="4508500"/>
          </a:xfrm>
        </p:spPr>
        <p:txBody>
          <a:bodyPr>
            <a:noAutofit/>
          </a:bodyPr>
          <a:lstStyle>
            <a:lvl1pPr>
              <a:spcBef>
                <a:spcPts val="600"/>
              </a:spcBef>
              <a:defRPr sz="1400" baseline="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</a:lstStyle>
          <a:p>
            <a:pPr lvl="0"/>
            <a:r>
              <a:rPr lang="en-US" dirty="0"/>
              <a:t>Describe the approach used by Mu Sigma in this project.  You can insert text or paste graphics in this box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" name="Right Arrow 1"/>
          <p:cNvSpPr/>
          <p:nvPr userDrawn="1"/>
        </p:nvSpPr>
        <p:spPr bwMode="auto">
          <a:xfrm>
            <a:off x="5945896" y="2895600"/>
            <a:ext cx="337733" cy="1828800"/>
          </a:xfrm>
          <a:prstGeom prst="rightArrow">
            <a:avLst>
              <a:gd name="adj1" fmla="val 50000"/>
              <a:gd name="adj2" fmla="val 100000"/>
            </a:avLst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04093056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Findings and Impac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25378" name="Object 113"/>
          <p:cNvGraphicFramePr>
            <a:graphicFrameLocks noChangeAspect="1"/>
          </p:cNvGraphicFramePr>
          <p:nvPr/>
        </p:nvGraphicFramePr>
        <p:xfrm>
          <a:off x="11384804" y="76200"/>
          <a:ext cx="730973" cy="547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579" r:id="rId3" imgW="971686" imgH="895238" progId="PBrush">
                  <p:embed/>
                </p:oleObj>
              </mc:Choice>
              <mc:Fallback>
                <p:oleObj r:id="rId3" imgW="971686" imgH="895238" progId="PBrush">
                  <p:embed/>
                  <p:pic>
                    <p:nvPicPr>
                      <p:cNvPr id="1125378" name="Object 1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384804" y="76200"/>
                        <a:ext cx="730973" cy="5476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What is the Key Takeaway from the Slide?</a:t>
            </a:r>
          </a:p>
        </p:txBody>
      </p:sp>
      <p:graphicFrame>
        <p:nvGraphicFramePr>
          <p:cNvPr id="11" name="Table 10"/>
          <p:cNvGraphicFramePr>
            <a:graphicFrameLocks noGrp="1"/>
          </p:cNvGraphicFramePr>
          <p:nvPr userDrawn="1">
            <p:extLst/>
          </p:nvPr>
        </p:nvGraphicFramePr>
        <p:xfrm>
          <a:off x="6378742" y="1431572"/>
          <a:ext cx="5291148" cy="4893028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52911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Analysis</a:t>
                      </a:r>
                      <a:r>
                        <a:rPr lang="en-US" sz="1400" baseline="0" dirty="0"/>
                        <a:t> Illustrations</a:t>
                      </a:r>
                      <a:endParaRPr lang="en-US" sz="1400" dirty="0"/>
                    </a:p>
                  </a:txBody>
                  <a:tcPr marL="112578" marR="112578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27268">
                <a:tc>
                  <a:txBody>
                    <a:bodyPr/>
                    <a:lstStyle/>
                    <a:p>
                      <a:pPr marL="228600" indent="-228600">
                        <a:spcAft>
                          <a:spcPts val="600"/>
                        </a:spcAft>
                        <a:buFont typeface="Webdings" pitchFamily="18" charset="2"/>
                        <a:buChar char="4"/>
                      </a:pPr>
                      <a:endParaRPr lang="en-US" sz="1200" u="none" dirty="0"/>
                    </a:p>
                  </a:txBody>
                  <a:tcPr marL="112578" marR="11257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3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6379399" y="1816100"/>
            <a:ext cx="5291148" cy="4508500"/>
          </a:xfrm>
        </p:spPr>
        <p:txBody>
          <a:bodyPr>
            <a:noAutofit/>
          </a:bodyPr>
          <a:lstStyle>
            <a:lvl1pPr>
              <a:spcBef>
                <a:spcPts val="600"/>
              </a:spcBef>
              <a:defRPr sz="1400" baseline="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</a:lstStyle>
          <a:p>
            <a:pPr lvl="0"/>
            <a:r>
              <a:rPr lang="en-US" dirty="0"/>
              <a:t>Paste charts/graphics that illustrate key analysis outputs and support the key findings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" name="Right Arrow 1"/>
          <p:cNvSpPr/>
          <p:nvPr userDrawn="1"/>
        </p:nvSpPr>
        <p:spPr bwMode="auto">
          <a:xfrm>
            <a:off x="5945896" y="1981200"/>
            <a:ext cx="337733" cy="1371600"/>
          </a:xfrm>
          <a:prstGeom prst="rightArrow">
            <a:avLst>
              <a:gd name="adj1" fmla="val 50000"/>
              <a:gd name="adj2" fmla="val 100000"/>
            </a:avLst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graphicFrame>
        <p:nvGraphicFramePr>
          <p:cNvPr id="12" name="Table 11"/>
          <p:cNvGraphicFramePr>
            <a:graphicFrameLocks noGrp="1"/>
          </p:cNvGraphicFramePr>
          <p:nvPr userDrawn="1">
            <p:extLst/>
          </p:nvPr>
        </p:nvGraphicFramePr>
        <p:xfrm>
          <a:off x="546596" y="1431572"/>
          <a:ext cx="5291148" cy="2378428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52911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Key Findings</a:t>
                      </a:r>
                    </a:p>
                  </a:txBody>
                  <a:tcPr marL="112578" marR="112578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12668">
                <a:tc>
                  <a:txBody>
                    <a:bodyPr/>
                    <a:lstStyle/>
                    <a:p>
                      <a:pPr marL="228600" indent="-228600">
                        <a:spcAft>
                          <a:spcPts val="600"/>
                        </a:spcAft>
                        <a:buFont typeface="Webdings" pitchFamily="18" charset="2"/>
                        <a:buChar char="4"/>
                      </a:pPr>
                      <a:endParaRPr lang="en-US" sz="1200" u="none" dirty="0"/>
                    </a:p>
                  </a:txBody>
                  <a:tcPr marL="112578" marR="11257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 userDrawn="1">
            <p:extLst/>
          </p:nvPr>
        </p:nvGraphicFramePr>
        <p:xfrm>
          <a:off x="546596" y="3933472"/>
          <a:ext cx="5291148" cy="2391128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52911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Business Impact</a:t>
                      </a:r>
                    </a:p>
                  </a:txBody>
                  <a:tcPr marL="112578" marR="112578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25368">
                <a:tc>
                  <a:txBody>
                    <a:bodyPr/>
                    <a:lstStyle/>
                    <a:p>
                      <a:pPr marL="228600" indent="-228600">
                        <a:spcAft>
                          <a:spcPts val="600"/>
                        </a:spcAft>
                        <a:buFont typeface="Webdings" pitchFamily="18" charset="2"/>
                        <a:buChar char="4"/>
                      </a:pPr>
                      <a:endParaRPr lang="en-US" sz="1200" u="none" dirty="0"/>
                    </a:p>
                  </a:txBody>
                  <a:tcPr marL="112578" marR="11257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6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547252" y="1816100"/>
            <a:ext cx="5291148" cy="1993900"/>
          </a:xfrm>
        </p:spPr>
        <p:txBody>
          <a:bodyPr>
            <a:noAutofit/>
          </a:bodyPr>
          <a:lstStyle>
            <a:lvl1pPr>
              <a:spcBef>
                <a:spcPts val="600"/>
              </a:spcBef>
              <a:defRPr sz="1400" baseline="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</a:lstStyle>
          <a:p>
            <a:pPr lvl="0"/>
            <a:r>
              <a:rPr lang="en-US" dirty="0"/>
              <a:t>Describe the findings/insights obtained from the analysis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547252" y="4318000"/>
            <a:ext cx="5291148" cy="2006600"/>
          </a:xfrm>
        </p:spPr>
        <p:txBody>
          <a:bodyPr>
            <a:noAutofit/>
          </a:bodyPr>
          <a:lstStyle>
            <a:lvl1pPr>
              <a:spcBef>
                <a:spcPts val="600"/>
              </a:spcBef>
              <a:defRPr sz="1400" baseline="0"/>
            </a:lvl1pPr>
            <a:lvl2pPr>
              <a:spcBef>
                <a:spcPts val="300"/>
              </a:spcBef>
              <a:defRPr sz="1200"/>
            </a:lvl2pPr>
          </a:lstStyle>
          <a:p>
            <a:pPr lvl="0"/>
            <a:r>
              <a:rPr lang="en-US" dirty="0"/>
              <a:t>What was the real/projected impact of the project on the business?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8" name="Right Arrow 17"/>
          <p:cNvSpPr/>
          <p:nvPr userDrawn="1"/>
        </p:nvSpPr>
        <p:spPr bwMode="auto">
          <a:xfrm rot="10800000">
            <a:off x="5945896" y="4419600"/>
            <a:ext cx="337733" cy="1371600"/>
          </a:xfrm>
          <a:prstGeom prst="rightArrow">
            <a:avLst>
              <a:gd name="adj1" fmla="val 50000"/>
              <a:gd name="adj2" fmla="val 100000"/>
            </a:avLst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334400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Q Future Sta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62888" y="381000"/>
            <a:ext cx="11062315" cy="838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MPDNA – What is the Key Takeaway from the Slide?</a:t>
            </a:r>
          </a:p>
        </p:txBody>
      </p:sp>
      <p:pic>
        <p:nvPicPr>
          <p:cNvPr id="3" name="Picture 4" descr="j0188453[1]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40562" y="3556001"/>
            <a:ext cx="3299150" cy="5733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4" name="Table 3"/>
          <p:cNvGraphicFramePr>
            <a:graphicFrameLocks noGrp="1"/>
          </p:cNvGraphicFramePr>
          <p:nvPr userDrawn="1"/>
        </p:nvGraphicFramePr>
        <p:xfrm>
          <a:off x="546602" y="2155472"/>
          <a:ext cx="3440523" cy="333092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4405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680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Situation – Current</a:t>
                      </a:r>
                      <a:r>
                        <a:rPr lang="en-US" sz="1400" baseline="0" dirty="0"/>
                        <a:t> State</a:t>
                      </a:r>
                      <a:endParaRPr lang="en-US" sz="1400" dirty="0"/>
                    </a:p>
                  </a:txBody>
                  <a:tcPr marL="112578" marR="112578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64127">
                <a:tc>
                  <a:txBody>
                    <a:bodyPr/>
                    <a:lstStyle/>
                    <a:p>
                      <a:pPr marL="228600" indent="-228600">
                        <a:spcAft>
                          <a:spcPts val="600"/>
                        </a:spcAft>
                        <a:buFont typeface="Webdings" pitchFamily="18" charset="2"/>
                        <a:buChar char="4"/>
                      </a:pPr>
                      <a:endParaRPr lang="en-US" sz="1200" u="none" dirty="0"/>
                    </a:p>
                  </a:txBody>
                  <a:tcPr marL="112578" marR="11257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547252" y="2540000"/>
            <a:ext cx="3424236" cy="2933700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600"/>
              </a:spcBef>
              <a:defRPr sz="1400" baseline="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</a:lstStyle>
          <a:p>
            <a:pPr lvl="0"/>
            <a:r>
              <a:rPr lang="en-US" dirty="0"/>
              <a:t>What are the undisputed facts about the client and project?</a:t>
            </a:r>
          </a:p>
          <a:p>
            <a:pPr lvl="1"/>
            <a:r>
              <a:rPr lang="en-US" dirty="0"/>
              <a:t>Second level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 userDrawn="1"/>
        </p:nvGraphicFramePr>
        <p:xfrm>
          <a:off x="8208134" y="2155472"/>
          <a:ext cx="3440523" cy="333092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4405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680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Desired Future State</a:t>
                      </a:r>
                    </a:p>
                  </a:txBody>
                  <a:tcPr marL="112578" marR="112578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64127">
                <a:tc>
                  <a:txBody>
                    <a:bodyPr/>
                    <a:lstStyle/>
                    <a:p>
                      <a:pPr marL="228600" indent="-228600">
                        <a:spcAft>
                          <a:spcPts val="600"/>
                        </a:spcAft>
                        <a:buFont typeface="Webdings" pitchFamily="18" charset="2"/>
                        <a:buChar char="4"/>
                      </a:pPr>
                      <a:endParaRPr lang="en-US" sz="1200" u="none" dirty="0"/>
                    </a:p>
                  </a:txBody>
                  <a:tcPr marL="112578" marR="11257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9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8208785" y="2540000"/>
            <a:ext cx="3424236" cy="2933700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600"/>
              </a:spcBef>
              <a:defRPr sz="140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</a:lstStyle>
          <a:p>
            <a:pPr lvl="0"/>
            <a:r>
              <a:rPr lang="en-US" dirty="0"/>
              <a:t>Where would the client like to be?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0" name="Right Arrow 9"/>
          <p:cNvSpPr/>
          <p:nvPr userDrawn="1"/>
        </p:nvSpPr>
        <p:spPr bwMode="auto">
          <a:xfrm>
            <a:off x="4052794" y="3251200"/>
            <a:ext cx="337733" cy="1188720"/>
          </a:xfrm>
          <a:prstGeom prst="rightArrow">
            <a:avLst>
              <a:gd name="adj1" fmla="val 50000"/>
              <a:gd name="adj2" fmla="val 100000"/>
            </a:avLst>
          </a:prstGeom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2" name="Right Arrow 11"/>
          <p:cNvSpPr/>
          <p:nvPr userDrawn="1"/>
        </p:nvSpPr>
        <p:spPr bwMode="auto">
          <a:xfrm>
            <a:off x="7805382" y="3251200"/>
            <a:ext cx="337733" cy="1188720"/>
          </a:xfrm>
          <a:prstGeom prst="rightArrow">
            <a:avLst>
              <a:gd name="adj1" fmla="val 50000"/>
              <a:gd name="adj2" fmla="val 100000"/>
            </a:avLst>
          </a:prstGeom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graphicFrame>
        <p:nvGraphicFramePr>
          <p:cNvPr id="13" name="Table 12"/>
          <p:cNvGraphicFramePr>
            <a:graphicFrameLocks noGrp="1"/>
          </p:cNvGraphicFramePr>
          <p:nvPr userDrawn="1"/>
        </p:nvGraphicFramePr>
        <p:xfrm>
          <a:off x="4159118" y="1304572"/>
          <a:ext cx="3877672" cy="18323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776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4196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Complications – The Gap / Trigger</a:t>
                      </a:r>
                    </a:p>
                  </a:txBody>
                  <a:tcPr marL="112578" marR="112578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90366">
                <a:tc>
                  <a:txBody>
                    <a:bodyPr/>
                    <a:lstStyle/>
                    <a:p>
                      <a:pPr marL="228600" indent="-228600">
                        <a:spcAft>
                          <a:spcPts val="600"/>
                        </a:spcAft>
                        <a:buFont typeface="Webdings" pitchFamily="18" charset="2"/>
                        <a:buChar char="4"/>
                      </a:pPr>
                      <a:endParaRPr lang="en-US" sz="1200" u="none" dirty="0"/>
                    </a:p>
                  </a:txBody>
                  <a:tcPr marL="112578" marR="11257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4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174753" y="1676400"/>
            <a:ext cx="3846402" cy="1447800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600"/>
              </a:spcBef>
              <a:defRPr sz="1400" baseline="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</a:lstStyle>
          <a:p>
            <a:pPr lvl="0"/>
            <a:r>
              <a:rPr lang="en-US" dirty="0"/>
              <a:t>Explain the cause of the gap between the current state and desired future state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5" name="Right Arrow 14"/>
          <p:cNvSpPr/>
          <p:nvPr userDrawn="1"/>
        </p:nvSpPr>
        <p:spPr bwMode="auto">
          <a:xfrm rot="5400000">
            <a:off x="5960794" y="2593106"/>
            <a:ext cx="274320" cy="1463509"/>
          </a:xfrm>
          <a:prstGeom prst="rightArrow">
            <a:avLst>
              <a:gd name="adj1" fmla="val 50000"/>
              <a:gd name="adj2" fmla="val 100000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6" name="Right Arrow 15"/>
          <p:cNvSpPr/>
          <p:nvPr userDrawn="1"/>
        </p:nvSpPr>
        <p:spPr bwMode="auto">
          <a:xfrm rot="5400000">
            <a:off x="5960794" y="3609106"/>
            <a:ext cx="274320" cy="1463509"/>
          </a:xfrm>
          <a:prstGeom prst="rightArrow">
            <a:avLst>
              <a:gd name="adj1" fmla="val 50000"/>
              <a:gd name="adj2" fmla="val 100000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graphicFrame>
        <p:nvGraphicFramePr>
          <p:cNvPr id="18" name="Table 17"/>
          <p:cNvGraphicFramePr>
            <a:graphicFrameLocks noGrp="1"/>
          </p:cNvGraphicFramePr>
          <p:nvPr userDrawn="1"/>
        </p:nvGraphicFramePr>
        <p:xfrm>
          <a:off x="4159118" y="4530372"/>
          <a:ext cx="3877672" cy="18323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776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4196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Questions – which</a:t>
                      </a:r>
                      <a:r>
                        <a:rPr lang="en-US" sz="1400" baseline="0" dirty="0"/>
                        <a:t> need answers</a:t>
                      </a:r>
                      <a:endParaRPr lang="en-US" sz="1400" dirty="0"/>
                    </a:p>
                  </a:txBody>
                  <a:tcPr marL="112578" marR="112578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90366">
                <a:tc>
                  <a:txBody>
                    <a:bodyPr/>
                    <a:lstStyle/>
                    <a:p>
                      <a:pPr marL="228600" indent="-228600">
                        <a:spcAft>
                          <a:spcPts val="600"/>
                        </a:spcAft>
                        <a:buFont typeface="Webdings" pitchFamily="18" charset="2"/>
                        <a:buChar char="4"/>
                      </a:pPr>
                      <a:endParaRPr lang="en-US" sz="1200" u="none" dirty="0"/>
                    </a:p>
                  </a:txBody>
                  <a:tcPr marL="112578" marR="11257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9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4174753" y="4902200"/>
            <a:ext cx="3846402" cy="1447800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600"/>
              </a:spcBef>
              <a:defRPr sz="140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</a:lstStyle>
          <a:p>
            <a:pPr lvl="0"/>
            <a:r>
              <a:rPr lang="en-US" dirty="0"/>
              <a:t>What is the one key question that we should answer to get from current to desired future state?</a:t>
            </a:r>
          </a:p>
          <a:p>
            <a:pPr lvl="1"/>
            <a:r>
              <a:rPr lang="en-US" dirty="0"/>
              <a:t>What questions will help me answer the one key question?</a:t>
            </a:r>
          </a:p>
        </p:txBody>
      </p:sp>
      <p:graphicFrame>
        <p:nvGraphicFramePr>
          <p:cNvPr id="1128450" name="Object 113"/>
          <p:cNvGraphicFramePr>
            <a:graphicFrameLocks noChangeAspect="1"/>
          </p:cNvGraphicFramePr>
          <p:nvPr/>
        </p:nvGraphicFramePr>
        <p:xfrm>
          <a:off x="11384804" y="76200"/>
          <a:ext cx="730973" cy="547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964" r:id="rId4" imgW="971686" imgH="895238" progId="PBrush">
                  <p:embed/>
                </p:oleObj>
              </mc:Choice>
              <mc:Fallback>
                <p:oleObj r:id="rId4" imgW="971686" imgH="895238" progId="PBrush">
                  <p:embed/>
                  <p:pic>
                    <p:nvPicPr>
                      <p:cNvPr id="1128450" name="Object 1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384804" y="76200"/>
                        <a:ext cx="730973" cy="5476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41294940"/>
      </p:ext>
    </p:extLst>
  </p:cSld>
  <p:clrMapOvr>
    <a:masterClrMapping/>
  </p:clrMapOvr>
  <p:transition>
    <p:fade/>
  </p:transition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vertical chevron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What is the Key Takeaway from the Slide?</a:t>
            </a:r>
          </a:p>
        </p:txBody>
      </p:sp>
      <p:graphicFrame>
        <p:nvGraphicFramePr>
          <p:cNvPr id="1130498" name="Object 113"/>
          <p:cNvGraphicFramePr>
            <a:graphicFrameLocks noChangeAspect="1"/>
          </p:cNvGraphicFramePr>
          <p:nvPr/>
        </p:nvGraphicFramePr>
        <p:xfrm>
          <a:off x="11384804" y="76200"/>
          <a:ext cx="730973" cy="547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603" r:id="rId3" imgW="971686" imgH="895238" progId="PBrush">
                  <p:embed/>
                </p:oleObj>
              </mc:Choice>
              <mc:Fallback>
                <p:oleObj r:id="rId3" imgW="971686" imgH="895238" progId="PBrush">
                  <p:embed/>
                  <p:pic>
                    <p:nvPicPr>
                      <p:cNvPr id="1130498" name="Object 1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384804" y="76200"/>
                        <a:ext cx="730973" cy="5476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Rounded Rectangle 19"/>
          <p:cNvSpPr/>
          <p:nvPr userDrawn="1"/>
        </p:nvSpPr>
        <p:spPr bwMode="auto">
          <a:xfrm>
            <a:off x="3877674" y="3490815"/>
            <a:ext cx="7430123" cy="914400"/>
          </a:xfrm>
          <a:prstGeom prst="roundRect">
            <a:avLst>
              <a:gd name="adj" fmla="val 5556"/>
            </a:avLst>
          </a:prstGeom>
          <a:solidFill>
            <a:srgbClr val="D8CBCB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5" name="Rounded Rectangle 24"/>
          <p:cNvSpPr/>
          <p:nvPr userDrawn="1"/>
        </p:nvSpPr>
        <p:spPr bwMode="auto">
          <a:xfrm>
            <a:off x="3877674" y="2440109"/>
            <a:ext cx="7430123" cy="914400"/>
          </a:xfrm>
          <a:prstGeom prst="roundRect">
            <a:avLst>
              <a:gd name="adj" fmla="val 5556"/>
            </a:avLst>
          </a:prstGeom>
          <a:solidFill>
            <a:srgbClr val="D8CBCB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6" name="Pentagon 25"/>
          <p:cNvSpPr/>
          <p:nvPr userDrawn="1"/>
        </p:nvSpPr>
        <p:spPr bwMode="auto">
          <a:xfrm rot="5400000">
            <a:off x="1678271" y="485104"/>
            <a:ext cx="1005840" cy="2814441"/>
          </a:xfrm>
          <a:prstGeom prst="homePlate">
            <a:avLst>
              <a:gd name="adj" fmla="val 21370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7" name="Chevron 26"/>
          <p:cNvSpPr/>
          <p:nvPr userDrawn="1"/>
        </p:nvSpPr>
        <p:spPr bwMode="auto">
          <a:xfrm rot="5400000">
            <a:off x="1678271" y="1536656"/>
            <a:ext cx="1005840" cy="2814441"/>
          </a:xfrm>
          <a:prstGeom prst="chevron">
            <a:avLst>
              <a:gd name="adj" fmla="val 21403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8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766153" y="1557020"/>
            <a:ext cx="2814441" cy="640080"/>
          </a:xfr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Add step 1</a:t>
            </a:r>
          </a:p>
        </p:txBody>
      </p:sp>
      <p:sp>
        <p:nvSpPr>
          <p:cNvPr id="2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766153" y="2608582"/>
            <a:ext cx="2814441" cy="640080"/>
          </a:xfrm>
        </p:spPr>
        <p:txBody>
          <a:bodyPr anchor="ctr"/>
          <a:lstStyle>
            <a:lvl1pPr marL="0" indent="0" algn="ctr">
              <a:buNone/>
              <a:defRPr sz="1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Add step 2</a:t>
            </a:r>
          </a:p>
        </p:txBody>
      </p:sp>
      <p:sp>
        <p:nvSpPr>
          <p:cNvPr id="30" name="Rounded Rectangle 29"/>
          <p:cNvSpPr/>
          <p:nvPr userDrawn="1"/>
        </p:nvSpPr>
        <p:spPr bwMode="auto">
          <a:xfrm>
            <a:off x="3877674" y="1389403"/>
            <a:ext cx="7430123" cy="914400"/>
          </a:xfrm>
          <a:prstGeom prst="roundRect">
            <a:avLst>
              <a:gd name="adj" fmla="val 5556"/>
            </a:avLst>
          </a:prstGeom>
          <a:solidFill>
            <a:srgbClr val="D8CBCB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1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3971488" y="1371600"/>
            <a:ext cx="7204968" cy="914400"/>
          </a:xfrm>
        </p:spPr>
        <p:txBody>
          <a:bodyPr/>
          <a:lstStyle>
            <a:lvl1pPr>
              <a:spcBef>
                <a:spcPts val="600"/>
              </a:spcBef>
              <a:defRPr sz="1400" baseline="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</a:lstStyle>
          <a:p>
            <a:pPr lvl="0"/>
            <a:r>
              <a:rPr lang="en-US" dirty="0"/>
              <a:t>Describe step 1 and its sub-steps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2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3971488" y="2425700"/>
            <a:ext cx="7204968" cy="914400"/>
          </a:xfrm>
        </p:spPr>
        <p:txBody>
          <a:bodyPr/>
          <a:lstStyle>
            <a:lvl1pPr>
              <a:spcBef>
                <a:spcPts val="600"/>
              </a:spcBef>
              <a:defRPr sz="140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</a:lstStyle>
          <a:p>
            <a:pPr lvl="0"/>
            <a:r>
              <a:rPr lang="en-US" dirty="0"/>
              <a:t>Describe step 2 and its sub-steps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3" name="Text Placeholder 14"/>
          <p:cNvSpPr>
            <a:spLocks noGrp="1"/>
          </p:cNvSpPr>
          <p:nvPr>
            <p:ph type="body" sz="quarter" idx="16" hasCustomPrompt="1"/>
          </p:nvPr>
        </p:nvSpPr>
        <p:spPr>
          <a:xfrm>
            <a:off x="3971488" y="3479800"/>
            <a:ext cx="7204968" cy="914400"/>
          </a:xfrm>
        </p:spPr>
        <p:txBody>
          <a:bodyPr/>
          <a:lstStyle>
            <a:lvl1pPr>
              <a:spcBef>
                <a:spcPts val="600"/>
              </a:spcBef>
              <a:defRPr sz="140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</a:lstStyle>
          <a:p>
            <a:pPr lvl="0"/>
            <a:r>
              <a:rPr lang="en-US" dirty="0"/>
              <a:t>Describe step 3 and its sub-steps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4" name="Chevron 33"/>
          <p:cNvSpPr/>
          <p:nvPr userDrawn="1"/>
        </p:nvSpPr>
        <p:spPr bwMode="auto">
          <a:xfrm rot="5400000">
            <a:off x="1678271" y="2588208"/>
            <a:ext cx="1005840" cy="2814441"/>
          </a:xfrm>
          <a:prstGeom prst="chevron">
            <a:avLst>
              <a:gd name="adj" fmla="val 21403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5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766153" y="3660144"/>
            <a:ext cx="2814441" cy="640080"/>
          </a:xfr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Add step 3</a:t>
            </a:r>
          </a:p>
        </p:txBody>
      </p:sp>
      <p:sp>
        <p:nvSpPr>
          <p:cNvPr id="38" name="Chevron 37"/>
          <p:cNvSpPr/>
          <p:nvPr userDrawn="1"/>
        </p:nvSpPr>
        <p:spPr bwMode="auto">
          <a:xfrm rot="5400000">
            <a:off x="1678271" y="3639760"/>
            <a:ext cx="1005840" cy="2814441"/>
          </a:xfrm>
          <a:prstGeom prst="chevron">
            <a:avLst>
              <a:gd name="adj" fmla="val 21403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9" name="Text Placeholder 8"/>
          <p:cNvSpPr>
            <a:spLocks noGrp="1"/>
          </p:cNvSpPr>
          <p:nvPr>
            <p:ph type="body" sz="quarter" idx="17" hasCustomPrompt="1"/>
          </p:nvPr>
        </p:nvSpPr>
        <p:spPr>
          <a:xfrm>
            <a:off x="766153" y="4711707"/>
            <a:ext cx="2814441" cy="640080"/>
          </a:xfr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Add step 4</a:t>
            </a:r>
          </a:p>
        </p:txBody>
      </p:sp>
      <p:sp>
        <p:nvSpPr>
          <p:cNvPr id="42" name="Rounded Rectangle 41"/>
          <p:cNvSpPr/>
          <p:nvPr userDrawn="1"/>
        </p:nvSpPr>
        <p:spPr bwMode="auto">
          <a:xfrm>
            <a:off x="3877674" y="4541521"/>
            <a:ext cx="7430123" cy="914400"/>
          </a:xfrm>
          <a:prstGeom prst="roundRect">
            <a:avLst>
              <a:gd name="adj" fmla="val 5556"/>
            </a:avLst>
          </a:prstGeom>
          <a:solidFill>
            <a:srgbClr val="D8CBCB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3" name="Text Placeholder 14"/>
          <p:cNvSpPr>
            <a:spLocks noGrp="1"/>
          </p:cNvSpPr>
          <p:nvPr>
            <p:ph type="body" sz="quarter" idx="18" hasCustomPrompt="1"/>
          </p:nvPr>
        </p:nvSpPr>
        <p:spPr>
          <a:xfrm>
            <a:off x="3971488" y="4533900"/>
            <a:ext cx="7204968" cy="914400"/>
          </a:xfrm>
        </p:spPr>
        <p:txBody>
          <a:bodyPr/>
          <a:lstStyle>
            <a:lvl1pPr>
              <a:spcBef>
                <a:spcPts val="600"/>
              </a:spcBef>
              <a:defRPr sz="140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</a:lstStyle>
          <a:p>
            <a:pPr lvl="0"/>
            <a:r>
              <a:rPr lang="en-US" dirty="0"/>
              <a:t>Describe step 4 and its sub-steps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70472540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vertical chevron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What is the Key Takeaway from the Slide?</a:t>
            </a:r>
          </a:p>
        </p:txBody>
      </p:sp>
      <p:sp>
        <p:nvSpPr>
          <p:cNvPr id="4" name="Rounded Rectangle 3"/>
          <p:cNvSpPr/>
          <p:nvPr userDrawn="1"/>
        </p:nvSpPr>
        <p:spPr bwMode="auto">
          <a:xfrm>
            <a:off x="3877674" y="4251937"/>
            <a:ext cx="7430123" cy="1280160"/>
          </a:xfrm>
          <a:prstGeom prst="roundRect">
            <a:avLst>
              <a:gd name="adj" fmla="val 5556"/>
            </a:avLst>
          </a:prstGeom>
          <a:solidFill>
            <a:srgbClr val="D8CBCB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" name="Rounded Rectangle 4"/>
          <p:cNvSpPr/>
          <p:nvPr userDrawn="1"/>
        </p:nvSpPr>
        <p:spPr bwMode="auto">
          <a:xfrm>
            <a:off x="3877674" y="2811768"/>
            <a:ext cx="7430123" cy="1280160"/>
          </a:xfrm>
          <a:prstGeom prst="roundRect">
            <a:avLst>
              <a:gd name="adj" fmla="val 5556"/>
            </a:avLst>
          </a:prstGeom>
          <a:solidFill>
            <a:srgbClr val="D8CBCB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" name="Pentagon 5"/>
          <p:cNvSpPr/>
          <p:nvPr userDrawn="1"/>
        </p:nvSpPr>
        <p:spPr bwMode="auto">
          <a:xfrm rot="5400000">
            <a:off x="1541111" y="604461"/>
            <a:ext cx="1280160" cy="2814441"/>
          </a:xfrm>
          <a:prstGeom prst="homePlate">
            <a:avLst>
              <a:gd name="adj" fmla="val 21370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" name="Chevron 6"/>
          <p:cNvSpPr/>
          <p:nvPr userDrawn="1"/>
        </p:nvSpPr>
        <p:spPr bwMode="auto">
          <a:xfrm rot="5400000">
            <a:off x="1541111" y="2044629"/>
            <a:ext cx="1280160" cy="2814441"/>
          </a:xfrm>
          <a:prstGeom prst="chevron">
            <a:avLst>
              <a:gd name="adj" fmla="val 21403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766153" y="1645917"/>
            <a:ext cx="2814441" cy="640080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Add step 1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766153" y="3086085"/>
            <a:ext cx="2814441" cy="640080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Add step 2</a:t>
            </a:r>
          </a:p>
        </p:txBody>
      </p:sp>
      <p:sp>
        <p:nvSpPr>
          <p:cNvPr id="14" name="Rounded Rectangle 13"/>
          <p:cNvSpPr/>
          <p:nvPr userDrawn="1"/>
        </p:nvSpPr>
        <p:spPr bwMode="auto">
          <a:xfrm>
            <a:off x="3877674" y="1371600"/>
            <a:ext cx="7430123" cy="1280160"/>
          </a:xfrm>
          <a:prstGeom prst="roundRect">
            <a:avLst>
              <a:gd name="adj" fmla="val 5556"/>
            </a:avLst>
          </a:prstGeom>
          <a:solidFill>
            <a:srgbClr val="D8CBCB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3971488" y="1397000"/>
            <a:ext cx="7204968" cy="1188720"/>
          </a:xfrm>
        </p:spPr>
        <p:txBody>
          <a:bodyPr/>
          <a:lstStyle>
            <a:lvl1pPr>
              <a:spcBef>
                <a:spcPts val="600"/>
              </a:spcBef>
              <a:defRPr sz="1400" baseline="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</a:lstStyle>
          <a:p>
            <a:pPr lvl="0"/>
            <a:r>
              <a:rPr lang="en-US" dirty="0"/>
              <a:t>Describe step 1 and its sub-steps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3971488" y="2837168"/>
            <a:ext cx="7204968" cy="1188720"/>
          </a:xfrm>
        </p:spPr>
        <p:txBody>
          <a:bodyPr>
            <a:noAutofit/>
          </a:bodyPr>
          <a:lstStyle>
            <a:lvl1pPr>
              <a:spcBef>
                <a:spcPts val="600"/>
              </a:spcBef>
              <a:defRPr sz="140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</a:lstStyle>
          <a:p>
            <a:pPr lvl="0"/>
            <a:r>
              <a:rPr lang="en-US" dirty="0"/>
              <a:t>Describe step 2 and its sub-steps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7" name="Text Placeholder 14"/>
          <p:cNvSpPr>
            <a:spLocks noGrp="1"/>
          </p:cNvSpPr>
          <p:nvPr>
            <p:ph type="body" sz="quarter" idx="16" hasCustomPrompt="1"/>
          </p:nvPr>
        </p:nvSpPr>
        <p:spPr>
          <a:xfrm>
            <a:off x="3971488" y="4277337"/>
            <a:ext cx="7204968" cy="1188720"/>
          </a:xfrm>
        </p:spPr>
        <p:txBody>
          <a:bodyPr>
            <a:noAutofit/>
          </a:bodyPr>
          <a:lstStyle>
            <a:lvl1pPr>
              <a:spcBef>
                <a:spcPts val="600"/>
              </a:spcBef>
              <a:defRPr sz="140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</a:lstStyle>
          <a:p>
            <a:pPr lvl="0"/>
            <a:r>
              <a:rPr lang="en-US" dirty="0"/>
              <a:t>Describe step 3 and its sub-steps</a:t>
            </a:r>
          </a:p>
          <a:p>
            <a:pPr lvl="1"/>
            <a:r>
              <a:rPr lang="en-US" dirty="0"/>
              <a:t>Second level</a:t>
            </a:r>
          </a:p>
        </p:txBody>
      </p:sp>
      <p:graphicFrame>
        <p:nvGraphicFramePr>
          <p:cNvPr id="1129474" name="Object 113"/>
          <p:cNvGraphicFramePr>
            <a:graphicFrameLocks noChangeAspect="1"/>
          </p:cNvGraphicFramePr>
          <p:nvPr/>
        </p:nvGraphicFramePr>
        <p:xfrm>
          <a:off x="11384804" y="76200"/>
          <a:ext cx="730973" cy="547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627" r:id="rId3" imgW="971686" imgH="895238" progId="PBrush">
                  <p:embed/>
                </p:oleObj>
              </mc:Choice>
              <mc:Fallback>
                <p:oleObj r:id="rId3" imgW="971686" imgH="895238" progId="PBrush">
                  <p:embed/>
                  <p:pic>
                    <p:nvPicPr>
                      <p:cNvPr id="1129474" name="Object 1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384804" y="76200"/>
                        <a:ext cx="730973" cy="5476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Chevron 18"/>
          <p:cNvSpPr/>
          <p:nvPr userDrawn="1"/>
        </p:nvSpPr>
        <p:spPr bwMode="auto">
          <a:xfrm rot="5400000">
            <a:off x="1541111" y="3484797"/>
            <a:ext cx="1280160" cy="2814441"/>
          </a:xfrm>
          <a:prstGeom prst="chevron">
            <a:avLst>
              <a:gd name="adj" fmla="val 21403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766153" y="4526254"/>
            <a:ext cx="2814441" cy="640080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Add step 3</a:t>
            </a:r>
          </a:p>
        </p:txBody>
      </p:sp>
    </p:spTree>
    <p:extLst>
      <p:ext uri="{BB962C8B-B14F-4D97-AF65-F5344CB8AC3E}">
        <p14:creationId xmlns:p14="http://schemas.microsoft.com/office/powerpoint/2010/main" val="1653199078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horizontal chevron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What is the Key Takeaway from the Slide?</a:t>
            </a:r>
          </a:p>
        </p:txBody>
      </p:sp>
      <p:sp>
        <p:nvSpPr>
          <p:cNvPr id="3" name="Pentagon 2"/>
          <p:cNvSpPr/>
          <p:nvPr userDrawn="1"/>
        </p:nvSpPr>
        <p:spPr bwMode="auto">
          <a:xfrm>
            <a:off x="562888" y="1371600"/>
            <a:ext cx="2720626" cy="889000"/>
          </a:xfrm>
          <a:prstGeom prst="homePlate">
            <a:avLst>
              <a:gd name="adj" fmla="val 30189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Chevron 3"/>
          <p:cNvSpPr/>
          <p:nvPr userDrawn="1"/>
        </p:nvSpPr>
        <p:spPr bwMode="auto">
          <a:xfrm>
            <a:off x="3319997" y="1371600"/>
            <a:ext cx="2720626" cy="889000"/>
          </a:xfrm>
          <a:prstGeom prst="chevron">
            <a:avLst>
              <a:gd name="adj" fmla="val 30555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" name="Chevron 4"/>
          <p:cNvSpPr/>
          <p:nvPr userDrawn="1"/>
        </p:nvSpPr>
        <p:spPr bwMode="auto">
          <a:xfrm>
            <a:off x="6077106" y="1371600"/>
            <a:ext cx="2720626" cy="889000"/>
          </a:xfrm>
          <a:prstGeom prst="chevron">
            <a:avLst>
              <a:gd name="adj" fmla="val 30555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" name="Chevron 5"/>
          <p:cNvSpPr/>
          <p:nvPr userDrawn="1"/>
        </p:nvSpPr>
        <p:spPr bwMode="auto">
          <a:xfrm>
            <a:off x="8834216" y="1371600"/>
            <a:ext cx="2720626" cy="889000"/>
          </a:xfrm>
          <a:prstGeom prst="chevron">
            <a:avLst>
              <a:gd name="adj" fmla="val 30555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" name="Rounded Rectangle 6"/>
          <p:cNvSpPr/>
          <p:nvPr userDrawn="1"/>
        </p:nvSpPr>
        <p:spPr bwMode="auto">
          <a:xfrm>
            <a:off x="531617" y="2362200"/>
            <a:ext cx="2673718" cy="3159614"/>
          </a:xfrm>
          <a:prstGeom prst="roundRect">
            <a:avLst>
              <a:gd name="adj" fmla="val 3950"/>
            </a:avLst>
          </a:prstGeom>
          <a:solidFill>
            <a:srgbClr val="D8CBCB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547252" y="2451100"/>
            <a:ext cx="2658083" cy="3007710"/>
          </a:xfrm>
        </p:spPr>
        <p:txBody>
          <a:bodyPr/>
          <a:lstStyle>
            <a:lvl1pPr>
              <a:spcBef>
                <a:spcPts val="600"/>
              </a:spcBef>
              <a:defRPr sz="140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</a:lstStyle>
          <a:p>
            <a:pPr lvl="0"/>
            <a:r>
              <a:rPr lang="en-US" dirty="0"/>
              <a:t>Describe step 1 and its sub-steps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Rounded Rectangle 10"/>
          <p:cNvSpPr/>
          <p:nvPr userDrawn="1"/>
        </p:nvSpPr>
        <p:spPr bwMode="auto">
          <a:xfrm>
            <a:off x="3304361" y="2362200"/>
            <a:ext cx="2673718" cy="3159614"/>
          </a:xfrm>
          <a:prstGeom prst="roundRect">
            <a:avLst>
              <a:gd name="adj" fmla="val 3950"/>
            </a:avLst>
          </a:prstGeom>
          <a:solidFill>
            <a:srgbClr val="D8CBCB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319997" y="2451100"/>
            <a:ext cx="2658083" cy="3007710"/>
          </a:xfrm>
        </p:spPr>
        <p:txBody>
          <a:bodyPr/>
          <a:lstStyle>
            <a:lvl1pPr>
              <a:spcBef>
                <a:spcPts val="600"/>
              </a:spcBef>
              <a:defRPr sz="140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</a:lstStyle>
          <a:p>
            <a:pPr lvl="0"/>
            <a:r>
              <a:rPr lang="en-US" dirty="0"/>
              <a:t>Describe step 2 and its sub-steps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Rounded Rectangle 12"/>
          <p:cNvSpPr/>
          <p:nvPr userDrawn="1"/>
        </p:nvSpPr>
        <p:spPr bwMode="auto">
          <a:xfrm>
            <a:off x="6077106" y="2362200"/>
            <a:ext cx="2673718" cy="3159614"/>
          </a:xfrm>
          <a:prstGeom prst="roundRect">
            <a:avLst>
              <a:gd name="adj" fmla="val 3950"/>
            </a:avLst>
          </a:prstGeom>
          <a:solidFill>
            <a:srgbClr val="D8CBCB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6092742" y="2451100"/>
            <a:ext cx="2658083" cy="3007710"/>
          </a:xfrm>
        </p:spPr>
        <p:txBody>
          <a:bodyPr/>
          <a:lstStyle>
            <a:lvl1pPr>
              <a:spcBef>
                <a:spcPts val="600"/>
              </a:spcBef>
              <a:defRPr sz="140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</a:lstStyle>
          <a:p>
            <a:pPr lvl="0"/>
            <a:r>
              <a:rPr lang="en-US" dirty="0"/>
              <a:t>Describe step 3 and its sub-steps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5" name="Rounded Rectangle 14"/>
          <p:cNvSpPr/>
          <p:nvPr userDrawn="1"/>
        </p:nvSpPr>
        <p:spPr bwMode="auto">
          <a:xfrm>
            <a:off x="8849852" y="2362200"/>
            <a:ext cx="2673718" cy="3159614"/>
          </a:xfrm>
          <a:prstGeom prst="roundRect">
            <a:avLst>
              <a:gd name="adj" fmla="val 3950"/>
            </a:avLst>
          </a:prstGeom>
          <a:solidFill>
            <a:srgbClr val="D8CBCB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8865488" y="2451100"/>
            <a:ext cx="2658083" cy="3007710"/>
          </a:xfrm>
        </p:spPr>
        <p:txBody>
          <a:bodyPr/>
          <a:lstStyle>
            <a:lvl1pPr>
              <a:spcBef>
                <a:spcPts val="600"/>
              </a:spcBef>
              <a:defRPr sz="140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</a:lstStyle>
          <a:p>
            <a:pPr lvl="0"/>
            <a:r>
              <a:rPr lang="en-US" dirty="0"/>
              <a:t>Describe step 4 and its sub-steps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7" name="Text Placeholder 8"/>
          <p:cNvSpPr>
            <a:spLocks noGrp="1"/>
          </p:cNvSpPr>
          <p:nvPr>
            <p:ph type="body" sz="quarter" idx="14" hasCustomPrompt="1"/>
          </p:nvPr>
        </p:nvSpPr>
        <p:spPr>
          <a:xfrm>
            <a:off x="3604699" y="1409700"/>
            <a:ext cx="2138975" cy="800100"/>
          </a:xfr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Add step 2</a:t>
            </a:r>
          </a:p>
        </p:txBody>
      </p:sp>
      <p:sp>
        <p:nvSpPr>
          <p:cNvPr id="18" name="Text Placeholder 8"/>
          <p:cNvSpPr>
            <a:spLocks noGrp="1"/>
          </p:cNvSpPr>
          <p:nvPr>
            <p:ph type="body" sz="quarter" idx="15" hasCustomPrompt="1"/>
          </p:nvPr>
        </p:nvSpPr>
        <p:spPr>
          <a:xfrm>
            <a:off x="842377" y="1409700"/>
            <a:ext cx="2138975" cy="800100"/>
          </a:xfr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Add step 1</a:t>
            </a:r>
          </a:p>
        </p:txBody>
      </p:sp>
      <p:sp>
        <p:nvSpPr>
          <p:cNvPr id="19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9129341" y="1409700"/>
            <a:ext cx="2138975" cy="800100"/>
          </a:xfr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Add step 4</a:t>
            </a:r>
          </a:p>
        </p:txBody>
      </p:sp>
      <p:sp>
        <p:nvSpPr>
          <p:cNvPr id="20" name="Text Placeholder 8"/>
          <p:cNvSpPr>
            <a:spLocks noGrp="1"/>
          </p:cNvSpPr>
          <p:nvPr>
            <p:ph type="body" sz="quarter" idx="17" hasCustomPrompt="1"/>
          </p:nvPr>
        </p:nvSpPr>
        <p:spPr>
          <a:xfrm>
            <a:off x="6367020" y="1409700"/>
            <a:ext cx="2138975" cy="800100"/>
          </a:xfr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Add step 3</a:t>
            </a:r>
          </a:p>
        </p:txBody>
      </p:sp>
      <p:graphicFrame>
        <p:nvGraphicFramePr>
          <p:cNvPr id="1131522" name="Object 113"/>
          <p:cNvGraphicFramePr>
            <a:graphicFrameLocks noChangeAspect="1"/>
          </p:cNvGraphicFramePr>
          <p:nvPr/>
        </p:nvGraphicFramePr>
        <p:xfrm>
          <a:off x="11384804" y="76200"/>
          <a:ext cx="730973" cy="547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651" r:id="rId3" imgW="971686" imgH="895238" progId="PBrush">
                  <p:embed/>
                </p:oleObj>
              </mc:Choice>
              <mc:Fallback>
                <p:oleObj r:id="rId3" imgW="971686" imgH="895238" progId="PBrush">
                  <p:embed/>
                  <p:pic>
                    <p:nvPicPr>
                      <p:cNvPr id="1131522" name="Object 1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384804" y="76200"/>
                        <a:ext cx="730973" cy="5476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68775000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ycle with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What is the Key Takeaway from the Slide?</a:t>
            </a:r>
          </a:p>
        </p:txBody>
      </p:sp>
      <p:sp>
        <p:nvSpPr>
          <p:cNvPr id="5" name="Circular Arrow 4"/>
          <p:cNvSpPr/>
          <p:nvPr userDrawn="1"/>
        </p:nvSpPr>
        <p:spPr bwMode="auto">
          <a:xfrm>
            <a:off x="3750632" y="1752599"/>
            <a:ext cx="4690734" cy="3810000"/>
          </a:xfrm>
          <a:prstGeom prst="circularArrow">
            <a:avLst>
              <a:gd name="adj1" fmla="val 13145"/>
              <a:gd name="adj2" fmla="val 694608"/>
              <a:gd name="adj3" fmla="val 15503785"/>
              <a:gd name="adj4" fmla="val 10800000"/>
              <a:gd name="adj5" fmla="val 12264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" name="Circular Arrow 5"/>
          <p:cNvSpPr/>
          <p:nvPr userDrawn="1"/>
        </p:nvSpPr>
        <p:spPr bwMode="auto">
          <a:xfrm rot="5400000">
            <a:off x="4190999" y="1312232"/>
            <a:ext cx="3810000" cy="4690734"/>
          </a:xfrm>
          <a:prstGeom prst="circularArrow">
            <a:avLst>
              <a:gd name="adj1" fmla="val 13145"/>
              <a:gd name="adj2" fmla="val 694608"/>
              <a:gd name="adj3" fmla="val 15503785"/>
              <a:gd name="adj4" fmla="val 10800000"/>
              <a:gd name="adj5" fmla="val 12264"/>
            </a:avLst>
          </a:prstGeom>
          <a:solidFill>
            <a:srgbClr val="FF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" name="Circular Arrow 6"/>
          <p:cNvSpPr/>
          <p:nvPr userDrawn="1"/>
        </p:nvSpPr>
        <p:spPr bwMode="auto">
          <a:xfrm rot="10800000">
            <a:off x="3750634" y="1752599"/>
            <a:ext cx="4690734" cy="3810000"/>
          </a:xfrm>
          <a:prstGeom prst="circularArrow">
            <a:avLst>
              <a:gd name="adj1" fmla="val 13145"/>
              <a:gd name="adj2" fmla="val 694608"/>
              <a:gd name="adj3" fmla="val 15503785"/>
              <a:gd name="adj4" fmla="val 10800000"/>
              <a:gd name="adj5" fmla="val 12264"/>
            </a:avLst>
          </a:prstGeom>
          <a:solidFill>
            <a:srgbClr val="D4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Circular Arrow 7"/>
          <p:cNvSpPr/>
          <p:nvPr userDrawn="1"/>
        </p:nvSpPr>
        <p:spPr bwMode="auto">
          <a:xfrm rot="16200000">
            <a:off x="4191001" y="1312232"/>
            <a:ext cx="3810000" cy="4690734"/>
          </a:xfrm>
          <a:prstGeom prst="circularArrow">
            <a:avLst>
              <a:gd name="adj1" fmla="val 13145"/>
              <a:gd name="adj2" fmla="val 694608"/>
              <a:gd name="adj3" fmla="val 15503785"/>
              <a:gd name="adj4" fmla="val 10800000"/>
              <a:gd name="adj5" fmla="val 12264"/>
            </a:avLst>
          </a:prstGeom>
          <a:solidFill>
            <a:srgbClr val="AA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 rot="2700000">
            <a:off x="6444242" y="2483485"/>
            <a:ext cx="1674812" cy="422166"/>
          </a:xfrm>
        </p:spPr>
        <p:txBody>
          <a:bodyPr anchor="ctr"/>
          <a:lstStyle>
            <a:lvl1pPr marL="0" indent="0" algn="ctr">
              <a:buNone/>
              <a:defRPr sz="1400" b="1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Enter Text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 rot="18900000">
            <a:off x="3879366" y="2523117"/>
            <a:ext cx="2061968" cy="342900"/>
          </a:xfr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Enter Text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2" hasCustomPrompt="1"/>
          </p:nvPr>
        </p:nvSpPr>
        <p:spPr>
          <a:xfrm rot="2700000">
            <a:off x="4072944" y="4388486"/>
            <a:ext cx="1674812" cy="422166"/>
          </a:xfr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Enter Text</a:t>
            </a:r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 hasCustomPrompt="1"/>
          </p:nvPr>
        </p:nvSpPr>
        <p:spPr>
          <a:xfrm rot="18900000">
            <a:off x="6250664" y="4449181"/>
            <a:ext cx="2061968" cy="342900"/>
          </a:xfr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tx1"/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Enter Text</a:t>
            </a:r>
          </a:p>
        </p:txBody>
      </p:sp>
      <p:sp>
        <p:nvSpPr>
          <p:cNvPr id="14" name="Rounded Rectangle 13"/>
          <p:cNvSpPr/>
          <p:nvPr userDrawn="1"/>
        </p:nvSpPr>
        <p:spPr bwMode="auto">
          <a:xfrm>
            <a:off x="560933" y="1295400"/>
            <a:ext cx="3475834" cy="1905000"/>
          </a:xfrm>
          <a:prstGeom prst="roundRect">
            <a:avLst>
              <a:gd name="adj" fmla="val 3950"/>
            </a:avLst>
          </a:prstGeom>
          <a:solidFill>
            <a:srgbClr val="D8CBCB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5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576569" y="1310786"/>
            <a:ext cx="3377329" cy="1828800"/>
          </a:xfrm>
        </p:spPr>
        <p:txBody>
          <a:bodyPr/>
          <a:lstStyle>
            <a:lvl1pPr>
              <a:spcBef>
                <a:spcPts val="600"/>
              </a:spcBef>
              <a:defRPr sz="140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</a:lstStyle>
          <a:p>
            <a:pPr lvl="0"/>
            <a:r>
              <a:rPr lang="en-US" dirty="0"/>
              <a:t>Describe step 4 and its sub-steps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6" name="Rounded Rectangle 15"/>
          <p:cNvSpPr/>
          <p:nvPr userDrawn="1"/>
        </p:nvSpPr>
        <p:spPr bwMode="auto">
          <a:xfrm>
            <a:off x="8149369" y="1295400"/>
            <a:ext cx="3475834" cy="1905000"/>
          </a:xfrm>
          <a:prstGeom prst="roundRect">
            <a:avLst>
              <a:gd name="adj" fmla="val 3950"/>
            </a:avLst>
          </a:prstGeom>
          <a:solidFill>
            <a:srgbClr val="D8CBCB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7" name="Text Placeholder 9"/>
          <p:cNvSpPr>
            <a:spLocks noGrp="1"/>
          </p:cNvSpPr>
          <p:nvPr>
            <p:ph type="body" sz="quarter" idx="15" hasCustomPrompt="1"/>
          </p:nvPr>
        </p:nvSpPr>
        <p:spPr>
          <a:xfrm>
            <a:off x="8165004" y="1310786"/>
            <a:ext cx="3377329" cy="1828800"/>
          </a:xfrm>
        </p:spPr>
        <p:txBody>
          <a:bodyPr/>
          <a:lstStyle>
            <a:lvl1pPr>
              <a:spcBef>
                <a:spcPts val="600"/>
              </a:spcBef>
              <a:defRPr sz="140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</a:lstStyle>
          <a:p>
            <a:pPr lvl="0"/>
            <a:r>
              <a:rPr lang="en-US" dirty="0"/>
              <a:t>Describe step 1 and its sub-steps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8" name="Rounded Rectangle 17"/>
          <p:cNvSpPr/>
          <p:nvPr userDrawn="1"/>
        </p:nvSpPr>
        <p:spPr bwMode="auto">
          <a:xfrm>
            <a:off x="560933" y="4114800"/>
            <a:ext cx="3475834" cy="1905000"/>
          </a:xfrm>
          <a:prstGeom prst="roundRect">
            <a:avLst>
              <a:gd name="adj" fmla="val 3950"/>
            </a:avLst>
          </a:prstGeom>
          <a:solidFill>
            <a:srgbClr val="D8CBCB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9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576569" y="4130186"/>
            <a:ext cx="3377329" cy="1828800"/>
          </a:xfrm>
        </p:spPr>
        <p:txBody>
          <a:bodyPr/>
          <a:lstStyle>
            <a:lvl1pPr>
              <a:spcBef>
                <a:spcPts val="600"/>
              </a:spcBef>
              <a:defRPr sz="140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</a:lstStyle>
          <a:p>
            <a:pPr lvl="0"/>
            <a:r>
              <a:rPr lang="en-US" dirty="0"/>
              <a:t>Describe step 3 and its sub-steps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0" name="Rounded Rectangle 19"/>
          <p:cNvSpPr/>
          <p:nvPr userDrawn="1"/>
        </p:nvSpPr>
        <p:spPr bwMode="auto">
          <a:xfrm>
            <a:off x="8149369" y="4114800"/>
            <a:ext cx="3475834" cy="1905000"/>
          </a:xfrm>
          <a:prstGeom prst="roundRect">
            <a:avLst>
              <a:gd name="adj" fmla="val 3950"/>
            </a:avLst>
          </a:prstGeom>
          <a:solidFill>
            <a:srgbClr val="D8CBCB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8165004" y="4130186"/>
            <a:ext cx="3377329" cy="1828800"/>
          </a:xfrm>
        </p:spPr>
        <p:txBody>
          <a:bodyPr/>
          <a:lstStyle>
            <a:lvl1pPr>
              <a:spcBef>
                <a:spcPts val="600"/>
              </a:spcBef>
              <a:defRPr sz="140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</a:lstStyle>
          <a:p>
            <a:pPr lvl="0"/>
            <a:r>
              <a:rPr lang="en-US" dirty="0"/>
              <a:t>Describe step 2 and its sub-steps</a:t>
            </a:r>
          </a:p>
          <a:p>
            <a:pPr lvl="1"/>
            <a:r>
              <a:rPr lang="en-US" dirty="0"/>
              <a:t>Second level</a:t>
            </a:r>
          </a:p>
        </p:txBody>
      </p:sp>
      <p:graphicFrame>
        <p:nvGraphicFramePr>
          <p:cNvPr id="1132546" name="Object 113"/>
          <p:cNvGraphicFramePr>
            <a:graphicFrameLocks noChangeAspect="1"/>
          </p:cNvGraphicFramePr>
          <p:nvPr/>
        </p:nvGraphicFramePr>
        <p:xfrm>
          <a:off x="11384804" y="76200"/>
          <a:ext cx="730973" cy="547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675" r:id="rId3" imgW="971686" imgH="895238" progId="PBrush">
                  <p:embed/>
                </p:oleObj>
              </mc:Choice>
              <mc:Fallback>
                <p:oleObj r:id="rId3" imgW="971686" imgH="895238" progId="PBrush">
                  <p:embed/>
                  <p:pic>
                    <p:nvPicPr>
                      <p:cNvPr id="1132546" name="Object 1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384804" y="76200"/>
                        <a:ext cx="730973" cy="5476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85292868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ycle without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What is the Key Takeaway from the Slide?</a:t>
            </a:r>
          </a:p>
        </p:txBody>
      </p:sp>
      <p:sp>
        <p:nvSpPr>
          <p:cNvPr id="5" name="Circular Arrow 4"/>
          <p:cNvSpPr/>
          <p:nvPr userDrawn="1"/>
        </p:nvSpPr>
        <p:spPr bwMode="auto">
          <a:xfrm>
            <a:off x="3750632" y="1752599"/>
            <a:ext cx="4690734" cy="3810000"/>
          </a:xfrm>
          <a:prstGeom prst="circularArrow">
            <a:avLst>
              <a:gd name="adj1" fmla="val 13145"/>
              <a:gd name="adj2" fmla="val 694608"/>
              <a:gd name="adj3" fmla="val 15503785"/>
              <a:gd name="adj4" fmla="val 10800000"/>
              <a:gd name="adj5" fmla="val 12264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" name="Circular Arrow 5"/>
          <p:cNvSpPr/>
          <p:nvPr userDrawn="1"/>
        </p:nvSpPr>
        <p:spPr bwMode="auto">
          <a:xfrm rot="5400000">
            <a:off x="4190999" y="1312232"/>
            <a:ext cx="3810000" cy="4690734"/>
          </a:xfrm>
          <a:prstGeom prst="circularArrow">
            <a:avLst>
              <a:gd name="adj1" fmla="val 13145"/>
              <a:gd name="adj2" fmla="val 694608"/>
              <a:gd name="adj3" fmla="val 15503785"/>
              <a:gd name="adj4" fmla="val 10800000"/>
              <a:gd name="adj5" fmla="val 12264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" name="Circular Arrow 6"/>
          <p:cNvSpPr/>
          <p:nvPr userDrawn="1"/>
        </p:nvSpPr>
        <p:spPr bwMode="auto">
          <a:xfrm rot="10800000">
            <a:off x="3750634" y="1752599"/>
            <a:ext cx="4690734" cy="3810000"/>
          </a:xfrm>
          <a:prstGeom prst="circularArrow">
            <a:avLst>
              <a:gd name="adj1" fmla="val 13145"/>
              <a:gd name="adj2" fmla="val 694608"/>
              <a:gd name="adj3" fmla="val 15503785"/>
              <a:gd name="adj4" fmla="val 10800000"/>
              <a:gd name="adj5" fmla="val 12264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Circular Arrow 7"/>
          <p:cNvSpPr/>
          <p:nvPr userDrawn="1"/>
        </p:nvSpPr>
        <p:spPr bwMode="auto">
          <a:xfrm rot="16200000">
            <a:off x="4191001" y="1312232"/>
            <a:ext cx="3810000" cy="4690734"/>
          </a:xfrm>
          <a:prstGeom prst="circularArrow">
            <a:avLst>
              <a:gd name="adj1" fmla="val 13145"/>
              <a:gd name="adj2" fmla="val 694608"/>
              <a:gd name="adj3" fmla="val 15503785"/>
              <a:gd name="adj4" fmla="val 10800000"/>
              <a:gd name="adj5" fmla="val 12264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 rot="2700000">
            <a:off x="6444242" y="2483485"/>
            <a:ext cx="1674812" cy="422166"/>
          </a:xfr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Enter Text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 rot="18900000">
            <a:off x="3879366" y="2523117"/>
            <a:ext cx="2061968" cy="342900"/>
          </a:xfr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Enter Text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2" hasCustomPrompt="1"/>
          </p:nvPr>
        </p:nvSpPr>
        <p:spPr>
          <a:xfrm rot="2700000">
            <a:off x="4072944" y="4388486"/>
            <a:ext cx="1674812" cy="422166"/>
          </a:xfr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Enter Text</a:t>
            </a:r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 hasCustomPrompt="1"/>
          </p:nvPr>
        </p:nvSpPr>
        <p:spPr>
          <a:xfrm rot="18900000">
            <a:off x="6250664" y="4449181"/>
            <a:ext cx="2061968" cy="342900"/>
          </a:xfr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Enter Text</a:t>
            </a:r>
          </a:p>
        </p:txBody>
      </p:sp>
      <p:sp>
        <p:nvSpPr>
          <p:cNvPr id="14" name="Rounded Rectangle 13"/>
          <p:cNvSpPr/>
          <p:nvPr userDrawn="1"/>
        </p:nvSpPr>
        <p:spPr bwMode="auto">
          <a:xfrm>
            <a:off x="560933" y="1295400"/>
            <a:ext cx="3475834" cy="1905000"/>
          </a:xfrm>
          <a:prstGeom prst="roundRect">
            <a:avLst>
              <a:gd name="adj" fmla="val 3950"/>
            </a:avLst>
          </a:prstGeom>
          <a:solidFill>
            <a:srgbClr val="D8CBCB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5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576569" y="1310786"/>
            <a:ext cx="3377329" cy="1828800"/>
          </a:xfrm>
        </p:spPr>
        <p:txBody>
          <a:bodyPr/>
          <a:lstStyle>
            <a:lvl1pPr>
              <a:spcBef>
                <a:spcPts val="600"/>
              </a:spcBef>
              <a:defRPr sz="140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</a:lstStyle>
          <a:p>
            <a:pPr lvl="0"/>
            <a:r>
              <a:rPr lang="en-US" dirty="0"/>
              <a:t>Describe step 4 and its sub-steps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6" name="Rounded Rectangle 15"/>
          <p:cNvSpPr/>
          <p:nvPr userDrawn="1"/>
        </p:nvSpPr>
        <p:spPr bwMode="auto">
          <a:xfrm>
            <a:off x="8149369" y="1295400"/>
            <a:ext cx="3475834" cy="1905000"/>
          </a:xfrm>
          <a:prstGeom prst="roundRect">
            <a:avLst>
              <a:gd name="adj" fmla="val 3950"/>
            </a:avLst>
          </a:prstGeom>
          <a:solidFill>
            <a:srgbClr val="D8CBCB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7" name="Text Placeholder 9"/>
          <p:cNvSpPr>
            <a:spLocks noGrp="1"/>
          </p:cNvSpPr>
          <p:nvPr>
            <p:ph type="body" sz="quarter" idx="15" hasCustomPrompt="1"/>
          </p:nvPr>
        </p:nvSpPr>
        <p:spPr>
          <a:xfrm>
            <a:off x="8165004" y="1310786"/>
            <a:ext cx="3377329" cy="1828800"/>
          </a:xfrm>
        </p:spPr>
        <p:txBody>
          <a:bodyPr/>
          <a:lstStyle>
            <a:lvl1pPr>
              <a:spcBef>
                <a:spcPts val="600"/>
              </a:spcBef>
              <a:defRPr sz="140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</a:lstStyle>
          <a:p>
            <a:pPr lvl="0"/>
            <a:r>
              <a:rPr lang="en-US" dirty="0"/>
              <a:t>Describe step 1 and its sub-steps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8" name="Rounded Rectangle 17"/>
          <p:cNvSpPr/>
          <p:nvPr userDrawn="1"/>
        </p:nvSpPr>
        <p:spPr bwMode="auto">
          <a:xfrm>
            <a:off x="560933" y="4114800"/>
            <a:ext cx="3475834" cy="1905000"/>
          </a:xfrm>
          <a:prstGeom prst="roundRect">
            <a:avLst>
              <a:gd name="adj" fmla="val 3950"/>
            </a:avLst>
          </a:prstGeom>
          <a:solidFill>
            <a:srgbClr val="D8CBCB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9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576569" y="4130186"/>
            <a:ext cx="3377329" cy="1828800"/>
          </a:xfrm>
        </p:spPr>
        <p:txBody>
          <a:bodyPr/>
          <a:lstStyle>
            <a:lvl1pPr>
              <a:spcBef>
                <a:spcPts val="600"/>
              </a:spcBef>
              <a:defRPr sz="140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</a:lstStyle>
          <a:p>
            <a:pPr lvl="0"/>
            <a:r>
              <a:rPr lang="en-US" dirty="0"/>
              <a:t>Describe step 3 and its sub-steps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0" name="Rounded Rectangle 19"/>
          <p:cNvSpPr/>
          <p:nvPr userDrawn="1"/>
        </p:nvSpPr>
        <p:spPr bwMode="auto">
          <a:xfrm>
            <a:off x="8149369" y="4114800"/>
            <a:ext cx="3475834" cy="1905000"/>
          </a:xfrm>
          <a:prstGeom prst="roundRect">
            <a:avLst>
              <a:gd name="adj" fmla="val 3950"/>
            </a:avLst>
          </a:prstGeom>
          <a:solidFill>
            <a:srgbClr val="D8CBCB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8165004" y="4130186"/>
            <a:ext cx="3377329" cy="1828800"/>
          </a:xfrm>
        </p:spPr>
        <p:txBody>
          <a:bodyPr/>
          <a:lstStyle>
            <a:lvl1pPr>
              <a:spcBef>
                <a:spcPts val="600"/>
              </a:spcBef>
              <a:defRPr sz="140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</a:lstStyle>
          <a:p>
            <a:pPr lvl="0"/>
            <a:r>
              <a:rPr lang="en-US" dirty="0"/>
              <a:t>Describe step 2 and its sub-steps</a:t>
            </a:r>
          </a:p>
          <a:p>
            <a:pPr lvl="1"/>
            <a:r>
              <a:rPr lang="en-US" dirty="0"/>
              <a:t>Second level</a:t>
            </a:r>
          </a:p>
        </p:txBody>
      </p:sp>
      <p:graphicFrame>
        <p:nvGraphicFramePr>
          <p:cNvPr id="1133570" name="Object 113"/>
          <p:cNvGraphicFramePr>
            <a:graphicFrameLocks noChangeAspect="1"/>
          </p:cNvGraphicFramePr>
          <p:nvPr/>
        </p:nvGraphicFramePr>
        <p:xfrm>
          <a:off x="11384804" y="76200"/>
          <a:ext cx="730973" cy="547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699" r:id="rId3" imgW="971686" imgH="895238" progId="PBrush">
                  <p:embed/>
                </p:oleObj>
              </mc:Choice>
              <mc:Fallback>
                <p:oleObj r:id="rId3" imgW="971686" imgH="895238" progId="PBrush">
                  <p:embed/>
                  <p:pic>
                    <p:nvPicPr>
                      <p:cNvPr id="1133570" name="Object 1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384804" y="76200"/>
                        <a:ext cx="730973" cy="5476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07698579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What is the Key Takeaway from the Slide?</a:t>
            </a:r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0"/>
          </p:nvPr>
        </p:nvSpPr>
        <p:spPr>
          <a:xfrm>
            <a:off x="2249599" y="1295400"/>
            <a:ext cx="7692804" cy="3962400"/>
          </a:xfrm>
        </p:spPr>
        <p:txBody>
          <a:bodyPr/>
          <a:lstStyle/>
          <a:p>
            <a:r>
              <a:rPr lang="en-US" dirty="0"/>
              <a:t>Click icon to add chart</a:t>
            </a:r>
          </a:p>
        </p:txBody>
      </p:sp>
      <p:graphicFrame>
        <p:nvGraphicFramePr>
          <p:cNvPr id="1134594" name="Object 113"/>
          <p:cNvGraphicFramePr>
            <a:graphicFrameLocks noChangeAspect="1"/>
          </p:cNvGraphicFramePr>
          <p:nvPr/>
        </p:nvGraphicFramePr>
        <p:xfrm>
          <a:off x="11384804" y="76200"/>
          <a:ext cx="730973" cy="547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723" r:id="rId3" imgW="971686" imgH="895238" progId="PBrush">
                  <p:embed/>
                </p:oleObj>
              </mc:Choice>
              <mc:Fallback>
                <p:oleObj r:id="rId3" imgW="971686" imgH="895238" progId="PBrush">
                  <p:embed/>
                  <p:pic>
                    <p:nvPicPr>
                      <p:cNvPr id="1134594" name="Object 1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384804" y="76200"/>
                        <a:ext cx="730973" cy="5476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58912333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CQ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</a:p>
        </p:txBody>
      </p:sp>
      <p:pic>
        <p:nvPicPr>
          <p:cNvPr id="7" name="Picture 4" descr="j0188453[1]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87719" y="3598828"/>
            <a:ext cx="3572933" cy="5733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10" name="Table 9"/>
          <p:cNvGraphicFramePr>
            <a:graphicFrameLocks noGrp="1"/>
          </p:cNvGraphicFramePr>
          <p:nvPr userDrawn="1">
            <p:extLst/>
          </p:nvPr>
        </p:nvGraphicFramePr>
        <p:xfrm>
          <a:off x="405921" y="1993900"/>
          <a:ext cx="3400892" cy="333092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4008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680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Situation – Current</a:t>
                      </a:r>
                      <a:r>
                        <a:rPr lang="en-US" sz="1400" baseline="0" dirty="0"/>
                        <a:t> State</a:t>
                      </a:r>
                      <a:endParaRPr lang="en-US" sz="1400" dirty="0"/>
                    </a:p>
                  </a:txBody>
                  <a:tcPr marL="121920" marR="12192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64127">
                <a:tc>
                  <a:txBody>
                    <a:bodyPr/>
                    <a:lstStyle/>
                    <a:p>
                      <a:pPr marL="228600" indent="-228600">
                        <a:spcAft>
                          <a:spcPts val="600"/>
                        </a:spcAft>
                        <a:buFont typeface="Webdings" pitchFamily="18" charset="2"/>
                        <a:buChar char="4"/>
                      </a:pPr>
                      <a:endParaRPr lang="en-US" sz="1200" u="none" dirty="0"/>
                    </a:p>
                  </a:txBody>
                  <a:tcPr marL="121920" marR="12192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1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05920" y="2378428"/>
            <a:ext cx="3340639" cy="2933700"/>
          </a:xfrm>
        </p:spPr>
        <p:txBody>
          <a:bodyPr>
            <a:noAutofit/>
          </a:bodyPr>
          <a:lstStyle>
            <a:lvl1pPr>
              <a:spcBef>
                <a:spcPts val="512"/>
              </a:spcBef>
              <a:defRPr sz="1194" baseline="0"/>
            </a:lvl1pPr>
            <a:lvl2pPr>
              <a:lnSpc>
                <a:spcPct val="100000"/>
              </a:lnSpc>
              <a:spcBef>
                <a:spcPts val="256"/>
              </a:spcBef>
              <a:defRPr sz="1023"/>
            </a:lvl2pPr>
          </a:lstStyle>
          <a:p>
            <a:pPr lvl="0"/>
            <a:r>
              <a:rPr lang="en-US" dirty="0"/>
              <a:t>What are the undisputed facts about the client and project?</a:t>
            </a:r>
          </a:p>
          <a:p>
            <a:pPr lvl="1"/>
            <a:r>
              <a:rPr lang="en-US" dirty="0"/>
              <a:t>Second level</a:t>
            </a:r>
          </a:p>
        </p:txBody>
      </p:sp>
      <p:graphicFrame>
        <p:nvGraphicFramePr>
          <p:cNvPr id="12" name="Table 11"/>
          <p:cNvGraphicFramePr>
            <a:graphicFrameLocks noGrp="1"/>
          </p:cNvGraphicFramePr>
          <p:nvPr userDrawn="1">
            <p:extLst/>
          </p:nvPr>
        </p:nvGraphicFramePr>
        <p:xfrm>
          <a:off x="8382292" y="1993900"/>
          <a:ext cx="3419688" cy="333092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4196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680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Desired Future State</a:t>
                      </a:r>
                    </a:p>
                  </a:txBody>
                  <a:tcPr marL="121920" marR="12192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64127">
                <a:tc>
                  <a:txBody>
                    <a:bodyPr/>
                    <a:lstStyle/>
                    <a:p>
                      <a:pPr marL="228600" indent="-228600">
                        <a:spcAft>
                          <a:spcPts val="600"/>
                        </a:spcAft>
                        <a:buFont typeface="Webdings" pitchFamily="18" charset="2"/>
                        <a:buChar char="4"/>
                      </a:pPr>
                      <a:endParaRPr lang="en-US" sz="1200" u="none" dirty="0"/>
                    </a:p>
                  </a:txBody>
                  <a:tcPr marL="121920" marR="12192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4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8426030" y="2378428"/>
            <a:ext cx="3375950" cy="2933700"/>
          </a:xfrm>
        </p:spPr>
        <p:txBody>
          <a:bodyPr>
            <a:noAutofit/>
          </a:bodyPr>
          <a:lstStyle>
            <a:lvl1pPr>
              <a:spcBef>
                <a:spcPts val="512"/>
              </a:spcBef>
              <a:defRPr sz="1194"/>
            </a:lvl1pPr>
            <a:lvl2pPr>
              <a:lnSpc>
                <a:spcPct val="100000"/>
              </a:lnSpc>
              <a:spcBef>
                <a:spcPts val="256"/>
              </a:spcBef>
              <a:defRPr sz="1023"/>
            </a:lvl2pPr>
          </a:lstStyle>
          <a:p>
            <a:pPr lvl="0"/>
            <a:r>
              <a:rPr lang="en-US" dirty="0"/>
              <a:t>Where would the client like to be?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5" name="Right Arrow 14"/>
          <p:cNvSpPr/>
          <p:nvPr userDrawn="1"/>
        </p:nvSpPr>
        <p:spPr bwMode="auto">
          <a:xfrm>
            <a:off x="3953837" y="3294027"/>
            <a:ext cx="365760" cy="1188720"/>
          </a:xfrm>
          <a:prstGeom prst="rightArrow">
            <a:avLst>
              <a:gd name="adj1" fmla="val 50000"/>
              <a:gd name="adj2" fmla="val 100000"/>
            </a:avLst>
          </a:prstGeom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38982" tIns="38982" rIns="38982" bIns="38982" numCol="1" rtlCol="0" anchor="ctr" anchorCtr="0" compatLnSpc="1">
            <a:prstTxWarp prst="textNoShape">
              <a:avLst/>
            </a:prstTxWarp>
          </a:bodyPr>
          <a:lstStyle/>
          <a:p>
            <a:pPr marL="200334" indent="-200334" algn="l" defTabSz="422178" eaLnBrk="1" fontAlgn="auto" hangingPunct="1">
              <a:spcBef>
                <a:spcPct val="100000"/>
              </a:spcBef>
              <a:spcAft>
                <a:spcPts val="0"/>
              </a:spcAft>
              <a:buClrTx/>
              <a:buFont typeface="Webdings" pitchFamily="18" charset="2"/>
              <a:buChar char="4"/>
            </a:pPr>
            <a:endParaRPr lang="en-US" sz="1364" dirty="0">
              <a:solidFill>
                <a:srgbClr val="000000"/>
              </a:solidFill>
            </a:endParaRPr>
          </a:p>
        </p:txBody>
      </p:sp>
      <p:sp>
        <p:nvSpPr>
          <p:cNvPr id="16" name="Right Arrow 15"/>
          <p:cNvSpPr/>
          <p:nvPr userDrawn="1"/>
        </p:nvSpPr>
        <p:spPr bwMode="auto">
          <a:xfrm>
            <a:off x="7931773" y="3294027"/>
            <a:ext cx="365760" cy="1188720"/>
          </a:xfrm>
          <a:prstGeom prst="rightArrow">
            <a:avLst>
              <a:gd name="adj1" fmla="val 50000"/>
              <a:gd name="adj2" fmla="val 100000"/>
            </a:avLst>
          </a:prstGeom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38982" tIns="38982" rIns="38982" bIns="38982" numCol="1" rtlCol="0" anchor="ctr" anchorCtr="0" compatLnSpc="1">
            <a:prstTxWarp prst="textNoShape">
              <a:avLst/>
            </a:prstTxWarp>
          </a:bodyPr>
          <a:lstStyle/>
          <a:p>
            <a:pPr marL="200334" indent="-200334" algn="l" defTabSz="422178" eaLnBrk="1" fontAlgn="auto" hangingPunct="1">
              <a:spcBef>
                <a:spcPct val="100000"/>
              </a:spcBef>
              <a:spcAft>
                <a:spcPts val="0"/>
              </a:spcAft>
              <a:buClrTx/>
              <a:buFont typeface="Webdings" pitchFamily="18" charset="2"/>
              <a:buChar char="4"/>
            </a:pPr>
            <a:endParaRPr lang="en-US" sz="1364" dirty="0">
              <a:solidFill>
                <a:srgbClr val="000000"/>
              </a:solidFill>
            </a:endParaRPr>
          </a:p>
        </p:txBody>
      </p:sp>
      <p:graphicFrame>
        <p:nvGraphicFramePr>
          <p:cNvPr id="17" name="Table 16"/>
          <p:cNvGraphicFramePr>
            <a:graphicFrameLocks noGrp="1"/>
          </p:cNvGraphicFramePr>
          <p:nvPr userDrawn="1">
            <p:extLst/>
          </p:nvPr>
        </p:nvGraphicFramePr>
        <p:xfrm>
          <a:off x="3982922" y="1482601"/>
          <a:ext cx="4199465" cy="16539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994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3771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Complications – The Gap / Trigger</a:t>
                      </a:r>
                    </a:p>
                  </a:txBody>
                  <a:tcPr marL="121920" marR="12192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16232">
                <a:tc>
                  <a:txBody>
                    <a:bodyPr/>
                    <a:lstStyle/>
                    <a:p>
                      <a:pPr marL="228600" indent="-228600">
                        <a:spcAft>
                          <a:spcPts val="600"/>
                        </a:spcAft>
                        <a:buFont typeface="Webdings" pitchFamily="18" charset="2"/>
                        <a:buChar char="4"/>
                      </a:pPr>
                      <a:endParaRPr lang="en-US" sz="1200" u="none" dirty="0"/>
                    </a:p>
                  </a:txBody>
                  <a:tcPr marL="121920" marR="12192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8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3999852" y="1863462"/>
            <a:ext cx="4165600" cy="1273086"/>
          </a:xfrm>
        </p:spPr>
        <p:txBody>
          <a:bodyPr>
            <a:noAutofit/>
          </a:bodyPr>
          <a:lstStyle>
            <a:lvl1pPr>
              <a:spcBef>
                <a:spcPts val="512"/>
              </a:spcBef>
              <a:defRPr sz="1194" baseline="0"/>
            </a:lvl1pPr>
            <a:lvl2pPr>
              <a:lnSpc>
                <a:spcPct val="100000"/>
              </a:lnSpc>
              <a:spcBef>
                <a:spcPts val="256"/>
              </a:spcBef>
              <a:defRPr sz="1023"/>
            </a:lvl2pPr>
          </a:lstStyle>
          <a:p>
            <a:pPr lvl="0"/>
            <a:r>
              <a:rPr lang="en-US" dirty="0"/>
              <a:t>Explain the cause of the gap between the current state and desired future state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9" name="Right Arrow 18"/>
          <p:cNvSpPr/>
          <p:nvPr userDrawn="1"/>
        </p:nvSpPr>
        <p:spPr bwMode="auto">
          <a:xfrm rot="5400000">
            <a:off x="5945492" y="2575210"/>
            <a:ext cx="274320" cy="1584960"/>
          </a:xfrm>
          <a:prstGeom prst="rightArrow">
            <a:avLst>
              <a:gd name="adj1" fmla="val 50000"/>
              <a:gd name="adj2" fmla="val 100000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38982" tIns="38982" rIns="38982" bIns="38982" numCol="1" rtlCol="0" anchor="ctr" anchorCtr="0" compatLnSpc="1">
            <a:prstTxWarp prst="textNoShape">
              <a:avLst/>
            </a:prstTxWarp>
          </a:bodyPr>
          <a:lstStyle/>
          <a:p>
            <a:pPr marL="200334" indent="-200334" algn="l" defTabSz="422178" eaLnBrk="1" fontAlgn="auto" hangingPunct="1">
              <a:spcBef>
                <a:spcPct val="100000"/>
              </a:spcBef>
              <a:spcAft>
                <a:spcPts val="0"/>
              </a:spcAft>
              <a:buClrTx/>
              <a:buFont typeface="Webdings" pitchFamily="18" charset="2"/>
              <a:buChar char="4"/>
            </a:pPr>
            <a:endParaRPr lang="en-US" sz="1364" dirty="0">
              <a:solidFill>
                <a:srgbClr val="000000"/>
              </a:solidFill>
            </a:endParaRPr>
          </a:p>
        </p:txBody>
      </p:sp>
      <p:sp>
        <p:nvSpPr>
          <p:cNvPr id="20" name="Right Arrow 19"/>
          <p:cNvSpPr/>
          <p:nvPr userDrawn="1"/>
        </p:nvSpPr>
        <p:spPr bwMode="auto">
          <a:xfrm rot="5400000">
            <a:off x="5945492" y="3591210"/>
            <a:ext cx="274320" cy="1584960"/>
          </a:xfrm>
          <a:prstGeom prst="rightArrow">
            <a:avLst>
              <a:gd name="adj1" fmla="val 50000"/>
              <a:gd name="adj2" fmla="val 100000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38982" tIns="38982" rIns="38982" bIns="38982" numCol="1" rtlCol="0" anchor="ctr" anchorCtr="0" compatLnSpc="1">
            <a:prstTxWarp prst="textNoShape">
              <a:avLst/>
            </a:prstTxWarp>
          </a:bodyPr>
          <a:lstStyle/>
          <a:p>
            <a:pPr marL="200334" indent="-200334" algn="l" defTabSz="422178" eaLnBrk="1" fontAlgn="auto" hangingPunct="1">
              <a:spcBef>
                <a:spcPct val="100000"/>
              </a:spcBef>
              <a:spcAft>
                <a:spcPts val="0"/>
              </a:spcAft>
              <a:buClrTx/>
              <a:buFont typeface="Webdings" pitchFamily="18" charset="2"/>
              <a:buChar char="4"/>
            </a:pPr>
            <a:endParaRPr lang="en-US" sz="1364" dirty="0">
              <a:solidFill>
                <a:srgbClr val="000000"/>
              </a:solidFill>
            </a:endParaRPr>
          </a:p>
        </p:txBody>
      </p:sp>
      <p:graphicFrame>
        <p:nvGraphicFramePr>
          <p:cNvPr id="21" name="Table 20"/>
          <p:cNvGraphicFramePr>
            <a:graphicFrameLocks noGrp="1"/>
          </p:cNvGraphicFramePr>
          <p:nvPr userDrawn="1">
            <p:extLst/>
          </p:nvPr>
        </p:nvGraphicFramePr>
        <p:xfrm>
          <a:off x="3982922" y="4555032"/>
          <a:ext cx="4199465" cy="15611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994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825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Questions – which</a:t>
                      </a:r>
                      <a:r>
                        <a:rPr lang="en-US" sz="1400" baseline="0" dirty="0"/>
                        <a:t> need answers</a:t>
                      </a:r>
                      <a:endParaRPr lang="en-US" sz="1400" dirty="0"/>
                    </a:p>
                  </a:txBody>
                  <a:tcPr marL="121920" marR="12192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56301">
                <a:tc>
                  <a:txBody>
                    <a:bodyPr/>
                    <a:lstStyle/>
                    <a:p>
                      <a:pPr marL="228600" indent="-228600">
                        <a:spcAft>
                          <a:spcPts val="600"/>
                        </a:spcAft>
                        <a:buFont typeface="Webdings" pitchFamily="18" charset="2"/>
                        <a:buChar char="4"/>
                      </a:pPr>
                      <a:endParaRPr lang="en-US" sz="1200" u="none" dirty="0"/>
                    </a:p>
                  </a:txBody>
                  <a:tcPr marL="121920" marR="12192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2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3999852" y="4873218"/>
            <a:ext cx="4165600" cy="1235049"/>
          </a:xfrm>
        </p:spPr>
        <p:txBody>
          <a:bodyPr>
            <a:noAutofit/>
          </a:bodyPr>
          <a:lstStyle>
            <a:lvl1pPr>
              <a:spcBef>
                <a:spcPts val="512"/>
              </a:spcBef>
              <a:defRPr sz="1194"/>
            </a:lvl1pPr>
            <a:lvl2pPr>
              <a:lnSpc>
                <a:spcPct val="100000"/>
              </a:lnSpc>
              <a:spcBef>
                <a:spcPts val="256"/>
              </a:spcBef>
              <a:defRPr sz="1023"/>
            </a:lvl2pPr>
          </a:lstStyle>
          <a:p>
            <a:pPr lvl="0"/>
            <a:r>
              <a:rPr lang="en-US" dirty="0"/>
              <a:t>What is the one key question that we should answer to get from current to desired future state?</a:t>
            </a:r>
          </a:p>
          <a:p>
            <a:pPr lvl="1"/>
            <a:r>
              <a:rPr lang="en-US" dirty="0"/>
              <a:t>What questions will help me answer the one key question?</a:t>
            </a:r>
          </a:p>
        </p:txBody>
      </p:sp>
      <p:sp>
        <p:nvSpPr>
          <p:cNvPr id="23" name="Rounded Rectangle 22"/>
          <p:cNvSpPr/>
          <p:nvPr userDrawn="1"/>
        </p:nvSpPr>
        <p:spPr>
          <a:xfrm>
            <a:off x="11955502" y="6503311"/>
            <a:ext cx="160300" cy="157415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 w="12700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algn="r" defTabSz="389839" eaLnBrk="1" fontAlgn="auto" hangingPunct="1"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fld id="{594C4C56-17D0-4CAF-9D9B-72ED369EB068}" type="slidenum">
              <a:rPr lang="en-US" sz="1023" smtClean="0">
                <a:ln w="12700">
                  <a:noFill/>
                  <a:miter lim="800000"/>
                </a:ln>
                <a:solidFill>
                  <a:srgbClr val="5E7E94"/>
                </a:solidFill>
              </a:rPr>
              <a:pPr algn="r" defTabSz="389839" eaLnBrk="1" fontAlgn="auto" hangingPunct="1"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</a:pPr>
              <a:t>‹#›</a:t>
            </a:fld>
            <a:endParaRPr lang="en-US" sz="1023" dirty="0">
              <a:ln w="12700">
                <a:noFill/>
                <a:miter lim="800000"/>
              </a:ln>
              <a:solidFill>
                <a:srgbClr val="5E7E94"/>
              </a:solidFill>
            </a:endParaRPr>
          </a:p>
        </p:txBody>
      </p:sp>
      <p:sp>
        <p:nvSpPr>
          <p:cNvPr id="26" name="Rounded Rectangle 25"/>
          <p:cNvSpPr/>
          <p:nvPr userDrawn="1"/>
        </p:nvSpPr>
        <p:spPr>
          <a:xfrm>
            <a:off x="152404" y="6503311"/>
            <a:ext cx="1503617" cy="157415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 w="12700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algn="l" defTabSz="389839" eaLnBrk="1" fontAlgn="auto" hangingPunct="1"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r>
              <a:rPr lang="en-US" sz="1023" dirty="0">
                <a:solidFill>
                  <a:srgbClr val="5E7E94"/>
                </a:solidFill>
              </a:rPr>
              <a:t>Proprietary &amp; Confidential</a:t>
            </a:r>
          </a:p>
        </p:txBody>
      </p:sp>
    </p:spTree>
    <p:extLst>
      <p:ext uri="{BB962C8B-B14F-4D97-AF65-F5344CB8AC3E}">
        <p14:creationId xmlns:p14="http://schemas.microsoft.com/office/powerpoint/2010/main" val="35642311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image" Target="../media/image2.pn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5.xml"/><Relationship Id="rId2" Type="http://schemas.openxmlformats.org/officeDocument/2006/relationships/slideLayout" Target="../slideLayouts/slideLayout54.xml"/><Relationship Id="rId1" Type="http://schemas.openxmlformats.org/officeDocument/2006/relationships/slideLayout" Target="../slideLayouts/slideLayout5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13" Type="http://schemas.openxmlformats.org/officeDocument/2006/relationships/slideLayout" Target="../slideLayouts/slideLayout68.xml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slideLayout" Target="../slideLayouts/slideLayout67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Relationship Id="rId1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81.xml"/><Relationship Id="rId18" Type="http://schemas.openxmlformats.org/officeDocument/2006/relationships/slideLayout" Target="../slideLayouts/slideLayout86.xml"/><Relationship Id="rId26" Type="http://schemas.openxmlformats.org/officeDocument/2006/relationships/slideLayout" Target="../slideLayouts/slideLayout94.xml"/><Relationship Id="rId3" Type="http://schemas.openxmlformats.org/officeDocument/2006/relationships/slideLayout" Target="../slideLayouts/slideLayout71.xml"/><Relationship Id="rId21" Type="http://schemas.openxmlformats.org/officeDocument/2006/relationships/slideLayout" Target="../slideLayouts/slideLayout89.xml"/><Relationship Id="rId7" Type="http://schemas.openxmlformats.org/officeDocument/2006/relationships/slideLayout" Target="../slideLayouts/slideLayout75.xml"/><Relationship Id="rId12" Type="http://schemas.openxmlformats.org/officeDocument/2006/relationships/slideLayout" Target="../slideLayouts/slideLayout80.xml"/><Relationship Id="rId17" Type="http://schemas.openxmlformats.org/officeDocument/2006/relationships/slideLayout" Target="../slideLayouts/slideLayout85.xml"/><Relationship Id="rId25" Type="http://schemas.openxmlformats.org/officeDocument/2006/relationships/slideLayout" Target="../slideLayouts/slideLayout93.xml"/><Relationship Id="rId33" Type="http://schemas.openxmlformats.org/officeDocument/2006/relationships/image" Target="../media/image8.emf"/><Relationship Id="rId2" Type="http://schemas.openxmlformats.org/officeDocument/2006/relationships/slideLayout" Target="../slideLayouts/slideLayout70.xml"/><Relationship Id="rId16" Type="http://schemas.openxmlformats.org/officeDocument/2006/relationships/slideLayout" Target="../slideLayouts/slideLayout84.xml"/><Relationship Id="rId20" Type="http://schemas.openxmlformats.org/officeDocument/2006/relationships/slideLayout" Target="../slideLayouts/slideLayout88.xml"/><Relationship Id="rId29" Type="http://schemas.openxmlformats.org/officeDocument/2006/relationships/theme" Target="../theme/theme4.xml"/><Relationship Id="rId1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4.xml"/><Relationship Id="rId11" Type="http://schemas.openxmlformats.org/officeDocument/2006/relationships/slideLayout" Target="../slideLayouts/slideLayout79.xml"/><Relationship Id="rId24" Type="http://schemas.openxmlformats.org/officeDocument/2006/relationships/slideLayout" Target="../slideLayouts/slideLayout92.xml"/><Relationship Id="rId32" Type="http://schemas.openxmlformats.org/officeDocument/2006/relationships/oleObject" Target="../embeddings/oleObject38.bin"/><Relationship Id="rId5" Type="http://schemas.openxmlformats.org/officeDocument/2006/relationships/slideLayout" Target="../slideLayouts/slideLayout73.xml"/><Relationship Id="rId15" Type="http://schemas.openxmlformats.org/officeDocument/2006/relationships/slideLayout" Target="../slideLayouts/slideLayout83.xml"/><Relationship Id="rId23" Type="http://schemas.openxmlformats.org/officeDocument/2006/relationships/slideLayout" Target="../slideLayouts/slideLayout91.xml"/><Relationship Id="rId28" Type="http://schemas.openxmlformats.org/officeDocument/2006/relationships/slideLayout" Target="../slideLayouts/slideLayout96.xml"/><Relationship Id="rId10" Type="http://schemas.openxmlformats.org/officeDocument/2006/relationships/slideLayout" Target="../slideLayouts/slideLayout78.xml"/><Relationship Id="rId19" Type="http://schemas.openxmlformats.org/officeDocument/2006/relationships/slideLayout" Target="../slideLayouts/slideLayout87.xml"/><Relationship Id="rId31" Type="http://schemas.openxmlformats.org/officeDocument/2006/relationships/tags" Target="../tags/tag1.xml"/><Relationship Id="rId4" Type="http://schemas.openxmlformats.org/officeDocument/2006/relationships/slideLayout" Target="../slideLayouts/slideLayout72.xml"/><Relationship Id="rId9" Type="http://schemas.openxmlformats.org/officeDocument/2006/relationships/slideLayout" Target="../slideLayouts/slideLayout77.xml"/><Relationship Id="rId14" Type="http://schemas.openxmlformats.org/officeDocument/2006/relationships/slideLayout" Target="../slideLayouts/slideLayout82.xml"/><Relationship Id="rId22" Type="http://schemas.openxmlformats.org/officeDocument/2006/relationships/slideLayout" Target="../slideLayouts/slideLayout90.xml"/><Relationship Id="rId27" Type="http://schemas.openxmlformats.org/officeDocument/2006/relationships/slideLayout" Target="../slideLayouts/slideLayout95.xml"/><Relationship Id="rId30" Type="http://schemas.openxmlformats.org/officeDocument/2006/relationships/vmlDrawing" Target="../drawings/vmlDrawing38.vml"/><Relationship Id="rId8" Type="http://schemas.openxmlformats.org/officeDocument/2006/relationships/slideLayout" Target="../slideLayouts/slideLayout7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5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669"/>
          <a:stretch/>
        </p:blipFill>
        <p:spPr>
          <a:xfrm>
            <a:off x="5744663" y="5969000"/>
            <a:ext cx="700349" cy="627128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4906243" y="6585011"/>
            <a:ext cx="2658099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800"/>
              </a:spcAft>
              <a:defRPr/>
            </a:pPr>
            <a:r>
              <a:rPr lang="en-US" sz="800" dirty="0">
                <a:solidFill>
                  <a:srgbClr val="E2E1C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© </a:t>
            </a:r>
            <a:r>
              <a:rPr lang="en-US" sz="733" dirty="0">
                <a:solidFill>
                  <a:srgbClr val="E2E1C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2016</a:t>
            </a:r>
            <a:r>
              <a:rPr lang="en-US" sz="800" dirty="0">
                <a:solidFill>
                  <a:srgbClr val="E2E1C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Mu Sigma   |    </a:t>
            </a:r>
            <a:fld id="{F27D732B-E941-42A7-8556-E9F83371A585}" type="slidenum">
              <a:rPr lang="en-US" sz="733" smtClean="0">
                <a:solidFill>
                  <a:srgbClr val="E2E1C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pPr algn="ctr">
                <a:spcAft>
                  <a:spcPts val="800"/>
                </a:spcAft>
                <a:defRPr/>
              </a:pPr>
              <a:t>‹#›</a:t>
            </a:fld>
            <a:r>
              <a:rPr lang="en-US" sz="800" dirty="0">
                <a:solidFill>
                  <a:srgbClr val="E2E1C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  |   Reproduction Prohibited</a:t>
            </a:r>
          </a:p>
        </p:txBody>
      </p:sp>
    </p:spTree>
    <p:extLst>
      <p:ext uri="{BB962C8B-B14F-4D97-AF65-F5344CB8AC3E}">
        <p14:creationId xmlns:p14="http://schemas.microsoft.com/office/powerpoint/2010/main" val="25983584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721" r:id="rId7"/>
    <p:sldLayoutId id="2147483725" r:id="rId8"/>
    <p:sldLayoutId id="2147483726" r:id="rId9"/>
    <p:sldLayoutId id="2147483727" r:id="rId10"/>
    <p:sldLayoutId id="2147483728" r:id="rId11"/>
    <p:sldLayoutId id="2147483729" r:id="rId12"/>
    <p:sldLayoutId id="2147483730" r:id="rId13"/>
    <p:sldLayoutId id="2147483731" r:id="rId14"/>
    <p:sldLayoutId id="2147483732" r:id="rId15"/>
    <p:sldLayoutId id="2147483733" r:id="rId16"/>
    <p:sldLayoutId id="2147483734" r:id="rId17"/>
    <p:sldLayoutId id="2147483735" r:id="rId18"/>
    <p:sldLayoutId id="2147483736" r:id="rId19"/>
    <p:sldLayoutId id="2147483737" r:id="rId20"/>
    <p:sldLayoutId id="2147483767" r:id="rId21"/>
    <p:sldLayoutId id="2147483768" r:id="rId22"/>
    <p:sldLayoutId id="2147483769" r:id="rId23"/>
    <p:sldLayoutId id="2147483770" r:id="rId24"/>
    <p:sldLayoutId id="2147483771" r:id="rId25"/>
    <p:sldLayoutId id="2147483772" r:id="rId26"/>
    <p:sldLayoutId id="2147483777" r:id="rId27"/>
    <p:sldLayoutId id="2147483781" r:id="rId28"/>
    <p:sldLayoutId id="2147483782" r:id="rId29"/>
    <p:sldLayoutId id="2147483783" r:id="rId30"/>
    <p:sldLayoutId id="2147483784" r:id="rId31"/>
    <p:sldLayoutId id="2147483785" r:id="rId32"/>
    <p:sldLayoutId id="2147483786" r:id="rId33"/>
    <p:sldLayoutId id="2147483787" r:id="rId34"/>
    <p:sldLayoutId id="2147483788" r:id="rId35"/>
    <p:sldLayoutId id="2147483801" r:id="rId36"/>
    <p:sldLayoutId id="2147483826" r:id="rId37"/>
    <p:sldLayoutId id="2147483806" r:id="rId38"/>
    <p:sldLayoutId id="2147483810" r:id="rId39"/>
    <p:sldLayoutId id="2147483811" r:id="rId40"/>
    <p:sldLayoutId id="2147483812" r:id="rId41"/>
    <p:sldLayoutId id="2147483813" r:id="rId42"/>
    <p:sldLayoutId id="2147483814" r:id="rId43"/>
    <p:sldLayoutId id="2147483815" r:id="rId44"/>
    <p:sldLayoutId id="2147483816" r:id="rId45"/>
    <p:sldLayoutId id="2147483817" r:id="rId46"/>
    <p:sldLayoutId id="2147483818" r:id="rId47"/>
    <p:sldLayoutId id="2147483819" r:id="rId48"/>
    <p:sldLayoutId id="2147483820" r:id="rId49"/>
    <p:sldLayoutId id="2147483821" r:id="rId50"/>
    <p:sldLayoutId id="2147483822" r:id="rId51"/>
    <p:sldLayoutId id="2147483824" r:id="rId52"/>
  </p:sldLayoutIdLst>
  <p:transition>
    <p:fade/>
  </p:transition>
  <p:txStyles>
    <p:titleStyle>
      <a:lvl1pPr algn="ctr" defTabSz="1219170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anose="020B0604020202020204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8191" y="5677525"/>
            <a:ext cx="835619" cy="1128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5466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</p:sldLayoutIdLst>
  <p:transition>
    <p:fade/>
  </p:transition>
  <p:txStyles>
    <p:titleStyle>
      <a:lvl1pPr algn="ctr" defTabSz="1219170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anose="020B0604020202020204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488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EA4532-2F79-4E32-9E9C-752D44B3FB69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669"/>
          <a:stretch/>
        </p:blipFill>
        <p:spPr>
          <a:xfrm>
            <a:off x="11526470" y="105981"/>
            <a:ext cx="578801" cy="518287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257853" y="6512637"/>
            <a:ext cx="159851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800"/>
              </a:spcAft>
              <a:defRPr/>
            </a:pPr>
            <a:r>
              <a:rPr lang="en-US" sz="800" dirty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© 2017 Mu Sigma Confidential</a:t>
            </a:r>
          </a:p>
        </p:txBody>
      </p:sp>
    </p:spTree>
    <p:extLst>
      <p:ext uri="{BB962C8B-B14F-4D97-AF65-F5344CB8AC3E}">
        <p14:creationId xmlns:p14="http://schemas.microsoft.com/office/powerpoint/2010/main" val="37777423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  <p:sldLayoutId id="2147483714" r:id="rId12"/>
    <p:sldLayoutId id="2147483715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rgbClr val="800000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>
            <p:custDataLst>
              <p:tags r:id="rId31"/>
            </p:custDataLst>
            <p:extLst/>
          </p:nvPr>
        </p:nvGraphicFramePr>
        <p:xfrm>
          <a:off x="2118" y="1590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387" name="think-cell Slide" r:id="rId32" imgW="270" imgH="270" progId="TCLayout.ActiveDocument.1">
                  <p:embed/>
                </p:oleObj>
              </mc:Choice>
              <mc:Fallback>
                <p:oleObj name="think-cell Slide" r:id="rId32" imgW="270" imgH="270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33"/>
                      <a:stretch>
                        <a:fillRect/>
                      </a:stretch>
                    </p:blipFill>
                    <p:spPr>
                      <a:xfrm>
                        <a:off x="2118" y="1590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63298" y="402336"/>
            <a:ext cx="11253215" cy="923544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3297" y="1568449"/>
            <a:ext cx="11248729" cy="472744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32860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9" r:id="rId1"/>
    <p:sldLayoutId id="2147483830" r:id="rId2"/>
    <p:sldLayoutId id="2147483831" r:id="rId3"/>
    <p:sldLayoutId id="2147483832" r:id="rId4"/>
    <p:sldLayoutId id="2147483833" r:id="rId5"/>
    <p:sldLayoutId id="2147483834" r:id="rId6"/>
    <p:sldLayoutId id="2147483835" r:id="rId7"/>
    <p:sldLayoutId id="2147483836" r:id="rId8"/>
    <p:sldLayoutId id="2147483837" r:id="rId9"/>
    <p:sldLayoutId id="2147483838" r:id="rId10"/>
    <p:sldLayoutId id="2147483839" r:id="rId11"/>
    <p:sldLayoutId id="2147483840" r:id="rId12"/>
    <p:sldLayoutId id="2147483841" r:id="rId13"/>
    <p:sldLayoutId id="2147483842" r:id="rId14"/>
    <p:sldLayoutId id="2147483843" r:id="rId15"/>
    <p:sldLayoutId id="2147483844" r:id="rId16"/>
    <p:sldLayoutId id="2147483845" r:id="rId17"/>
    <p:sldLayoutId id="2147483846" r:id="rId18"/>
    <p:sldLayoutId id="2147483847" r:id="rId19"/>
    <p:sldLayoutId id="2147483848" r:id="rId20"/>
    <p:sldLayoutId id="2147483849" r:id="rId21"/>
    <p:sldLayoutId id="2147483850" r:id="rId22"/>
    <p:sldLayoutId id="2147483851" r:id="rId23"/>
    <p:sldLayoutId id="2147483852" r:id="rId24"/>
    <p:sldLayoutId id="2147483853" r:id="rId25"/>
    <p:sldLayoutId id="2147483854" r:id="rId26"/>
    <p:sldLayoutId id="2147483855" r:id="rId27"/>
    <p:sldLayoutId id="2147483856" r:id="rId28"/>
  </p:sldLayoutIdLst>
  <p:txStyles>
    <p:titleStyle>
      <a:lvl1pPr algn="l" defTabSz="457200" rtl="0" eaLnBrk="1" latinLnBrk="0" hangingPunct="1">
        <a:spcBef>
          <a:spcPct val="0"/>
        </a:spcBef>
        <a:buNone/>
        <a:defRPr lang="en-US" sz="2400" b="1" kern="1200" smtClean="0">
          <a:solidFill>
            <a:schemeClr val="accent4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169863" indent="-169863" algn="l" defTabSz="457200" rtl="0" eaLnBrk="1" latinLnBrk="0" hangingPunct="1">
        <a:spcBef>
          <a:spcPts val="1200"/>
        </a:spcBef>
        <a:buFont typeface="Arial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339725" indent="-169863" algn="l" defTabSz="457200" rtl="0" eaLnBrk="1" latinLnBrk="0" hangingPunct="1">
        <a:spcBef>
          <a:spcPts val="400"/>
        </a:spcBef>
        <a:buFont typeface="Arial"/>
        <a:buChar char="–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509588" indent="-169863" algn="l" defTabSz="457200" rtl="0" eaLnBrk="1" latinLnBrk="0" hangingPunct="1">
        <a:spcBef>
          <a:spcPts val="400"/>
        </a:spcBef>
        <a:buFont typeface="Arial" panose="020B0604020202020204" pitchFamily="34" charset="0"/>
        <a:buChar char="-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690563" indent="-180975" algn="l" defTabSz="457200" rtl="0" eaLnBrk="1" latinLnBrk="0" hangingPunct="1">
        <a:spcBef>
          <a:spcPts val="400"/>
        </a:spcBef>
        <a:buFont typeface="Arial" panose="020B0604020202020204" pitchFamily="34" charset="0"/>
        <a:buChar char="-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862013" indent="-171450" algn="l" defTabSz="457200" rtl="0" eaLnBrk="1" latinLnBrk="0" hangingPunct="1">
        <a:spcBef>
          <a:spcPts val="400"/>
        </a:spcBef>
        <a:buFont typeface="Arial" panose="020B0604020202020204" pitchFamily="34" charset="0"/>
        <a:buChar char="-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musigma.webex.com/join/hetal.assar" TargetMode="External"/><Relationship Id="rId1" Type="http://schemas.openxmlformats.org/officeDocument/2006/relationships/slideLayout" Target="../slideLayouts/slideLayout53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svg"/><Relationship Id="rId3" Type="http://schemas.openxmlformats.org/officeDocument/2006/relationships/image" Target="../media/image1.png"/><Relationship Id="rId7" Type="http://schemas.openxmlformats.org/officeDocument/2006/relationships/image" Target="../media/image7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.xml"/><Relationship Id="rId6" Type="http://schemas.openxmlformats.org/officeDocument/2006/relationships/image" Target="../media/image73.svg"/><Relationship Id="rId11" Type="http://schemas.openxmlformats.org/officeDocument/2006/relationships/image" Target="../media/image78.svg"/><Relationship Id="rId5" Type="http://schemas.openxmlformats.org/officeDocument/2006/relationships/image" Target="../media/image72.png"/><Relationship Id="rId10" Type="http://schemas.openxmlformats.org/officeDocument/2006/relationships/image" Target="../media/image77.png"/><Relationship Id="rId4" Type="http://schemas.openxmlformats.org/officeDocument/2006/relationships/image" Target="../media/image71.png"/><Relationship Id="rId9" Type="http://schemas.openxmlformats.org/officeDocument/2006/relationships/image" Target="../media/image7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.xml"/><Relationship Id="rId4" Type="http://schemas.openxmlformats.org/officeDocument/2006/relationships/image" Target="../media/image7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1.png"/><Relationship Id="rId7" Type="http://schemas.microsoft.com/office/2007/relationships/hdphoto" Target="../media/hdphoto2.wdp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.xml"/><Relationship Id="rId6" Type="http://schemas.openxmlformats.org/officeDocument/2006/relationships/image" Target="../media/image81.png"/><Relationship Id="rId5" Type="http://schemas.openxmlformats.org/officeDocument/2006/relationships/image" Target="../media/image73.png"/><Relationship Id="rId4" Type="http://schemas.openxmlformats.org/officeDocument/2006/relationships/image" Target="../media/image80.png"/><Relationship Id="rId9" Type="http://schemas.openxmlformats.org/officeDocument/2006/relationships/image" Target="../media/image8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8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90.png"/><Relationship Id="rId3" Type="http://schemas.openxmlformats.org/officeDocument/2006/relationships/image" Target="../media/image20.png"/><Relationship Id="rId7" Type="http://schemas.openxmlformats.org/officeDocument/2006/relationships/image" Target="../media/image21.png"/><Relationship Id="rId12" Type="http://schemas.openxmlformats.org/officeDocument/2006/relationships/image" Target="../media/image89.png"/><Relationship Id="rId17" Type="http://schemas.openxmlformats.org/officeDocument/2006/relationships/image" Target="../media/image94.png"/><Relationship Id="rId2" Type="http://schemas.openxmlformats.org/officeDocument/2006/relationships/image" Target="../media/image83.png"/><Relationship Id="rId16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11" Type="http://schemas.openxmlformats.org/officeDocument/2006/relationships/image" Target="../media/image88.png"/><Relationship Id="rId5" Type="http://schemas.openxmlformats.org/officeDocument/2006/relationships/image" Target="../media/image85.png"/><Relationship Id="rId15" Type="http://schemas.openxmlformats.org/officeDocument/2006/relationships/image" Target="../media/image92.png"/><Relationship Id="rId10" Type="http://schemas.openxmlformats.org/officeDocument/2006/relationships/image" Target="../media/image87.png"/><Relationship Id="rId4" Type="http://schemas.openxmlformats.org/officeDocument/2006/relationships/image" Target="../media/image84.png"/><Relationship Id="rId9" Type="http://schemas.openxmlformats.org/officeDocument/2006/relationships/image" Target="../media/image23.png"/><Relationship Id="rId14" Type="http://schemas.openxmlformats.org/officeDocument/2006/relationships/image" Target="../media/image9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jpg"/><Relationship Id="rId3" Type="http://schemas.openxmlformats.org/officeDocument/2006/relationships/image" Target="../media/image96.png"/><Relationship Id="rId7" Type="http://schemas.openxmlformats.org/officeDocument/2006/relationships/image" Target="../media/image10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9.jpg"/><Relationship Id="rId5" Type="http://schemas.openxmlformats.org/officeDocument/2006/relationships/image" Target="../media/image98.png"/><Relationship Id="rId4" Type="http://schemas.openxmlformats.org/officeDocument/2006/relationships/image" Target="../media/image97.png"/><Relationship Id="rId9" Type="http://schemas.openxmlformats.org/officeDocument/2006/relationships/image" Target="../media/image10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9.xml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10.xml"/><Relationship Id="rId5" Type="http://schemas.openxmlformats.org/officeDocument/2006/relationships/image" Target="../media/image103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11.xml"/><Relationship Id="rId5" Type="http://schemas.microsoft.com/office/2007/relationships/hdphoto" Target="../media/hdphoto3.wdp"/><Relationship Id="rId4" Type="http://schemas.openxmlformats.org/officeDocument/2006/relationships/image" Target="../media/image10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12.xml"/><Relationship Id="rId5" Type="http://schemas.microsoft.com/office/2007/relationships/hdphoto" Target="../media/hdphoto4.wdp"/><Relationship Id="rId4" Type="http://schemas.openxmlformats.org/officeDocument/2006/relationships/image" Target="../media/image10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13.xml"/><Relationship Id="rId5" Type="http://schemas.microsoft.com/office/2007/relationships/hdphoto" Target="../media/hdphoto5.wdp"/><Relationship Id="rId4" Type="http://schemas.openxmlformats.org/officeDocument/2006/relationships/image" Target="../media/image10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14.xml"/><Relationship Id="rId5" Type="http://schemas.microsoft.com/office/2007/relationships/hdphoto" Target="../media/hdphoto6.wdp"/><Relationship Id="rId4" Type="http://schemas.openxmlformats.org/officeDocument/2006/relationships/image" Target="../media/image10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15.xml"/><Relationship Id="rId5" Type="http://schemas.microsoft.com/office/2007/relationships/hdphoto" Target="../media/hdphoto7.wdp"/><Relationship Id="rId4" Type="http://schemas.openxmlformats.org/officeDocument/2006/relationships/image" Target="../media/image10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1.png"/><Relationship Id="rId7" Type="http://schemas.openxmlformats.org/officeDocument/2006/relationships/image" Target="../media/image12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3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18" Type="http://schemas.openxmlformats.org/officeDocument/2006/relationships/image" Target="../media/image34.svg"/><Relationship Id="rId26" Type="http://schemas.openxmlformats.org/officeDocument/2006/relationships/image" Target="../media/image42.svg"/><Relationship Id="rId3" Type="http://schemas.openxmlformats.org/officeDocument/2006/relationships/image" Target="../media/image19.png"/><Relationship Id="rId21" Type="http://schemas.openxmlformats.org/officeDocument/2006/relationships/image" Target="../media/image37.png"/><Relationship Id="rId7" Type="http://schemas.openxmlformats.org/officeDocument/2006/relationships/image" Target="../media/image23.png"/><Relationship Id="rId12" Type="http://schemas.openxmlformats.org/officeDocument/2006/relationships/image" Target="../media/image28.svg"/><Relationship Id="rId17" Type="http://schemas.openxmlformats.org/officeDocument/2006/relationships/image" Target="../media/image33.png"/><Relationship Id="rId25" Type="http://schemas.openxmlformats.org/officeDocument/2006/relationships/image" Target="../media/image41.png"/><Relationship Id="rId2" Type="http://schemas.openxmlformats.org/officeDocument/2006/relationships/image" Target="../media/image18.png"/><Relationship Id="rId16" Type="http://schemas.openxmlformats.org/officeDocument/2006/relationships/image" Target="../media/image32.svg"/><Relationship Id="rId20" Type="http://schemas.openxmlformats.org/officeDocument/2006/relationships/image" Target="../media/image36.sv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24" Type="http://schemas.openxmlformats.org/officeDocument/2006/relationships/image" Target="../media/image40.svg"/><Relationship Id="rId5" Type="http://schemas.openxmlformats.org/officeDocument/2006/relationships/image" Target="../media/image21.png"/><Relationship Id="rId15" Type="http://schemas.openxmlformats.org/officeDocument/2006/relationships/image" Target="../media/image31.png"/><Relationship Id="rId23" Type="http://schemas.openxmlformats.org/officeDocument/2006/relationships/image" Target="../media/image39.png"/><Relationship Id="rId28" Type="http://schemas.openxmlformats.org/officeDocument/2006/relationships/image" Target="../media/image44.svg"/><Relationship Id="rId10" Type="http://schemas.openxmlformats.org/officeDocument/2006/relationships/image" Target="../media/image26.svg"/><Relationship Id="rId19" Type="http://schemas.openxmlformats.org/officeDocument/2006/relationships/image" Target="../media/image35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Relationship Id="rId14" Type="http://schemas.openxmlformats.org/officeDocument/2006/relationships/image" Target="../media/image30.svg"/><Relationship Id="rId22" Type="http://schemas.openxmlformats.org/officeDocument/2006/relationships/image" Target="../media/image38.svg"/><Relationship Id="rId27" Type="http://schemas.openxmlformats.org/officeDocument/2006/relationships/image" Target="../media/image4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4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6.svg"/><Relationship Id="rId18" Type="http://schemas.openxmlformats.org/officeDocument/2006/relationships/image" Target="../media/image61.png"/><Relationship Id="rId26" Type="http://schemas.openxmlformats.org/officeDocument/2006/relationships/image" Target="../media/image67.png"/><Relationship Id="rId3" Type="http://schemas.openxmlformats.org/officeDocument/2006/relationships/image" Target="../media/image46.svg"/><Relationship Id="rId21" Type="http://schemas.openxmlformats.org/officeDocument/2006/relationships/chart" Target="../charts/chart2.xml"/><Relationship Id="rId7" Type="http://schemas.openxmlformats.org/officeDocument/2006/relationships/image" Target="../media/image50.svg"/><Relationship Id="rId12" Type="http://schemas.openxmlformats.org/officeDocument/2006/relationships/image" Target="../media/image55.png"/><Relationship Id="rId17" Type="http://schemas.openxmlformats.org/officeDocument/2006/relationships/image" Target="../media/image60.svg"/><Relationship Id="rId25" Type="http://schemas.openxmlformats.org/officeDocument/2006/relationships/image" Target="../media/image66.png"/><Relationship Id="rId2" Type="http://schemas.openxmlformats.org/officeDocument/2006/relationships/image" Target="../media/image45.png"/><Relationship Id="rId16" Type="http://schemas.openxmlformats.org/officeDocument/2006/relationships/image" Target="../media/image59.png"/><Relationship Id="rId20" Type="http://schemas.openxmlformats.org/officeDocument/2006/relationships/chart" Target="../charts/chart1.xml"/><Relationship Id="rId29" Type="http://schemas.openxmlformats.org/officeDocument/2006/relationships/image" Target="../media/image70.jpeg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49.png"/><Relationship Id="rId11" Type="http://schemas.openxmlformats.org/officeDocument/2006/relationships/image" Target="../media/image54.svg"/><Relationship Id="rId24" Type="http://schemas.openxmlformats.org/officeDocument/2006/relationships/image" Target="../media/image65.jpeg"/><Relationship Id="rId5" Type="http://schemas.openxmlformats.org/officeDocument/2006/relationships/image" Target="../media/image48.svg"/><Relationship Id="rId15" Type="http://schemas.openxmlformats.org/officeDocument/2006/relationships/image" Target="../media/image58.svg"/><Relationship Id="rId23" Type="http://schemas.openxmlformats.org/officeDocument/2006/relationships/image" Target="../media/image64.jpeg"/><Relationship Id="rId28" Type="http://schemas.openxmlformats.org/officeDocument/2006/relationships/image" Target="../media/image69.png"/><Relationship Id="rId10" Type="http://schemas.openxmlformats.org/officeDocument/2006/relationships/image" Target="../media/image53.png"/><Relationship Id="rId19" Type="http://schemas.openxmlformats.org/officeDocument/2006/relationships/image" Target="../media/image62.png"/><Relationship Id="rId4" Type="http://schemas.openxmlformats.org/officeDocument/2006/relationships/image" Target="../media/image47.png"/><Relationship Id="rId9" Type="http://schemas.openxmlformats.org/officeDocument/2006/relationships/image" Target="../media/image52.svg"/><Relationship Id="rId14" Type="http://schemas.openxmlformats.org/officeDocument/2006/relationships/image" Target="../media/image57.png"/><Relationship Id="rId22" Type="http://schemas.openxmlformats.org/officeDocument/2006/relationships/image" Target="../media/image63.png"/><Relationship Id="rId27" Type="http://schemas.openxmlformats.org/officeDocument/2006/relationships/image" Target="../media/image6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"/>
          <p:cNvSpPr txBox="1">
            <a:spLocks/>
          </p:cNvSpPr>
          <p:nvPr/>
        </p:nvSpPr>
        <p:spPr>
          <a:xfrm>
            <a:off x="640661" y="1792329"/>
            <a:ext cx="10871200" cy="1625600"/>
          </a:xfrm>
          <a:prstGeom prst="rect">
            <a:avLst/>
          </a:prstGeom>
        </p:spPr>
        <p:txBody>
          <a:bodyPr anchor="ctr"/>
          <a:lstStyle>
            <a:lvl1pPr marL="0" indent="0" algn="ctr" defTabSz="1219170" rtl="0" eaLnBrk="1" latinLnBrk="0" hangingPunct="1">
              <a:lnSpc>
                <a:spcPts val="6133"/>
              </a:lnSpc>
              <a:spcBef>
                <a:spcPts val="0"/>
              </a:spcBef>
              <a:buFontTx/>
              <a:buNone/>
              <a:defRPr sz="4800" kern="1200" baseline="0">
                <a:solidFill>
                  <a:srgbClr val="E2E1C0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609585" indent="0" algn="ctr" defTabSz="1219170" rtl="0" eaLnBrk="1" latinLnBrk="0" hangingPunct="1">
              <a:spcBef>
                <a:spcPct val="20000"/>
              </a:spcBef>
              <a:buFontTx/>
              <a:buNone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indent="0" algn="ctr" defTabSz="1219170" rtl="0" eaLnBrk="1" latinLnBrk="0" hangingPunct="1">
              <a:spcBef>
                <a:spcPct val="20000"/>
              </a:spcBef>
              <a:buFontTx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0" algn="ctr" defTabSz="1219170" rtl="0" eaLnBrk="1" latinLnBrk="0" hangingPunct="1">
              <a:spcBef>
                <a:spcPct val="20000"/>
              </a:spcBef>
              <a:buFontTx/>
              <a:buNone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indent="0" algn="ctr" defTabSz="1219170" rtl="0" eaLnBrk="1" latinLnBrk="0" hangingPunct="1">
              <a:spcBef>
                <a:spcPct val="20000"/>
              </a:spcBef>
              <a:buFontTx/>
              <a:buNone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219170" rtl="0" eaLnBrk="1" fontAlgn="auto" latinLnBrk="0" hangingPunct="1">
              <a:lnSpc>
                <a:spcPts val="5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E2E1C0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Point of View on Digital Personalization for</a:t>
            </a:r>
            <a:r>
              <a:rPr lang="en-US" sz="3600" dirty="0"/>
              <a:t> </a:t>
            </a:r>
          </a:p>
          <a:p>
            <a:pPr marL="0" marR="0" lvl="0" indent="0" algn="ctr" defTabSz="1219170" rtl="0" eaLnBrk="1" fontAlgn="auto" latinLnBrk="0" hangingPunct="1">
              <a:lnSpc>
                <a:spcPts val="5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E2E1C0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a </a:t>
            </a:r>
            <a:r>
              <a:rPr lang="en-US" sz="3600" dirty="0"/>
              <a:t>leading snacks and beverage company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E2E1C0"/>
              </a:solidFill>
              <a:effectLst/>
              <a:uLnTx/>
              <a:uFillTx/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76D5D98-016A-41C4-8B7A-658245B667AD}"/>
              </a:ext>
            </a:extLst>
          </p:cNvPr>
          <p:cNvSpPr/>
          <p:nvPr/>
        </p:nvSpPr>
        <p:spPr>
          <a:xfrm>
            <a:off x="3883727" y="1492808"/>
            <a:ext cx="44245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u="sng" dirty="0">
                <a:solidFill>
                  <a:srgbClr val="0563C1"/>
                </a:solidFill>
                <a:latin typeface="Calibri" panose="020F0502020204030204" pitchFamily="34" charset="0"/>
                <a:ea typeface="Calibri" panose="020F0502020204030204" pitchFamily="34" charset="0"/>
                <a:hlinkClick r:id="rId2"/>
              </a:rPr>
              <a:t>https://musigma.webex.com/join/hetal.assar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6185188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776769F1-4465-44DA-90A2-6D6D11985F1F}"/>
              </a:ext>
            </a:extLst>
          </p:cNvPr>
          <p:cNvSpPr/>
          <p:nvPr/>
        </p:nvSpPr>
        <p:spPr bwMode="auto">
          <a:xfrm>
            <a:off x="6107546" y="5057125"/>
            <a:ext cx="769298" cy="608701"/>
          </a:xfrm>
          <a:prstGeom prst="rect">
            <a:avLst/>
          </a:prstGeom>
          <a:solidFill>
            <a:schemeClr val="accent1"/>
          </a:solidFill>
          <a:ln w="9525"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square" lIns="274320" tIns="91440" rIns="0" bIns="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100000"/>
              </a:spcBef>
              <a:spcAft>
                <a:spcPct val="0"/>
              </a:spcAft>
            </a:pPr>
            <a:endParaRPr lang="en-US" sz="1100" dirty="0">
              <a:solidFill>
                <a:schemeClr val="bg1"/>
              </a:solidFill>
              <a:latin typeface="Arial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1880742" y="4339426"/>
            <a:ext cx="3643434" cy="666495"/>
          </a:xfrm>
          <a:prstGeom prst="rect">
            <a:avLst/>
          </a:prstGeom>
          <a:solidFill>
            <a:schemeClr val="accent1"/>
          </a:solidFill>
          <a:ln w="9525"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square" lIns="274320" tIns="91440" rIns="0" bIns="0" numCol="1" rtlCol="0" anchor="t" anchorCtr="0" compatLnSpc="1">
            <a:prstTxWarp prst="textNoShape">
              <a:avLst/>
            </a:prstTxWarp>
          </a:bodyPr>
          <a:lstStyle/>
          <a:p>
            <a:pPr marL="234950" indent="-234950" fontAlgn="base">
              <a:spcBef>
                <a:spcPct val="100000"/>
              </a:spcBef>
              <a:spcAft>
                <a:spcPct val="0"/>
              </a:spcAft>
              <a:buFont typeface="Webdings" pitchFamily="18" charset="2"/>
              <a:buChar char="4"/>
            </a:pPr>
            <a:r>
              <a:rPr lang="en-US" sz="1100" dirty="0">
                <a:solidFill>
                  <a:schemeClr val="bg1"/>
                </a:solidFill>
                <a:latin typeface="Arial"/>
              </a:rPr>
              <a:t>Empathizing: Content that empathizes with the emotion of the viewers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1880741" y="5057125"/>
            <a:ext cx="3643435" cy="574811"/>
          </a:xfrm>
          <a:prstGeom prst="rect">
            <a:avLst/>
          </a:prstGeom>
          <a:solidFill>
            <a:schemeClr val="accent1"/>
          </a:solidFill>
          <a:ln w="9525"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square" lIns="274320" tIns="91440" rIns="0" bIns="0" numCol="1" rtlCol="0" anchor="t" anchorCtr="0" compatLnSpc="1">
            <a:prstTxWarp prst="textNoShape">
              <a:avLst/>
            </a:prstTxWarp>
          </a:bodyPr>
          <a:lstStyle/>
          <a:p>
            <a:pPr marL="234950" indent="-234950" fontAlgn="base">
              <a:spcBef>
                <a:spcPct val="100000"/>
              </a:spcBef>
              <a:spcAft>
                <a:spcPct val="0"/>
              </a:spcAft>
              <a:buFont typeface="Webdings" pitchFamily="18" charset="2"/>
              <a:buChar char="4"/>
            </a:pPr>
            <a:r>
              <a:rPr lang="en-US" sz="1100" dirty="0">
                <a:solidFill>
                  <a:schemeClr val="bg1"/>
                </a:solidFill>
                <a:latin typeface="Arial"/>
              </a:rPr>
              <a:t>Catalyzing: Content which leveraged viewer’s current emotions and escalates it to a higher level</a:t>
            </a:r>
          </a:p>
          <a:p>
            <a:pPr marL="234950" indent="-234950" fontAlgn="base">
              <a:spcBef>
                <a:spcPct val="100000"/>
              </a:spcBef>
              <a:spcAft>
                <a:spcPct val="0"/>
              </a:spcAft>
              <a:buFont typeface="Webdings" pitchFamily="18" charset="2"/>
              <a:buChar char="4"/>
            </a:pPr>
            <a:endParaRPr lang="en-US" sz="1200" b="1" dirty="0" err="1">
              <a:solidFill>
                <a:schemeClr val="bg1"/>
              </a:solidFill>
              <a:latin typeface="Arial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6810023" y="4343777"/>
            <a:ext cx="3562815" cy="676594"/>
          </a:xfrm>
          <a:prstGeom prst="rect">
            <a:avLst/>
          </a:prstGeom>
          <a:solidFill>
            <a:schemeClr val="accent1"/>
          </a:solidFill>
          <a:ln w="9525"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square" lIns="274320" tIns="91440" rIns="0" bIns="0" numCol="1" rtlCol="0" anchor="t" anchorCtr="0" compatLnSpc="1">
            <a:prstTxWarp prst="textNoShape">
              <a:avLst/>
            </a:prstTxWarp>
          </a:bodyPr>
          <a:lstStyle/>
          <a:p>
            <a:pPr marL="234950" indent="-234950" fontAlgn="base">
              <a:spcBef>
                <a:spcPct val="100000"/>
              </a:spcBef>
              <a:spcAft>
                <a:spcPct val="0"/>
              </a:spcAft>
              <a:buFont typeface="Webdings" pitchFamily="18" charset="2"/>
              <a:buChar char="4"/>
            </a:pPr>
            <a:r>
              <a:rPr lang="en-US" sz="1100" dirty="0">
                <a:solidFill>
                  <a:schemeClr val="bg1"/>
                </a:solidFill>
                <a:latin typeface="Arial"/>
              </a:rPr>
              <a:t>Escapist: Content that helps viewers escape from their current emotional state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6811193" y="5057125"/>
            <a:ext cx="3561646" cy="615085"/>
          </a:xfrm>
          <a:prstGeom prst="rect">
            <a:avLst/>
          </a:prstGeom>
          <a:solidFill>
            <a:schemeClr val="accent1"/>
          </a:solidFill>
          <a:ln w="9525"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square" lIns="274320" tIns="91440" rIns="0" bIns="0" numCol="1" rtlCol="0" anchor="t" anchorCtr="0" compatLnSpc="1">
            <a:prstTxWarp prst="textNoShape">
              <a:avLst/>
            </a:prstTxWarp>
          </a:bodyPr>
          <a:lstStyle/>
          <a:p>
            <a:pPr marL="234950" indent="-234950" fontAlgn="base">
              <a:spcBef>
                <a:spcPct val="100000"/>
              </a:spcBef>
              <a:spcAft>
                <a:spcPct val="0"/>
              </a:spcAft>
              <a:buFont typeface="Webdings" pitchFamily="18" charset="2"/>
              <a:buChar char="4"/>
            </a:pPr>
            <a:r>
              <a:rPr lang="en-US" sz="1100" dirty="0">
                <a:solidFill>
                  <a:schemeClr val="bg1"/>
                </a:solidFill>
                <a:latin typeface="Arial"/>
              </a:rPr>
              <a:t>Diminishing: Content that helps reduce the intensity of viewer’s current emotion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686021" y="3898148"/>
            <a:ext cx="63330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</a:pPr>
            <a:r>
              <a:rPr lang="en-US" sz="1200" b="1" i="1" dirty="0">
                <a:solidFill>
                  <a:srgbClr val="000000"/>
                </a:solidFill>
                <a:latin typeface="Arial" charset="0"/>
                <a:cs typeface="Times New Roman" pitchFamily="18" charset="0"/>
              </a:rPr>
              <a:t>Advertisements are categorized based on content. For example: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586249" y="1888003"/>
            <a:ext cx="8549521" cy="1391478"/>
          </a:xfrm>
          <a:prstGeom prst="rect">
            <a:avLst/>
          </a:prstGeom>
          <a:solidFill>
            <a:srgbClr val="006666"/>
          </a:solidFill>
          <a:ln>
            <a:noFill/>
          </a:ln>
        </p:spPr>
        <p:txBody>
          <a:bodyPr wrap="square" rtlCol="0">
            <a:noAutofit/>
          </a:bodyPr>
          <a:lstStyle/>
          <a:p>
            <a:pPr algn="ctr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</a:pPr>
            <a:r>
              <a:rPr lang="en-US" sz="1400" b="1" dirty="0">
                <a:solidFill>
                  <a:schemeClr val="bg1"/>
                </a:solidFill>
                <a:latin typeface="Arial" charset="0"/>
                <a:cs typeface="Times New Roman" pitchFamily="18" charset="0"/>
              </a:rPr>
              <a:t>Impact Period Identification</a:t>
            </a:r>
          </a:p>
          <a:p>
            <a:pPr algn="ctr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</a:pPr>
            <a:endParaRPr lang="en-US" sz="1200" b="1" u="sng" dirty="0">
              <a:solidFill>
                <a:schemeClr val="bg1"/>
              </a:solidFill>
              <a:latin typeface="Arial" charset="0"/>
              <a:cs typeface="Times New Roman" pitchFamily="18" charset="0"/>
            </a:endParaRPr>
          </a:p>
          <a:p>
            <a:pPr marL="285750" indent="-285750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Font typeface="Webdings" panose="05030102010509060703" pitchFamily="18" charset="2"/>
              <a:buChar char="4"/>
            </a:pPr>
            <a:r>
              <a:rPr lang="en-US" sz="1100" dirty="0">
                <a:solidFill>
                  <a:schemeClr val="bg1"/>
                </a:solidFill>
                <a:latin typeface="Arial" charset="0"/>
                <a:cs typeface="Times New Roman" pitchFamily="18" charset="0"/>
              </a:rPr>
              <a:t>Each trigger invokes an emotion in the viewer only for a specific period of time depending on the type of trigger</a:t>
            </a:r>
          </a:p>
          <a:p>
            <a:pPr marL="285750" indent="-285750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Font typeface="Webdings" panose="05030102010509060703" pitchFamily="18" charset="2"/>
              <a:buChar char="4"/>
            </a:pPr>
            <a:r>
              <a:rPr lang="en-US" sz="1100" dirty="0">
                <a:solidFill>
                  <a:schemeClr val="bg1"/>
                </a:solidFill>
                <a:latin typeface="Arial" charset="0"/>
                <a:cs typeface="Times New Roman" pitchFamily="18" charset="0"/>
              </a:rPr>
              <a:t>The time frame which has the maximum percentage of online activity for the trigger is the most ideal impact period for the trigger</a:t>
            </a:r>
          </a:p>
          <a:p>
            <a:pPr marL="285750" indent="-285750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Font typeface="Webdings" panose="05030102010509060703" pitchFamily="18" charset="2"/>
              <a:buChar char="4"/>
            </a:pPr>
            <a:r>
              <a:rPr lang="en-US" sz="1100" dirty="0">
                <a:solidFill>
                  <a:schemeClr val="bg1"/>
                </a:solidFill>
                <a:latin typeface="Arial" charset="0"/>
                <a:cs typeface="Times New Roman" pitchFamily="18" charset="0"/>
              </a:rPr>
              <a:t>The number of visits to the article/story is broken down to an hourly level and then the timeframe until when most traffic is encountered (80%) is chosen as the most impactful time frame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287108" y="3794146"/>
            <a:ext cx="1003803" cy="40532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7" name="Isosceles Triangle 16"/>
          <p:cNvSpPr/>
          <p:nvPr/>
        </p:nvSpPr>
        <p:spPr bwMode="auto">
          <a:xfrm rot="10800000">
            <a:off x="1601787" y="3411697"/>
            <a:ext cx="8473269" cy="228554"/>
          </a:xfrm>
          <a:prstGeom prst="triangl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indent="-234950" fontAlgn="base">
              <a:spcBef>
                <a:spcPct val="100000"/>
              </a:spcBef>
              <a:spcAft>
                <a:spcPct val="0"/>
              </a:spcAft>
              <a:buFont typeface="Webdings" pitchFamily="18" charset="2"/>
              <a:buChar char="4"/>
            </a:pPr>
            <a:endParaRPr lang="en-US" sz="1600" dirty="0" err="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062688" y="3903354"/>
            <a:ext cx="10406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</a:pPr>
            <a:r>
              <a:rPr lang="en-US" sz="1200" b="1" i="1" dirty="0">
                <a:solidFill>
                  <a:srgbClr val="000000"/>
                </a:solidFill>
                <a:latin typeface="Arial" charset="0"/>
                <a:cs typeface="Times New Roman" pitchFamily="18" charset="0"/>
              </a:rPr>
              <a:t>Ad content: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3550B49-EC5E-43D6-A7AD-DA374B171386}"/>
              </a:ext>
            </a:extLst>
          </p:cNvPr>
          <p:cNvSpPr/>
          <p:nvPr/>
        </p:nvSpPr>
        <p:spPr>
          <a:xfrm>
            <a:off x="640080" y="274320"/>
            <a:ext cx="10430933" cy="9950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70">
              <a:spcBef>
                <a:spcPct val="20000"/>
              </a:spcBef>
            </a:pPr>
            <a:r>
              <a:rPr lang="en-US" sz="2933" spc="-133" dirty="0">
                <a:solidFill>
                  <a:srgbClr val="80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The impact period of each trigger and ad content-emotion mapping is identified in order to </a:t>
            </a:r>
            <a:r>
              <a:rPr lang="en-US" sz="2933" spc="-133" dirty="0" err="1">
                <a:solidFill>
                  <a:srgbClr val="80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disp</a:t>
            </a:r>
            <a:r>
              <a:rPr lang="en-US" sz="2933" spc="-133" dirty="0">
                <a:solidFill>
                  <a:srgbClr val="80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relevant advertisements</a:t>
            </a:r>
          </a:p>
        </p:txBody>
      </p:sp>
      <p:pic>
        <p:nvPicPr>
          <p:cNvPr id="4" name="Graphic 3" descr="Neutral Face with No Fill">
            <a:extLst>
              <a:ext uri="{FF2B5EF4-FFF2-40B4-BE49-F238E27FC236}">
                <a16:creationId xmlns:a16="http://schemas.microsoft.com/office/drawing/2014/main" id="{CB1FD92A-8104-4A05-8D4A-F0FCCD54DF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194955" y="5078300"/>
            <a:ext cx="572733" cy="572733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4B340E98-9230-4442-9E5A-93E8E76C5E13}"/>
              </a:ext>
            </a:extLst>
          </p:cNvPr>
          <p:cNvSpPr/>
          <p:nvPr/>
        </p:nvSpPr>
        <p:spPr bwMode="auto">
          <a:xfrm>
            <a:off x="6107546" y="4343778"/>
            <a:ext cx="769298" cy="676594"/>
          </a:xfrm>
          <a:prstGeom prst="rect">
            <a:avLst/>
          </a:prstGeom>
          <a:solidFill>
            <a:schemeClr val="accent1"/>
          </a:solidFill>
          <a:ln w="9525"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square" lIns="274320" tIns="91440" rIns="0" bIns="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100000"/>
              </a:spcBef>
              <a:spcAft>
                <a:spcPct val="0"/>
              </a:spcAft>
            </a:pPr>
            <a:endParaRPr lang="en-US" sz="1100" dirty="0">
              <a:solidFill>
                <a:schemeClr val="bg1"/>
              </a:solidFill>
              <a:latin typeface="Arial"/>
            </a:endParaRPr>
          </a:p>
        </p:txBody>
      </p:sp>
      <p:pic>
        <p:nvPicPr>
          <p:cNvPr id="20" name="Graphic 19" descr="Run">
            <a:extLst>
              <a:ext uri="{FF2B5EF4-FFF2-40B4-BE49-F238E27FC236}">
                <a16:creationId xmlns:a16="http://schemas.microsoft.com/office/drawing/2014/main" id="{FD0A0FA0-4BE2-483F-8916-63EBCAC49DE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226653" y="4470601"/>
            <a:ext cx="447373" cy="447373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1DE6E2E1-8642-4B2F-B2C1-8D9BB045EF0F}"/>
              </a:ext>
            </a:extLst>
          </p:cNvPr>
          <p:cNvSpPr/>
          <p:nvPr/>
        </p:nvSpPr>
        <p:spPr bwMode="auto">
          <a:xfrm>
            <a:off x="1317433" y="4332489"/>
            <a:ext cx="769298" cy="664222"/>
          </a:xfrm>
          <a:prstGeom prst="rect">
            <a:avLst/>
          </a:prstGeom>
          <a:solidFill>
            <a:schemeClr val="accent1"/>
          </a:solidFill>
          <a:ln w="9525"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square" lIns="274320" tIns="91440" rIns="0" bIns="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100000"/>
              </a:spcBef>
              <a:spcAft>
                <a:spcPct val="0"/>
              </a:spcAft>
            </a:pPr>
            <a:endParaRPr lang="en-US" sz="1100" dirty="0">
              <a:solidFill>
                <a:schemeClr val="bg1"/>
              </a:solidFill>
              <a:latin typeface="Arial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CBC2006-2C13-47BB-95FC-4C863E3CA214}"/>
              </a:ext>
            </a:extLst>
          </p:cNvPr>
          <p:cNvSpPr/>
          <p:nvPr/>
        </p:nvSpPr>
        <p:spPr bwMode="auto">
          <a:xfrm>
            <a:off x="1317433" y="5057740"/>
            <a:ext cx="769298" cy="574196"/>
          </a:xfrm>
          <a:prstGeom prst="rect">
            <a:avLst/>
          </a:prstGeom>
          <a:solidFill>
            <a:schemeClr val="accent1"/>
          </a:solidFill>
          <a:ln w="9525"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square" lIns="274320" tIns="91440" rIns="0" bIns="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100000"/>
              </a:spcBef>
              <a:spcAft>
                <a:spcPct val="0"/>
              </a:spcAft>
            </a:pPr>
            <a:endParaRPr lang="en-US" sz="1100" dirty="0">
              <a:solidFill>
                <a:schemeClr val="bg1"/>
              </a:solidFill>
              <a:latin typeface="Arial"/>
            </a:endParaRPr>
          </a:p>
        </p:txBody>
      </p:sp>
      <p:pic>
        <p:nvPicPr>
          <p:cNvPr id="25" name="Picture 8" descr="Image result for introduction icon">
            <a:extLst>
              <a:ext uri="{FF2B5EF4-FFF2-40B4-BE49-F238E27FC236}">
                <a16:creationId xmlns:a16="http://schemas.microsoft.com/office/drawing/2014/main" id="{F321056C-959D-4024-B95E-1F4AC4E202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5826" y="4383754"/>
            <a:ext cx="577838" cy="577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Graphic 13" descr="Arrow: Clockwise curve">
            <a:extLst>
              <a:ext uri="{FF2B5EF4-FFF2-40B4-BE49-F238E27FC236}">
                <a16:creationId xmlns:a16="http://schemas.microsoft.com/office/drawing/2014/main" id="{BB1A06B2-72F5-47DE-B5F4-08D6298451C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498334" y="5144164"/>
            <a:ext cx="434622" cy="434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3641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55D49B-3FF9-4BCC-9FD3-92F0556B9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0332C7-ADED-44BB-8815-30BC62EF34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371957C-6120-4809-95A7-07B880B0AB06}"/>
              </a:ext>
            </a:extLst>
          </p:cNvPr>
          <p:cNvSpPr txBox="1">
            <a:spLocks/>
          </p:cNvSpPr>
          <p:nvPr/>
        </p:nvSpPr>
        <p:spPr>
          <a:xfrm>
            <a:off x="640080" y="274320"/>
            <a:ext cx="11253215" cy="923544"/>
          </a:xfrm>
        </p:spPr>
        <p:txBody>
          <a:bodyPr anchor="b"/>
          <a:lstStyle>
            <a:lvl1pPr defTabSz="1219170">
              <a:spcBef>
                <a:spcPct val="20000"/>
              </a:spcBef>
              <a:buNone/>
              <a:defRPr sz="2933" b="1" spc="-133">
                <a:solidFill>
                  <a:srgbClr val="80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 dirty="0"/>
              <a:t>Test and control groups are identified to target customers based on need state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A7517D9-7D58-4A31-994C-DE7DFEA18F79}"/>
              </a:ext>
            </a:extLst>
          </p:cNvPr>
          <p:cNvGrpSpPr/>
          <p:nvPr/>
        </p:nvGrpSpPr>
        <p:grpSpPr>
          <a:xfrm>
            <a:off x="1434366" y="1378874"/>
            <a:ext cx="9175634" cy="4245094"/>
            <a:chOff x="573704" y="1509580"/>
            <a:chExt cx="8475506" cy="3861064"/>
          </a:xfrm>
        </p:grpSpPr>
        <p:sp>
          <p:nvSpPr>
            <p:cNvPr id="6" name="Rounded Rectangle 2">
              <a:extLst>
                <a:ext uri="{FF2B5EF4-FFF2-40B4-BE49-F238E27FC236}">
                  <a16:creationId xmlns:a16="http://schemas.microsoft.com/office/drawing/2014/main" id="{EDCF2F6D-EF8F-4F04-924F-D2D23751BA0B}"/>
                </a:ext>
              </a:extLst>
            </p:cNvPr>
            <p:cNvSpPr/>
            <p:nvPr/>
          </p:nvSpPr>
          <p:spPr>
            <a:xfrm>
              <a:off x="573704" y="3366792"/>
              <a:ext cx="1431128" cy="967680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4433" tIns="42217" rIns="84433" bIns="4221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844357"/>
              <a:endParaRPr lang="en-US" sz="1477" b="1" dirty="0">
                <a:solidFill>
                  <a:prstClr val="white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A299DA9-3558-4E43-9822-06510FB478D8}"/>
                </a:ext>
              </a:extLst>
            </p:cNvPr>
            <p:cNvSpPr txBox="1"/>
            <p:nvPr/>
          </p:nvSpPr>
          <p:spPr>
            <a:xfrm>
              <a:off x="771914" y="3629637"/>
              <a:ext cx="1034708" cy="16796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844357"/>
              <a:r>
                <a:rPr lang="en-US" sz="1200" dirty="0">
                  <a:solidFill>
                    <a:prstClr val="white"/>
                  </a:solidFill>
                </a:rPr>
                <a:t>CRM Data</a:t>
              </a:r>
            </a:p>
          </p:txBody>
        </p:sp>
        <p:sp>
          <p:nvSpPr>
            <p:cNvPr id="8" name="Rounded Rectangle 14">
              <a:extLst>
                <a:ext uri="{FF2B5EF4-FFF2-40B4-BE49-F238E27FC236}">
                  <a16:creationId xmlns:a16="http://schemas.microsoft.com/office/drawing/2014/main" id="{4FCDAF1F-34C8-44B9-AB72-9BD21CBAC10D}"/>
                </a:ext>
              </a:extLst>
            </p:cNvPr>
            <p:cNvSpPr/>
            <p:nvPr/>
          </p:nvSpPr>
          <p:spPr>
            <a:xfrm>
              <a:off x="2812457" y="2443946"/>
              <a:ext cx="1289323" cy="994748"/>
            </a:xfrm>
            <a:prstGeom prst="roundRect">
              <a:avLst/>
            </a:prstGeom>
            <a:solidFill>
              <a:srgbClr val="80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4433" tIns="42217" rIns="84433" bIns="4221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844357"/>
              <a:endParaRPr lang="en-US" sz="1477" b="1" dirty="0">
                <a:solidFill>
                  <a:srgbClr val="000000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4D721E8-EA8A-4BD3-8535-1DF5116B4AB3}"/>
                </a:ext>
              </a:extLst>
            </p:cNvPr>
            <p:cNvSpPr txBox="1"/>
            <p:nvPr/>
          </p:nvSpPr>
          <p:spPr>
            <a:xfrm>
              <a:off x="2884472" y="2890207"/>
              <a:ext cx="1128642" cy="3359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844357"/>
              <a:r>
                <a:rPr lang="en-US" sz="1200" dirty="0">
                  <a:solidFill>
                    <a:prstClr val="white"/>
                  </a:solidFill>
                </a:rPr>
                <a:t>Targeted Customer Base</a:t>
              </a:r>
              <a:endParaRPr lang="en-US" sz="1200" b="1" dirty="0">
                <a:solidFill>
                  <a:prstClr val="white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70F4221-4B26-4068-A24F-9B86572120B3}"/>
                </a:ext>
              </a:extLst>
            </p:cNvPr>
            <p:cNvSpPr txBox="1"/>
            <p:nvPr/>
          </p:nvSpPr>
          <p:spPr>
            <a:xfrm>
              <a:off x="2929769" y="2612440"/>
              <a:ext cx="1128642" cy="1809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844357"/>
              <a:r>
                <a:rPr lang="en-US" sz="1293" b="1" dirty="0">
                  <a:solidFill>
                    <a:prstClr val="white"/>
                  </a:solidFill>
                </a:rPr>
                <a:t>Test Group</a:t>
              </a:r>
            </a:p>
          </p:txBody>
        </p:sp>
        <p:sp>
          <p:nvSpPr>
            <p:cNvPr id="11" name="Rounded Rectangle 18">
              <a:extLst>
                <a:ext uri="{FF2B5EF4-FFF2-40B4-BE49-F238E27FC236}">
                  <a16:creationId xmlns:a16="http://schemas.microsoft.com/office/drawing/2014/main" id="{1B8C43FD-ECA0-453C-B106-50991DD9BC5C}"/>
                </a:ext>
              </a:extLst>
            </p:cNvPr>
            <p:cNvSpPr/>
            <p:nvPr/>
          </p:nvSpPr>
          <p:spPr>
            <a:xfrm>
              <a:off x="2809952" y="4374332"/>
              <a:ext cx="1291828" cy="996312"/>
            </a:xfrm>
            <a:prstGeom prst="roundRect">
              <a:avLst/>
            </a:prstGeom>
            <a:solidFill>
              <a:srgbClr val="80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4433" tIns="42217" rIns="84433" bIns="4221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844357"/>
              <a:endParaRPr lang="en-US" sz="1477" b="1" dirty="0">
                <a:solidFill>
                  <a:srgbClr val="000000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9FA7A61-7C9A-4B0A-B191-66DF2F111610}"/>
                </a:ext>
              </a:extLst>
            </p:cNvPr>
            <p:cNvSpPr txBox="1"/>
            <p:nvPr/>
          </p:nvSpPr>
          <p:spPr>
            <a:xfrm>
              <a:off x="2909118" y="4781170"/>
              <a:ext cx="1104580" cy="3359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844357"/>
              <a:r>
                <a:rPr lang="en-US" sz="1200" dirty="0">
                  <a:solidFill>
                    <a:prstClr val="white"/>
                  </a:solidFill>
                </a:rPr>
                <a:t>Rest of the  Customers</a:t>
              </a:r>
            </a:p>
          </p:txBody>
        </p:sp>
        <p:cxnSp>
          <p:nvCxnSpPr>
            <p:cNvPr id="13" name="Elbow Connector 24">
              <a:extLst>
                <a:ext uri="{FF2B5EF4-FFF2-40B4-BE49-F238E27FC236}">
                  <a16:creationId xmlns:a16="http://schemas.microsoft.com/office/drawing/2014/main" id="{F1DB06F9-AB2D-4757-AF4E-588D28900FEE}"/>
                </a:ext>
              </a:extLst>
            </p:cNvPr>
            <p:cNvCxnSpPr>
              <a:cxnSpLocks/>
              <a:stCxn id="6" idx="3"/>
              <a:endCxn id="8" idx="1"/>
            </p:cNvCxnSpPr>
            <p:nvPr/>
          </p:nvCxnSpPr>
          <p:spPr>
            <a:xfrm flipV="1">
              <a:off x="2004832" y="2941320"/>
              <a:ext cx="807624" cy="909312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Elbow Connector 25">
              <a:extLst>
                <a:ext uri="{FF2B5EF4-FFF2-40B4-BE49-F238E27FC236}">
                  <a16:creationId xmlns:a16="http://schemas.microsoft.com/office/drawing/2014/main" id="{BEDCB4E3-925A-4127-A1A9-154841D71563}"/>
                </a:ext>
              </a:extLst>
            </p:cNvPr>
            <p:cNvCxnSpPr>
              <a:cxnSpLocks/>
              <a:stCxn id="6" idx="3"/>
              <a:endCxn id="11" idx="1"/>
            </p:cNvCxnSpPr>
            <p:nvPr/>
          </p:nvCxnSpPr>
          <p:spPr>
            <a:xfrm>
              <a:off x="2004832" y="3850632"/>
              <a:ext cx="805119" cy="1021856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4F5C182-61BE-4DFE-A4C3-3BA69E109E7B}"/>
                </a:ext>
              </a:extLst>
            </p:cNvPr>
            <p:cNvSpPr txBox="1"/>
            <p:nvPr/>
          </p:nvSpPr>
          <p:spPr>
            <a:xfrm>
              <a:off x="2878515" y="4515391"/>
              <a:ext cx="1128642" cy="16796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844357"/>
              <a:r>
                <a:rPr lang="en-US" sz="1200" b="1" dirty="0">
                  <a:solidFill>
                    <a:prstClr val="white"/>
                  </a:solidFill>
                </a:rPr>
                <a:t>Control Group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81C04DC-F077-4381-83DC-3A700846ACE5}"/>
                </a:ext>
              </a:extLst>
            </p:cNvPr>
            <p:cNvSpPr txBox="1"/>
            <p:nvPr/>
          </p:nvSpPr>
          <p:spPr>
            <a:xfrm>
              <a:off x="709637" y="3885068"/>
              <a:ext cx="1128642" cy="62985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844357"/>
              <a:r>
                <a:rPr lang="en-US" sz="900" b="1" dirty="0">
                  <a:solidFill>
                    <a:prstClr val="white"/>
                  </a:solidFill>
                </a:rPr>
                <a:t>~11 M (leading snacks and beverage company-)</a:t>
              </a:r>
            </a:p>
            <a:p>
              <a:pPr algn="ctr" defTabSz="844357"/>
              <a:r>
                <a:rPr lang="en-US" sz="900" b="1" dirty="0">
                  <a:solidFill>
                    <a:prstClr val="white"/>
                  </a:solidFill>
                </a:rPr>
                <a:t>~60 M (Client)</a:t>
              </a:r>
            </a:p>
            <a:p>
              <a:pPr algn="ctr" defTabSz="844357"/>
              <a:endParaRPr lang="en-US" sz="900" b="1" dirty="0">
                <a:solidFill>
                  <a:prstClr val="white"/>
                </a:solidFill>
              </a:endParaRPr>
            </a:p>
          </p:txBody>
        </p:sp>
        <p:sp>
          <p:nvSpPr>
            <p:cNvPr id="17" name="Rounded Rectangle 53">
              <a:extLst>
                <a:ext uri="{FF2B5EF4-FFF2-40B4-BE49-F238E27FC236}">
                  <a16:creationId xmlns:a16="http://schemas.microsoft.com/office/drawing/2014/main" id="{EF4F852E-A43E-47A1-8A31-901CCBB806D9}"/>
                </a:ext>
              </a:extLst>
            </p:cNvPr>
            <p:cNvSpPr/>
            <p:nvPr/>
          </p:nvSpPr>
          <p:spPr>
            <a:xfrm>
              <a:off x="5026672" y="1509580"/>
              <a:ext cx="941144" cy="638022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4433" tIns="42217" rIns="84433" bIns="4221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844357"/>
              <a:endParaRPr lang="en-US" sz="1477" b="1" dirty="0">
                <a:solidFill>
                  <a:srgbClr val="000000"/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88EC599-5636-47AE-9885-A1975EF5C324}"/>
                </a:ext>
              </a:extLst>
            </p:cNvPr>
            <p:cNvSpPr txBox="1"/>
            <p:nvPr/>
          </p:nvSpPr>
          <p:spPr>
            <a:xfrm>
              <a:off x="5089323" y="1761536"/>
              <a:ext cx="841115" cy="1421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844357"/>
              <a:r>
                <a:rPr lang="en-US" sz="1016" dirty="0">
                  <a:solidFill>
                    <a:sysClr val="windowText" lastClr="000000"/>
                  </a:solidFill>
                </a:rPr>
                <a:t>Occasion based</a:t>
              </a:r>
              <a:endParaRPr lang="en-US" sz="1016" b="1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0F1E582-96DD-4004-BA88-338D609ABB1D}"/>
                </a:ext>
              </a:extLst>
            </p:cNvPr>
            <p:cNvSpPr txBox="1"/>
            <p:nvPr/>
          </p:nvSpPr>
          <p:spPr>
            <a:xfrm>
              <a:off x="5110180" y="1568389"/>
              <a:ext cx="837298" cy="15507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844357"/>
              <a:r>
                <a:rPr lang="en-US" sz="1108" b="1" dirty="0">
                  <a:solidFill>
                    <a:sysClr val="windowText" lastClr="000000"/>
                  </a:solidFill>
                </a:rPr>
                <a:t>X consumers</a:t>
              </a:r>
            </a:p>
          </p:txBody>
        </p:sp>
        <p:sp>
          <p:nvSpPr>
            <p:cNvPr id="20" name="Rounded Rectangle 65">
              <a:extLst>
                <a:ext uri="{FF2B5EF4-FFF2-40B4-BE49-F238E27FC236}">
                  <a16:creationId xmlns:a16="http://schemas.microsoft.com/office/drawing/2014/main" id="{2FA9678F-6E2C-44EB-8ACC-B5BCE7AA6CD7}"/>
                </a:ext>
              </a:extLst>
            </p:cNvPr>
            <p:cNvSpPr/>
            <p:nvPr/>
          </p:nvSpPr>
          <p:spPr>
            <a:xfrm>
              <a:off x="5010150" y="2229780"/>
              <a:ext cx="941144" cy="638022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4433" tIns="42217" rIns="84433" bIns="4221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844357"/>
              <a:endParaRPr lang="en-US" sz="1477" b="1" dirty="0">
                <a:solidFill>
                  <a:srgbClr val="000000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32999DA-C06E-4357-AB14-84653163D770}"/>
                </a:ext>
              </a:extLst>
            </p:cNvPr>
            <p:cNvSpPr txBox="1"/>
            <p:nvPr/>
          </p:nvSpPr>
          <p:spPr>
            <a:xfrm>
              <a:off x="4916401" y="2499838"/>
              <a:ext cx="1128642" cy="1421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844357"/>
              <a:r>
                <a:rPr lang="en-US" sz="1016" dirty="0">
                  <a:solidFill>
                    <a:sysClr val="windowText" lastClr="000000"/>
                  </a:solidFill>
                </a:rPr>
                <a:t>Preferred flavors</a:t>
              </a:r>
              <a:endParaRPr lang="en-US" sz="1016" b="1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09CD4F0-B8CB-4B49-BBB9-9B968EE05C3B}"/>
                </a:ext>
              </a:extLst>
            </p:cNvPr>
            <p:cNvSpPr txBox="1"/>
            <p:nvPr/>
          </p:nvSpPr>
          <p:spPr>
            <a:xfrm>
              <a:off x="5110179" y="2287266"/>
              <a:ext cx="820257" cy="15507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844357"/>
              <a:r>
                <a:rPr lang="en-US" sz="1108" b="1" dirty="0">
                  <a:solidFill>
                    <a:sysClr val="windowText" lastClr="000000"/>
                  </a:solidFill>
                </a:rPr>
                <a:t>Y consumers</a:t>
              </a:r>
            </a:p>
          </p:txBody>
        </p:sp>
        <p:sp>
          <p:nvSpPr>
            <p:cNvPr id="23" name="Rounded Rectangle 68">
              <a:extLst>
                <a:ext uri="{FF2B5EF4-FFF2-40B4-BE49-F238E27FC236}">
                  <a16:creationId xmlns:a16="http://schemas.microsoft.com/office/drawing/2014/main" id="{48C9D247-F088-4E9D-B731-931B1AACA8A4}"/>
                </a:ext>
              </a:extLst>
            </p:cNvPr>
            <p:cNvSpPr/>
            <p:nvPr/>
          </p:nvSpPr>
          <p:spPr>
            <a:xfrm>
              <a:off x="5010150" y="2963283"/>
              <a:ext cx="941144" cy="638022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4433" tIns="42217" rIns="84433" bIns="4221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844357"/>
              <a:endParaRPr lang="en-US" sz="1477" b="1" dirty="0">
                <a:solidFill>
                  <a:srgbClr val="000000"/>
                </a:solidFill>
              </a:endParaRPr>
            </a:p>
          </p:txBody>
        </p:sp>
        <p:cxnSp>
          <p:nvCxnSpPr>
            <p:cNvPr id="26" name="Elbow Connector 38">
              <a:extLst>
                <a:ext uri="{FF2B5EF4-FFF2-40B4-BE49-F238E27FC236}">
                  <a16:creationId xmlns:a16="http://schemas.microsoft.com/office/drawing/2014/main" id="{49986DAF-98B3-47CB-B8AC-B760F6DCFAF6}"/>
                </a:ext>
              </a:extLst>
            </p:cNvPr>
            <p:cNvCxnSpPr>
              <a:cxnSpLocks/>
            </p:cNvCxnSpPr>
            <p:nvPr/>
          </p:nvCxnSpPr>
          <p:spPr>
            <a:xfrm>
              <a:off x="4096727" y="2918642"/>
              <a:ext cx="937666" cy="458728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Elbow Connector 75">
              <a:extLst>
                <a:ext uri="{FF2B5EF4-FFF2-40B4-BE49-F238E27FC236}">
                  <a16:creationId xmlns:a16="http://schemas.microsoft.com/office/drawing/2014/main" id="{4037D636-89B3-49ED-ABEA-A7AA4143981B}"/>
                </a:ext>
              </a:extLst>
            </p:cNvPr>
            <p:cNvCxnSpPr/>
            <p:nvPr/>
          </p:nvCxnSpPr>
          <p:spPr>
            <a:xfrm flipV="1">
              <a:off x="4117831" y="1843152"/>
              <a:ext cx="920806" cy="1064911"/>
            </a:xfrm>
            <a:prstGeom prst="bentConnector3">
              <a:avLst>
                <a:gd name="adj1" fmla="val 48652"/>
              </a:avLst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Elbow Connector 77">
              <a:extLst>
                <a:ext uri="{FF2B5EF4-FFF2-40B4-BE49-F238E27FC236}">
                  <a16:creationId xmlns:a16="http://schemas.microsoft.com/office/drawing/2014/main" id="{0EA9352A-61B2-4388-9211-3B7B90B5053B}"/>
                </a:ext>
              </a:extLst>
            </p:cNvPr>
            <p:cNvCxnSpPr/>
            <p:nvPr/>
          </p:nvCxnSpPr>
          <p:spPr>
            <a:xfrm flipV="1">
              <a:off x="4117832" y="2563353"/>
              <a:ext cx="904284" cy="34471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9" name="Rounded Rectangle 83">
              <a:extLst>
                <a:ext uri="{FF2B5EF4-FFF2-40B4-BE49-F238E27FC236}">
                  <a16:creationId xmlns:a16="http://schemas.microsoft.com/office/drawing/2014/main" id="{A7C654EE-6627-4CAB-B45C-BD28A750C1C3}"/>
                </a:ext>
              </a:extLst>
            </p:cNvPr>
            <p:cNvSpPr/>
            <p:nvPr/>
          </p:nvSpPr>
          <p:spPr>
            <a:xfrm>
              <a:off x="7660220" y="2255165"/>
              <a:ext cx="1388990" cy="2361227"/>
            </a:xfrm>
            <a:prstGeom prst="roundRect">
              <a:avLst/>
            </a:prstGeom>
            <a:noFill/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4433" tIns="42217" rIns="84433" bIns="4221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44357"/>
              <a:r>
                <a:rPr lang="en-US" sz="1016" dirty="0">
                  <a:solidFill>
                    <a:sysClr val="windowText" lastClr="000000"/>
                  </a:solidFill>
                </a:rPr>
                <a:t>Test and control </a:t>
              </a:r>
              <a:br>
                <a:rPr lang="en-US" sz="1016" dirty="0">
                  <a:solidFill>
                    <a:sysClr val="windowText" lastClr="000000"/>
                  </a:solidFill>
                </a:rPr>
              </a:br>
              <a:r>
                <a:rPr lang="en-US" sz="1016" dirty="0">
                  <a:solidFill>
                    <a:sysClr val="windowText" lastClr="000000"/>
                  </a:solidFill>
                </a:rPr>
                <a:t>groups are</a:t>
              </a:r>
              <a:br>
                <a:rPr lang="en-US" sz="1016" dirty="0">
                  <a:solidFill>
                    <a:sysClr val="windowText" lastClr="000000"/>
                  </a:solidFill>
                </a:rPr>
              </a:br>
              <a:r>
                <a:rPr lang="en-US" sz="1016" dirty="0">
                  <a:solidFill>
                    <a:sysClr val="windowText" lastClr="000000"/>
                  </a:solidFill>
                </a:rPr>
                <a:t>identified and </a:t>
              </a:r>
              <a:br>
                <a:rPr lang="en-US" sz="1016" dirty="0">
                  <a:solidFill>
                    <a:sysClr val="windowText" lastClr="000000"/>
                  </a:solidFill>
                </a:rPr>
              </a:br>
              <a:r>
                <a:rPr lang="en-US" sz="1016" dirty="0">
                  <a:solidFill>
                    <a:sysClr val="windowText" lastClr="000000"/>
                  </a:solidFill>
                  <a:hlinkClick r:id="" action="ppaction://noaction"/>
                </a:rPr>
                <a:t>creative designs</a:t>
              </a:r>
              <a:br>
                <a:rPr lang="en-US" sz="1016" dirty="0">
                  <a:solidFill>
                    <a:sysClr val="windowText" lastClr="000000"/>
                  </a:solidFill>
                </a:rPr>
              </a:br>
              <a:r>
                <a:rPr lang="en-US" sz="1016" dirty="0">
                  <a:solidFill>
                    <a:sysClr val="windowText" lastClr="000000"/>
                  </a:solidFill>
                </a:rPr>
                <a:t>are recommended 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EE5C3BF-7AD5-4730-BCBF-F0C94BC04BCC}"/>
                </a:ext>
              </a:extLst>
            </p:cNvPr>
            <p:cNvSpPr txBox="1"/>
            <p:nvPr/>
          </p:nvSpPr>
          <p:spPr>
            <a:xfrm>
              <a:off x="4993941" y="3214064"/>
              <a:ext cx="997806" cy="2843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844357"/>
              <a:r>
                <a:rPr lang="en-US" sz="1016" dirty="0">
                  <a:solidFill>
                    <a:sysClr val="windowText" lastClr="000000"/>
                  </a:solidFill>
                </a:rPr>
                <a:t>Product launch - Demographic</a:t>
              </a:r>
              <a:endParaRPr lang="en-US" sz="1016" b="1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17DB67B-193A-4BEC-81DF-DF6C195A8849}"/>
                </a:ext>
              </a:extLst>
            </p:cNvPr>
            <p:cNvSpPr txBox="1"/>
            <p:nvPr/>
          </p:nvSpPr>
          <p:spPr>
            <a:xfrm>
              <a:off x="5118441" y="3012036"/>
              <a:ext cx="811995" cy="15507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844357"/>
              <a:r>
                <a:rPr lang="en-US" sz="1108" b="1" dirty="0">
                  <a:solidFill>
                    <a:sysClr val="windowText" lastClr="000000"/>
                  </a:solidFill>
                </a:rPr>
                <a:t>Z consumers</a:t>
              </a:r>
            </a:p>
          </p:txBody>
        </p:sp>
      </p:grpSp>
      <p:cxnSp>
        <p:nvCxnSpPr>
          <p:cNvPr id="34" name="Elbow Connector 40">
            <a:extLst>
              <a:ext uri="{FF2B5EF4-FFF2-40B4-BE49-F238E27FC236}">
                <a16:creationId xmlns:a16="http://schemas.microsoft.com/office/drawing/2014/main" id="{DE3F82B2-27A9-489A-A857-E5AFBACE5946}"/>
              </a:ext>
            </a:extLst>
          </p:cNvPr>
          <p:cNvCxnSpPr>
            <a:stCxn id="17" idx="3"/>
          </p:cNvCxnSpPr>
          <p:nvPr/>
        </p:nvCxnSpPr>
        <p:spPr>
          <a:xfrm flipV="1">
            <a:off x="7274064" y="1443532"/>
            <a:ext cx="726937" cy="286083"/>
          </a:xfrm>
          <a:prstGeom prst="bentConnector3">
            <a:avLst>
              <a:gd name="adj1" fmla="val 46069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Elbow Connector 43">
            <a:extLst>
              <a:ext uri="{FF2B5EF4-FFF2-40B4-BE49-F238E27FC236}">
                <a16:creationId xmlns:a16="http://schemas.microsoft.com/office/drawing/2014/main" id="{D1819146-9DF6-44DB-8869-14DA05EED7D1}"/>
              </a:ext>
            </a:extLst>
          </p:cNvPr>
          <p:cNvCxnSpPr>
            <a:stCxn id="17" idx="3"/>
          </p:cNvCxnSpPr>
          <p:nvPr/>
        </p:nvCxnSpPr>
        <p:spPr>
          <a:xfrm>
            <a:off x="7274064" y="1729614"/>
            <a:ext cx="726937" cy="266204"/>
          </a:xfrm>
          <a:prstGeom prst="bentConnector3">
            <a:avLst>
              <a:gd name="adj1" fmla="val 46069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36" name="Group 35">
            <a:extLst>
              <a:ext uri="{FF2B5EF4-FFF2-40B4-BE49-F238E27FC236}">
                <a16:creationId xmlns:a16="http://schemas.microsoft.com/office/drawing/2014/main" id="{F29B28FE-39DD-41C9-AC5E-FDECD9E9B719}"/>
              </a:ext>
            </a:extLst>
          </p:cNvPr>
          <p:cNvGrpSpPr/>
          <p:nvPr/>
        </p:nvGrpSpPr>
        <p:grpSpPr>
          <a:xfrm>
            <a:off x="7256177" y="2226060"/>
            <a:ext cx="726937" cy="552287"/>
            <a:chOff x="6111588" y="2226059"/>
            <a:chExt cx="726937" cy="552287"/>
          </a:xfrm>
        </p:grpSpPr>
        <p:cxnSp>
          <p:nvCxnSpPr>
            <p:cNvPr id="37" name="Elbow Connector 71">
              <a:extLst>
                <a:ext uri="{FF2B5EF4-FFF2-40B4-BE49-F238E27FC236}">
                  <a16:creationId xmlns:a16="http://schemas.microsoft.com/office/drawing/2014/main" id="{2B2B5698-AD99-4AE8-9C92-FE1F3E6A3862}"/>
                </a:ext>
              </a:extLst>
            </p:cNvPr>
            <p:cNvCxnSpPr/>
            <p:nvPr/>
          </p:nvCxnSpPr>
          <p:spPr>
            <a:xfrm flipV="1">
              <a:off x="6111588" y="2226059"/>
              <a:ext cx="726937" cy="286083"/>
            </a:xfrm>
            <a:prstGeom prst="bentConnector3">
              <a:avLst>
                <a:gd name="adj1" fmla="val 46069"/>
              </a:avLst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Elbow Connector 72">
              <a:extLst>
                <a:ext uri="{FF2B5EF4-FFF2-40B4-BE49-F238E27FC236}">
                  <a16:creationId xmlns:a16="http://schemas.microsoft.com/office/drawing/2014/main" id="{1A6171EB-2E23-4347-86DC-B932FE6F2044}"/>
                </a:ext>
              </a:extLst>
            </p:cNvPr>
            <p:cNvCxnSpPr/>
            <p:nvPr/>
          </p:nvCxnSpPr>
          <p:spPr>
            <a:xfrm>
              <a:off x="6111588" y="2512142"/>
              <a:ext cx="726937" cy="266204"/>
            </a:xfrm>
            <a:prstGeom prst="bentConnector3">
              <a:avLst>
                <a:gd name="adj1" fmla="val 46069"/>
              </a:avLst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8AB30502-9883-4CF9-B4FE-25BE5F5BEBF3}"/>
              </a:ext>
            </a:extLst>
          </p:cNvPr>
          <p:cNvGrpSpPr/>
          <p:nvPr/>
        </p:nvGrpSpPr>
        <p:grpSpPr>
          <a:xfrm>
            <a:off x="7274063" y="3051761"/>
            <a:ext cx="726937" cy="552287"/>
            <a:chOff x="6111588" y="2226059"/>
            <a:chExt cx="726937" cy="552287"/>
          </a:xfrm>
        </p:grpSpPr>
        <p:cxnSp>
          <p:nvCxnSpPr>
            <p:cNvPr id="40" name="Elbow Connector 76">
              <a:extLst>
                <a:ext uri="{FF2B5EF4-FFF2-40B4-BE49-F238E27FC236}">
                  <a16:creationId xmlns:a16="http://schemas.microsoft.com/office/drawing/2014/main" id="{F0C5394F-AF58-4955-BD80-B7C5424DF81D}"/>
                </a:ext>
              </a:extLst>
            </p:cNvPr>
            <p:cNvCxnSpPr/>
            <p:nvPr/>
          </p:nvCxnSpPr>
          <p:spPr>
            <a:xfrm flipV="1">
              <a:off x="6111588" y="2226059"/>
              <a:ext cx="726937" cy="286083"/>
            </a:xfrm>
            <a:prstGeom prst="bentConnector3">
              <a:avLst>
                <a:gd name="adj1" fmla="val 46069"/>
              </a:avLst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Elbow Connector 78">
              <a:extLst>
                <a:ext uri="{FF2B5EF4-FFF2-40B4-BE49-F238E27FC236}">
                  <a16:creationId xmlns:a16="http://schemas.microsoft.com/office/drawing/2014/main" id="{F2A8CBC4-2007-4E27-8A8C-92FAF9EBEE4A}"/>
                </a:ext>
              </a:extLst>
            </p:cNvPr>
            <p:cNvCxnSpPr/>
            <p:nvPr/>
          </p:nvCxnSpPr>
          <p:spPr>
            <a:xfrm>
              <a:off x="6111588" y="2512142"/>
              <a:ext cx="726937" cy="266204"/>
            </a:xfrm>
            <a:prstGeom prst="bentConnector3">
              <a:avLst>
                <a:gd name="adj1" fmla="val 46069"/>
              </a:avLst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5" name="Rectangle 44">
            <a:extLst>
              <a:ext uri="{FF2B5EF4-FFF2-40B4-BE49-F238E27FC236}">
                <a16:creationId xmlns:a16="http://schemas.microsoft.com/office/drawing/2014/main" id="{9820CBC7-C139-4A06-882A-5929A6407EC8}"/>
              </a:ext>
            </a:extLst>
          </p:cNvPr>
          <p:cNvSpPr/>
          <p:nvPr/>
        </p:nvSpPr>
        <p:spPr>
          <a:xfrm>
            <a:off x="8002817" y="1834918"/>
            <a:ext cx="373419" cy="23576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050" b="1" dirty="0">
                <a:solidFill>
                  <a:srgbClr val="000000"/>
                </a:solidFill>
              </a:rPr>
              <a:t>C6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EE48D755-CB7B-4927-B7C3-59998F275A1D}"/>
              </a:ext>
            </a:extLst>
          </p:cNvPr>
          <p:cNvSpPr/>
          <p:nvPr/>
        </p:nvSpPr>
        <p:spPr>
          <a:xfrm>
            <a:off x="8001000" y="1360589"/>
            <a:ext cx="373419" cy="23576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050" b="1" dirty="0">
                <a:solidFill>
                  <a:srgbClr val="000000"/>
                </a:solidFill>
              </a:rPr>
              <a:t>C1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BA9F2C4-3A1A-4DA6-BD48-4B5935F5B3EA}"/>
              </a:ext>
            </a:extLst>
          </p:cNvPr>
          <p:cNvSpPr/>
          <p:nvPr/>
        </p:nvSpPr>
        <p:spPr>
          <a:xfrm>
            <a:off x="7983114" y="2159923"/>
            <a:ext cx="373419" cy="23576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050" b="1" dirty="0">
                <a:solidFill>
                  <a:srgbClr val="000000"/>
                </a:solidFill>
              </a:rPr>
              <a:t>C2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2C3078A-2078-48CF-AC1B-458A4E137593}"/>
              </a:ext>
            </a:extLst>
          </p:cNvPr>
          <p:cNvSpPr/>
          <p:nvPr/>
        </p:nvSpPr>
        <p:spPr>
          <a:xfrm>
            <a:off x="7989899" y="2621170"/>
            <a:ext cx="373419" cy="23576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050" b="1" dirty="0">
                <a:solidFill>
                  <a:srgbClr val="000000"/>
                </a:solidFill>
              </a:rPr>
              <a:t>C6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8C53ECA-40DD-4910-9FE9-DB2849FC716F}"/>
              </a:ext>
            </a:extLst>
          </p:cNvPr>
          <p:cNvSpPr/>
          <p:nvPr/>
        </p:nvSpPr>
        <p:spPr>
          <a:xfrm>
            <a:off x="8002817" y="2950482"/>
            <a:ext cx="373419" cy="235769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050" b="1" dirty="0">
                <a:solidFill>
                  <a:srgbClr val="000000"/>
                </a:solidFill>
              </a:rPr>
              <a:t>C3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38372FF2-ADA4-40F7-A2D5-00A0249DCC5E}"/>
              </a:ext>
            </a:extLst>
          </p:cNvPr>
          <p:cNvSpPr/>
          <p:nvPr/>
        </p:nvSpPr>
        <p:spPr>
          <a:xfrm>
            <a:off x="7989899" y="3464243"/>
            <a:ext cx="373419" cy="23576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050" b="1" dirty="0">
                <a:solidFill>
                  <a:srgbClr val="000000"/>
                </a:solidFill>
              </a:rPr>
              <a:t>C6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170ABBE-6D47-477D-B538-E4067CBFA8F7}"/>
              </a:ext>
            </a:extLst>
          </p:cNvPr>
          <p:cNvSpPr txBox="1"/>
          <p:nvPr/>
        </p:nvSpPr>
        <p:spPr>
          <a:xfrm>
            <a:off x="8453442" y="1402858"/>
            <a:ext cx="296153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44357"/>
            <a:r>
              <a:rPr lang="en-US" sz="1050" b="1" dirty="0">
                <a:solidFill>
                  <a:sysClr val="windowText" lastClr="000000"/>
                </a:solidFill>
              </a:rPr>
              <a:t>T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1C60199-0E28-4182-9604-BA219D458B97}"/>
              </a:ext>
            </a:extLst>
          </p:cNvPr>
          <p:cNvSpPr txBox="1"/>
          <p:nvPr/>
        </p:nvSpPr>
        <p:spPr>
          <a:xfrm>
            <a:off x="8470475" y="1884309"/>
            <a:ext cx="296153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44357"/>
            <a:r>
              <a:rPr lang="en-US" sz="1050" b="1" dirty="0">
                <a:solidFill>
                  <a:sysClr val="windowText" lastClr="000000"/>
                </a:solidFill>
              </a:rPr>
              <a:t>C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C16EBAD-857A-4495-BE06-49D03E7D4111}"/>
              </a:ext>
            </a:extLst>
          </p:cNvPr>
          <p:cNvSpPr txBox="1"/>
          <p:nvPr/>
        </p:nvSpPr>
        <p:spPr>
          <a:xfrm>
            <a:off x="8470464" y="2184345"/>
            <a:ext cx="296153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44357"/>
            <a:r>
              <a:rPr lang="en-US" sz="1050" b="1" dirty="0">
                <a:solidFill>
                  <a:sysClr val="windowText" lastClr="000000"/>
                </a:solidFill>
              </a:rPr>
              <a:t>T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9172FD6-B2B5-436E-A814-CCCBF69A2356}"/>
              </a:ext>
            </a:extLst>
          </p:cNvPr>
          <p:cNvSpPr txBox="1"/>
          <p:nvPr/>
        </p:nvSpPr>
        <p:spPr>
          <a:xfrm>
            <a:off x="8464919" y="2666654"/>
            <a:ext cx="296153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44357"/>
            <a:r>
              <a:rPr lang="en-US" sz="1050" b="1" dirty="0">
                <a:solidFill>
                  <a:sysClr val="windowText" lastClr="000000"/>
                </a:solidFill>
              </a:rPr>
              <a:t>C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125B1B9-98DF-4623-AAFD-69D8F545C121}"/>
              </a:ext>
            </a:extLst>
          </p:cNvPr>
          <p:cNvSpPr txBox="1"/>
          <p:nvPr/>
        </p:nvSpPr>
        <p:spPr>
          <a:xfrm>
            <a:off x="8487508" y="2994630"/>
            <a:ext cx="296153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44357"/>
            <a:r>
              <a:rPr lang="en-US" sz="1050" b="1" dirty="0">
                <a:solidFill>
                  <a:sysClr val="windowText" lastClr="000000"/>
                </a:solidFill>
              </a:rPr>
              <a:t>T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594F654-8AD2-407E-A07D-CA0BAD5EA516}"/>
              </a:ext>
            </a:extLst>
          </p:cNvPr>
          <p:cNvSpPr txBox="1"/>
          <p:nvPr/>
        </p:nvSpPr>
        <p:spPr>
          <a:xfrm>
            <a:off x="8480712" y="3488901"/>
            <a:ext cx="296153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44357"/>
            <a:r>
              <a:rPr lang="en-US" sz="1050" b="1" dirty="0">
                <a:solidFill>
                  <a:sysClr val="windowText" lastClr="000000"/>
                </a:solidFill>
              </a:rPr>
              <a:t>C</a:t>
            </a:r>
          </a:p>
        </p:txBody>
      </p:sp>
      <p:cxnSp>
        <p:nvCxnSpPr>
          <p:cNvPr id="61" name="Elbow Connector 51">
            <a:extLst>
              <a:ext uri="{FF2B5EF4-FFF2-40B4-BE49-F238E27FC236}">
                <a16:creationId xmlns:a16="http://schemas.microsoft.com/office/drawing/2014/main" id="{F7A1734E-1E71-4C70-811A-E897E39B1D77}"/>
              </a:ext>
            </a:extLst>
          </p:cNvPr>
          <p:cNvCxnSpPr>
            <a:stCxn id="11" idx="3"/>
          </p:cNvCxnSpPr>
          <p:nvPr/>
        </p:nvCxnSpPr>
        <p:spPr>
          <a:xfrm flipV="1">
            <a:off x="5253882" y="4773560"/>
            <a:ext cx="2748934" cy="302702"/>
          </a:xfrm>
          <a:prstGeom prst="bentConnector3">
            <a:avLst>
              <a:gd name="adj1" fmla="val 85343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Elbow Connector 109">
            <a:extLst>
              <a:ext uri="{FF2B5EF4-FFF2-40B4-BE49-F238E27FC236}">
                <a16:creationId xmlns:a16="http://schemas.microsoft.com/office/drawing/2014/main" id="{16D58097-78C5-4D59-819B-999195D9740C}"/>
              </a:ext>
            </a:extLst>
          </p:cNvPr>
          <p:cNvCxnSpPr/>
          <p:nvPr/>
        </p:nvCxnSpPr>
        <p:spPr>
          <a:xfrm>
            <a:off x="5264984" y="5072827"/>
            <a:ext cx="2746323" cy="364392"/>
          </a:xfrm>
          <a:prstGeom prst="bentConnector3">
            <a:avLst>
              <a:gd name="adj1" fmla="val 85376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7D05C91C-37AF-46D4-A56F-ABE62AC90EDE}"/>
              </a:ext>
            </a:extLst>
          </p:cNvPr>
          <p:cNvCxnSpPr/>
          <p:nvPr/>
        </p:nvCxnSpPr>
        <p:spPr>
          <a:xfrm>
            <a:off x="7619644" y="5076262"/>
            <a:ext cx="39166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4" name="Rectangle 63">
            <a:extLst>
              <a:ext uri="{FF2B5EF4-FFF2-40B4-BE49-F238E27FC236}">
                <a16:creationId xmlns:a16="http://schemas.microsoft.com/office/drawing/2014/main" id="{2E90812F-1E56-431B-8CAE-2721A2989912}"/>
              </a:ext>
            </a:extLst>
          </p:cNvPr>
          <p:cNvSpPr/>
          <p:nvPr/>
        </p:nvSpPr>
        <p:spPr>
          <a:xfrm>
            <a:off x="7995455" y="4659468"/>
            <a:ext cx="373419" cy="23576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050" b="1" dirty="0">
                <a:solidFill>
                  <a:srgbClr val="000000"/>
                </a:solidFill>
              </a:rPr>
              <a:t>C4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20C9196D-6B60-4E8B-8B0F-89EE98D9D54E}"/>
              </a:ext>
            </a:extLst>
          </p:cNvPr>
          <p:cNvSpPr/>
          <p:nvPr/>
        </p:nvSpPr>
        <p:spPr>
          <a:xfrm>
            <a:off x="7999136" y="4973291"/>
            <a:ext cx="373419" cy="235769"/>
          </a:xfrm>
          <a:prstGeom prst="rect">
            <a:avLst/>
          </a:prstGeom>
          <a:solidFill>
            <a:srgbClr val="DA784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050" b="1" dirty="0">
                <a:solidFill>
                  <a:srgbClr val="000000"/>
                </a:solidFill>
              </a:rPr>
              <a:t>C5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62A35BE3-9C54-4055-BCDB-7F7D2638D763}"/>
              </a:ext>
            </a:extLst>
          </p:cNvPr>
          <p:cNvSpPr/>
          <p:nvPr/>
        </p:nvSpPr>
        <p:spPr>
          <a:xfrm>
            <a:off x="7999135" y="5287114"/>
            <a:ext cx="373419" cy="23576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050" b="1" dirty="0">
                <a:solidFill>
                  <a:srgbClr val="000000"/>
                </a:solidFill>
              </a:rPr>
              <a:t>C6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F29A00AA-0D09-4648-8F5F-A731D44E38B2}"/>
              </a:ext>
            </a:extLst>
          </p:cNvPr>
          <p:cNvSpPr txBox="1"/>
          <p:nvPr/>
        </p:nvSpPr>
        <p:spPr>
          <a:xfrm>
            <a:off x="8478234" y="4695215"/>
            <a:ext cx="296153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44357"/>
            <a:r>
              <a:rPr lang="en-US" sz="1050" b="1" dirty="0">
                <a:solidFill>
                  <a:sysClr val="windowText" lastClr="000000"/>
                </a:solidFill>
              </a:rPr>
              <a:t>T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A641826-DD60-443C-B383-074D5B35544C}"/>
              </a:ext>
            </a:extLst>
          </p:cNvPr>
          <p:cNvSpPr txBox="1"/>
          <p:nvPr/>
        </p:nvSpPr>
        <p:spPr>
          <a:xfrm>
            <a:off x="8489523" y="5014248"/>
            <a:ext cx="296153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44357"/>
            <a:r>
              <a:rPr lang="en-US" sz="1050" b="1" dirty="0">
                <a:solidFill>
                  <a:sysClr val="windowText" lastClr="000000"/>
                </a:solidFill>
              </a:rPr>
              <a:t>T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36557710-53D3-4308-BFB4-4F1CA919478E}"/>
              </a:ext>
            </a:extLst>
          </p:cNvPr>
          <p:cNvSpPr txBox="1"/>
          <p:nvPr/>
        </p:nvSpPr>
        <p:spPr>
          <a:xfrm>
            <a:off x="8489523" y="5312653"/>
            <a:ext cx="296153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44357"/>
            <a:r>
              <a:rPr lang="en-US" sz="1050" b="1" dirty="0">
                <a:solidFill>
                  <a:sysClr val="windowText" lastClr="000000"/>
                </a:solidFill>
              </a:rPr>
              <a:t>C</a:t>
            </a:r>
          </a:p>
        </p:txBody>
      </p:sp>
      <p:sp>
        <p:nvSpPr>
          <p:cNvPr id="70" name="Right Brace 69">
            <a:extLst>
              <a:ext uri="{FF2B5EF4-FFF2-40B4-BE49-F238E27FC236}">
                <a16:creationId xmlns:a16="http://schemas.microsoft.com/office/drawing/2014/main" id="{9B008593-3BF7-4EF9-BF25-78789CDEE5FF}"/>
              </a:ext>
            </a:extLst>
          </p:cNvPr>
          <p:cNvSpPr/>
          <p:nvPr/>
        </p:nvSpPr>
        <p:spPr>
          <a:xfrm>
            <a:off x="8521596" y="1325881"/>
            <a:ext cx="566787" cy="4197003"/>
          </a:xfrm>
          <a:prstGeom prst="rightBrace">
            <a:avLst>
              <a:gd name="adj1" fmla="val 8333"/>
              <a:gd name="adj2" fmla="val 52383"/>
            </a:avLst>
          </a:prstGeom>
          <a:ln w="12700">
            <a:solidFill>
              <a:schemeClr val="accent3"/>
            </a:solidFill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01811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ounded Rectangle 29"/>
          <p:cNvSpPr/>
          <p:nvPr/>
        </p:nvSpPr>
        <p:spPr bwMode="auto">
          <a:xfrm>
            <a:off x="8911472" y="1988183"/>
            <a:ext cx="1904238" cy="2264985"/>
          </a:xfrm>
          <a:prstGeom prst="roundRect">
            <a:avLst/>
          </a:prstGeom>
          <a:solidFill>
            <a:srgbClr val="E2E1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square" lIns="0" tIns="0" rIns="0" bIns="0" numCol="1" rtlCol="0" anchor="b" anchorCtr="0" compatLnSpc="1">
            <a:prstTxWarp prst="textNoShape">
              <a:avLst/>
            </a:prstTxWarp>
          </a:bodyPr>
          <a:lstStyle/>
          <a:p>
            <a:pPr fontAlgn="base">
              <a:spcBef>
                <a:spcPts val="300"/>
              </a:spcBef>
              <a:spcAft>
                <a:spcPct val="0"/>
              </a:spcAft>
            </a:pPr>
            <a:endParaRPr lang="en-US" sz="800" dirty="0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9450611" y="2791120"/>
            <a:ext cx="978481" cy="1168878"/>
            <a:chOff x="5015754" y="5390639"/>
            <a:chExt cx="745516" cy="858552"/>
          </a:xfrm>
        </p:grpSpPr>
        <p:sp>
          <p:nvSpPr>
            <p:cNvPr id="21" name="Rounded Rectangle 20"/>
            <p:cNvSpPr/>
            <p:nvPr/>
          </p:nvSpPr>
          <p:spPr bwMode="auto">
            <a:xfrm>
              <a:off x="5015754" y="5390639"/>
              <a:ext cx="745516" cy="858552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100000"/>
                </a:spcBef>
                <a:spcAft>
                  <a:spcPct val="0"/>
                </a:spcAft>
              </a:pPr>
              <a:endParaRPr lang="en-US" sz="1050" b="1" dirty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2" name="Freeform 144"/>
            <p:cNvSpPr>
              <a:spLocks noEditPoints="1"/>
            </p:cNvSpPr>
            <p:nvPr/>
          </p:nvSpPr>
          <p:spPr bwMode="black">
            <a:xfrm>
              <a:off x="5125297" y="5561376"/>
              <a:ext cx="171378" cy="202402"/>
            </a:xfrm>
            <a:custGeom>
              <a:avLst/>
              <a:gdLst>
                <a:gd name="T0" fmla="*/ 35 w 46"/>
                <a:gd name="T1" fmla="*/ 7 h 84"/>
                <a:gd name="T2" fmla="*/ 29 w 46"/>
                <a:gd name="T3" fmla="*/ 14 h 84"/>
                <a:gd name="T4" fmla="*/ 22 w 46"/>
                <a:gd name="T5" fmla="*/ 7 h 84"/>
                <a:gd name="T6" fmla="*/ 29 w 46"/>
                <a:gd name="T7" fmla="*/ 0 h 84"/>
                <a:gd name="T8" fmla="*/ 35 w 46"/>
                <a:gd name="T9" fmla="*/ 7 h 84"/>
                <a:gd name="T10" fmla="*/ 20 w 46"/>
                <a:gd name="T11" fmla="*/ 12 h 84"/>
                <a:gd name="T12" fmla="*/ 2 w 46"/>
                <a:gd name="T13" fmla="*/ 22 h 84"/>
                <a:gd name="T14" fmla="*/ 0 w 46"/>
                <a:gd name="T15" fmla="*/ 41 h 84"/>
                <a:gd name="T16" fmla="*/ 6 w 46"/>
                <a:gd name="T17" fmla="*/ 41 h 84"/>
                <a:gd name="T18" fmla="*/ 7 w 46"/>
                <a:gd name="T19" fmla="*/ 26 h 84"/>
                <a:gd name="T20" fmla="*/ 15 w 46"/>
                <a:gd name="T21" fmla="*/ 22 h 84"/>
                <a:gd name="T22" fmla="*/ 10 w 46"/>
                <a:gd name="T23" fmla="*/ 37 h 84"/>
                <a:gd name="T24" fmla="*/ 12 w 46"/>
                <a:gd name="T25" fmla="*/ 45 h 84"/>
                <a:gd name="T26" fmla="*/ 0 w 46"/>
                <a:gd name="T27" fmla="*/ 82 h 84"/>
                <a:gd name="T28" fmla="*/ 8 w 46"/>
                <a:gd name="T29" fmla="*/ 84 h 84"/>
                <a:gd name="T30" fmla="*/ 18 w 46"/>
                <a:gd name="T31" fmla="*/ 57 h 84"/>
                <a:gd name="T32" fmla="*/ 21 w 46"/>
                <a:gd name="T33" fmla="*/ 62 h 84"/>
                <a:gd name="T34" fmla="*/ 27 w 46"/>
                <a:gd name="T35" fmla="*/ 84 h 84"/>
                <a:gd name="T36" fmla="*/ 36 w 46"/>
                <a:gd name="T37" fmla="*/ 81 h 84"/>
                <a:gd name="T38" fmla="*/ 29 w 46"/>
                <a:gd name="T39" fmla="*/ 56 h 84"/>
                <a:gd name="T40" fmla="*/ 22 w 46"/>
                <a:gd name="T41" fmla="*/ 45 h 84"/>
                <a:gd name="T42" fmla="*/ 27 w 46"/>
                <a:gd name="T43" fmla="*/ 29 h 84"/>
                <a:gd name="T44" fmla="*/ 29 w 46"/>
                <a:gd name="T45" fmla="*/ 35 h 84"/>
                <a:gd name="T46" fmla="*/ 44 w 46"/>
                <a:gd name="T47" fmla="*/ 41 h 84"/>
                <a:gd name="T48" fmla="*/ 46 w 46"/>
                <a:gd name="T49" fmla="*/ 35 h 84"/>
                <a:gd name="T50" fmla="*/ 35 w 46"/>
                <a:gd name="T51" fmla="*/ 30 h 84"/>
                <a:gd name="T52" fmla="*/ 31 w 46"/>
                <a:gd name="T53" fmla="*/ 17 h 84"/>
                <a:gd name="T54" fmla="*/ 20 w 46"/>
                <a:gd name="T55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6" h="84">
                  <a:moveTo>
                    <a:pt x="35" y="7"/>
                  </a:moveTo>
                  <a:cubicBezTo>
                    <a:pt x="35" y="11"/>
                    <a:pt x="33" y="14"/>
                    <a:pt x="29" y="14"/>
                  </a:cubicBezTo>
                  <a:cubicBezTo>
                    <a:pt x="25" y="14"/>
                    <a:pt x="22" y="11"/>
                    <a:pt x="22" y="7"/>
                  </a:cubicBezTo>
                  <a:cubicBezTo>
                    <a:pt x="22" y="3"/>
                    <a:pt x="25" y="0"/>
                    <a:pt x="29" y="0"/>
                  </a:cubicBezTo>
                  <a:cubicBezTo>
                    <a:pt x="33" y="0"/>
                    <a:pt x="35" y="3"/>
                    <a:pt x="35" y="7"/>
                  </a:cubicBezTo>
                  <a:moveTo>
                    <a:pt x="20" y="12"/>
                  </a:moveTo>
                  <a:cubicBezTo>
                    <a:pt x="2" y="22"/>
                    <a:pt x="2" y="22"/>
                    <a:pt x="2" y="22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5" y="22"/>
                    <a:pt x="11" y="34"/>
                    <a:pt x="10" y="37"/>
                  </a:cubicBezTo>
                  <a:cubicBezTo>
                    <a:pt x="9" y="39"/>
                    <a:pt x="11" y="43"/>
                    <a:pt x="12" y="45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8" y="84"/>
                    <a:pt x="8" y="84"/>
                    <a:pt x="8" y="84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21" y="62"/>
                    <a:pt x="21" y="62"/>
                    <a:pt x="21" y="62"/>
                  </a:cubicBezTo>
                  <a:cubicBezTo>
                    <a:pt x="27" y="84"/>
                    <a:pt x="27" y="84"/>
                    <a:pt x="27" y="84"/>
                  </a:cubicBezTo>
                  <a:cubicBezTo>
                    <a:pt x="36" y="81"/>
                    <a:pt x="36" y="81"/>
                    <a:pt x="36" y="81"/>
                  </a:cubicBezTo>
                  <a:cubicBezTo>
                    <a:pt x="29" y="56"/>
                    <a:pt x="29" y="56"/>
                    <a:pt x="29" y="56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7" y="29"/>
                    <a:pt x="27" y="29"/>
                    <a:pt x="27" y="29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6" y="35"/>
                    <a:pt x="46" y="35"/>
                    <a:pt x="46" y="35"/>
                  </a:cubicBezTo>
                  <a:cubicBezTo>
                    <a:pt x="35" y="30"/>
                    <a:pt x="35" y="30"/>
                    <a:pt x="35" y="30"/>
                  </a:cubicBezTo>
                  <a:cubicBezTo>
                    <a:pt x="31" y="17"/>
                    <a:pt x="31" y="17"/>
                    <a:pt x="31" y="17"/>
                  </a:cubicBezTo>
                  <a:lnTo>
                    <a:pt x="20" y="12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10000"/>
                </a:spcBef>
                <a:spcAft>
                  <a:spcPct val="0"/>
                </a:spcAft>
                <a:buClr>
                  <a:srgbClr val="0B1F65"/>
                </a:buClr>
              </a:pPr>
              <a:endParaRPr lang="en-US" sz="1100" dirty="0">
                <a:solidFill>
                  <a:srgbClr val="000000"/>
                </a:solidFill>
                <a:latin typeface="Arial" charset="0"/>
                <a:cs typeface="Times New Roman" pitchFamily="18" charset="0"/>
              </a:endParaRPr>
            </a:p>
          </p:txBody>
        </p:sp>
        <p:sp>
          <p:nvSpPr>
            <p:cNvPr id="23" name="Freeform 144"/>
            <p:cNvSpPr>
              <a:spLocks noEditPoints="1"/>
            </p:cNvSpPr>
            <p:nvPr/>
          </p:nvSpPr>
          <p:spPr bwMode="black">
            <a:xfrm>
              <a:off x="5125297" y="5781011"/>
              <a:ext cx="171378" cy="202402"/>
            </a:xfrm>
            <a:custGeom>
              <a:avLst/>
              <a:gdLst>
                <a:gd name="T0" fmla="*/ 35 w 46"/>
                <a:gd name="T1" fmla="*/ 7 h 84"/>
                <a:gd name="T2" fmla="*/ 29 w 46"/>
                <a:gd name="T3" fmla="*/ 14 h 84"/>
                <a:gd name="T4" fmla="*/ 22 w 46"/>
                <a:gd name="T5" fmla="*/ 7 h 84"/>
                <a:gd name="T6" fmla="*/ 29 w 46"/>
                <a:gd name="T7" fmla="*/ 0 h 84"/>
                <a:gd name="T8" fmla="*/ 35 w 46"/>
                <a:gd name="T9" fmla="*/ 7 h 84"/>
                <a:gd name="T10" fmla="*/ 20 w 46"/>
                <a:gd name="T11" fmla="*/ 12 h 84"/>
                <a:gd name="T12" fmla="*/ 2 w 46"/>
                <a:gd name="T13" fmla="*/ 22 h 84"/>
                <a:gd name="T14" fmla="*/ 0 w 46"/>
                <a:gd name="T15" fmla="*/ 41 h 84"/>
                <a:gd name="T16" fmla="*/ 6 w 46"/>
                <a:gd name="T17" fmla="*/ 41 h 84"/>
                <a:gd name="T18" fmla="*/ 7 w 46"/>
                <a:gd name="T19" fmla="*/ 26 h 84"/>
                <a:gd name="T20" fmla="*/ 15 w 46"/>
                <a:gd name="T21" fmla="*/ 22 h 84"/>
                <a:gd name="T22" fmla="*/ 10 w 46"/>
                <a:gd name="T23" fmla="*/ 37 h 84"/>
                <a:gd name="T24" fmla="*/ 12 w 46"/>
                <a:gd name="T25" fmla="*/ 45 h 84"/>
                <a:gd name="T26" fmla="*/ 0 w 46"/>
                <a:gd name="T27" fmla="*/ 82 h 84"/>
                <a:gd name="T28" fmla="*/ 8 w 46"/>
                <a:gd name="T29" fmla="*/ 84 h 84"/>
                <a:gd name="T30" fmla="*/ 18 w 46"/>
                <a:gd name="T31" fmla="*/ 57 h 84"/>
                <a:gd name="T32" fmla="*/ 21 w 46"/>
                <a:gd name="T33" fmla="*/ 62 h 84"/>
                <a:gd name="T34" fmla="*/ 27 w 46"/>
                <a:gd name="T35" fmla="*/ 84 h 84"/>
                <a:gd name="T36" fmla="*/ 36 w 46"/>
                <a:gd name="T37" fmla="*/ 81 h 84"/>
                <a:gd name="T38" fmla="*/ 29 w 46"/>
                <a:gd name="T39" fmla="*/ 56 h 84"/>
                <a:gd name="T40" fmla="*/ 22 w 46"/>
                <a:gd name="T41" fmla="*/ 45 h 84"/>
                <a:gd name="T42" fmla="*/ 27 w 46"/>
                <a:gd name="T43" fmla="*/ 29 h 84"/>
                <a:gd name="T44" fmla="*/ 29 w 46"/>
                <a:gd name="T45" fmla="*/ 35 h 84"/>
                <a:gd name="T46" fmla="*/ 44 w 46"/>
                <a:gd name="T47" fmla="*/ 41 h 84"/>
                <a:gd name="T48" fmla="*/ 46 w 46"/>
                <a:gd name="T49" fmla="*/ 35 h 84"/>
                <a:gd name="T50" fmla="*/ 35 w 46"/>
                <a:gd name="T51" fmla="*/ 30 h 84"/>
                <a:gd name="T52" fmla="*/ 31 w 46"/>
                <a:gd name="T53" fmla="*/ 17 h 84"/>
                <a:gd name="T54" fmla="*/ 20 w 46"/>
                <a:gd name="T55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6" h="84">
                  <a:moveTo>
                    <a:pt x="35" y="7"/>
                  </a:moveTo>
                  <a:cubicBezTo>
                    <a:pt x="35" y="11"/>
                    <a:pt x="33" y="14"/>
                    <a:pt x="29" y="14"/>
                  </a:cubicBezTo>
                  <a:cubicBezTo>
                    <a:pt x="25" y="14"/>
                    <a:pt x="22" y="11"/>
                    <a:pt x="22" y="7"/>
                  </a:cubicBezTo>
                  <a:cubicBezTo>
                    <a:pt x="22" y="3"/>
                    <a:pt x="25" y="0"/>
                    <a:pt x="29" y="0"/>
                  </a:cubicBezTo>
                  <a:cubicBezTo>
                    <a:pt x="33" y="0"/>
                    <a:pt x="35" y="3"/>
                    <a:pt x="35" y="7"/>
                  </a:cubicBezTo>
                  <a:moveTo>
                    <a:pt x="20" y="12"/>
                  </a:moveTo>
                  <a:cubicBezTo>
                    <a:pt x="2" y="22"/>
                    <a:pt x="2" y="22"/>
                    <a:pt x="2" y="22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5" y="22"/>
                    <a:pt x="11" y="34"/>
                    <a:pt x="10" y="37"/>
                  </a:cubicBezTo>
                  <a:cubicBezTo>
                    <a:pt x="9" y="39"/>
                    <a:pt x="11" y="43"/>
                    <a:pt x="12" y="45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8" y="84"/>
                    <a:pt x="8" y="84"/>
                    <a:pt x="8" y="84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21" y="62"/>
                    <a:pt x="21" y="62"/>
                    <a:pt x="21" y="62"/>
                  </a:cubicBezTo>
                  <a:cubicBezTo>
                    <a:pt x="27" y="84"/>
                    <a:pt x="27" y="84"/>
                    <a:pt x="27" y="84"/>
                  </a:cubicBezTo>
                  <a:cubicBezTo>
                    <a:pt x="36" y="81"/>
                    <a:pt x="36" y="81"/>
                    <a:pt x="36" y="81"/>
                  </a:cubicBezTo>
                  <a:cubicBezTo>
                    <a:pt x="29" y="56"/>
                    <a:pt x="29" y="56"/>
                    <a:pt x="29" y="56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7" y="29"/>
                    <a:pt x="27" y="29"/>
                    <a:pt x="27" y="29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6" y="35"/>
                    <a:pt x="46" y="35"/>
                    <a:pt x="46" y="35"/>
                  </a:cubicBezTo>
                  <a:cubicBezTo>
                    <a:pt x="35" y="30"/>
                    <a:pt x="35" y="30"/>
                    <a:pt x="35" y="30"/>
                  </a:cubicBezTo>
                  <a:cubicBezTo>
                    <a:pt x="31" y="17"/>
                    <a:pt x="31" y="17"/>
                    <a:pt x="31" y="17"/>
                  </a:cubicBezTo>
                  <a:lnTo>
                    <a:pt x="20" y="12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10000"/>
                </a:spcBef>
                <a:spcAft>
                  <a:spcPct val="0"/>
                </a:spcAft>
                <a:buClr>
                  <a:srgbClr val="0B1F65"/>
                </a:buClr>
              </a:pPr>
              <a:endParaRPr lang="en-US" sz="1100" dirty="0">
                <a:solidFill>
                  <a:srgbClr val="000000"/>
                </a:solidFill>
                <a:latin typeface="Arial" charset="0"/>
                <a:cs typeface="Times New Roman" pitchFamily="18" charset="0"/>
              </a:endParaRPr>
            </a:p>
          </p:txBody>
        </p:sp>
        <p:sp>
          <p:nvSpPr>
            <p:cNvPr id="24" name="Freeform 144"/>
            <p:cNvSpPr>
              <a:spLocks noEditPoints="1"/>
            </p:cNvSpPr>
            <p:nvPr/>
          </p:nvSpPr>
          <p:spPr bwMode="black">
            <a:xfrm>
              <a:off x="5125297" y="6000646"/>
              <a:ext cx="171378" cy="202402"/>
            </a:xfrm>
            <a:custGeom>
              <a:avLst/>
              <a:gdLst>
                <a:gd name="T0" fmla="*/ 35 w 46"/>
                <a:gd name="T1" fmla="*/ 7 h 84"/>
                <a:gd name="T2" fmla="*/ 29 w 46"/>
                <a:gd name="T3" fmla="*/ 14 h 84"/>
                <a:gd name="T4" fmla="*/ 22 w 46"/>
                <a:gd name="T5" fmla="*/ 7 h 84"/>
                <a:gd name="T6" fmla="*/ 29 w 46"/>
                <a:gd name="T7" fmla="*/ 0 h 84"/>
                <a:gd name="T8" fmla="*/ 35 w 46"/>
                <a:gd name="T9" fmla="*/ 7 h 84"/>
                <a:gd name="T10" fmla="*/ 20 w 46"/>
                <a:gd name="T11" fmla="*/ 12 h 84"/>
                <a:gd name="T12" fmla="*/ 2 w 46"/>
                <a:gd name="T13" fmla="*/ 22 h 84"/>
                <a:gd name="T14" fmla="*/ 0 w 46"/>
                <a:gd name="T15" fmla="*/ 41 h 84"/>
                <a:gd name="T16" fmla="*/ 6 w 46"/>
                <a:gd name="T17" fmla="*/ 41 h 84"/>
                <a:gd name="T18" fmla="*/ 7 w 46"/>
                <a:gd name="T19" fmla="*/ 26 h 84"/>
                <a:gd name="T20" fmla="*/ 15 w 46"/>
                <a:gd name="T21" fmla="*/ 22 h 84"/>
                <a:gd name="T22" fmla="*/ 10 w 46"/>
                <a:gd name="T23" fmla="*/ 37 h 84"/>
                <a:gd name="T24" fmla="*/ 12 w 46"/>
                <a:gd name="T25" fmla="*/ 45 h 84"/>
                <a:gd name="T26" fmla="*/ 0 w 46"/>
                <a:gd name="T27" fmla="*/ 82 h 84"/>
                <a:gd name="T28" fmla="*/ 8 w 46"/>
                <a:gd name="T29" fmla="*/ 84 h 84"/>
                <a:gd name="T30" fmla="*/ 18 w 46"/>
                <a:gd name="T31" fmla="*/ 57 h 84"/>
                <a:gd name="T32" fmla="*/ 21 w 46"/>
                <a:gd name="T33" fmla="*/ 62 h 84"/>
                <a:gd name="T34" fmla="*/ 27 w 46"/>
                <a:gd name="T35" fmla="*/ 84 h 84"/>
                <a:gd name="T36" fmla="*/ 36 w 46"/>
                <a:gd name="T37" fmla="*/ 81 h 84"/>
                <a:gd name="T38" fmla="*/ 29 w 46"/>
                <a:gd name="T39" fmla="*/ 56 h 84"/>
                <a:gd name="T40" fmla="*/ 22 w 46"/>
                <a:gd name="T41" fmla="*/ 45 h 84"/>
                <a:gd name="T42" fmla="*/ 27 w 46"/>
                <a:gd name="T43" fmla="*/ 29 h 84"/>
                <a:gd name="T44" fmla="*/ 29 w 46"/>
                <a:gd name="T45" fmla="*/ 35 h 84"/>
                <a:gd name="T46" fmla="*/ 44 w 46"/>
                <a:gd name="T47" fmla="*/ 41 h 84"/>
                <a:gd name="T48" fmla="*/ 46 w 46"/>
                <a:gd name="T49" fmla="*/ 35 h 84"/>
                <a:gd name="T50" fmla="*/ 35 w 46"/>
                <a:gd name="T51" fmla="*/ 30 h 84"/>
                <a:gd name="T52" fmla="*/ 31 w 46"/>
                <a:gd name="T53" fmla="*/ 17 h 84"/>
                <a:gd name="T54" fmla="*/ 20 w 46"/>
                <a:gd name="T55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6" h="84">
                  <a:moveTo>
                    <a:pt x="35" y="7"/>
                  </a:moveTo>
                  <a:cubicBezTo>
                    <a:pt x="35" y="11"/>
                    <a:pt x="33" y="14"/>
                    <a:pt x="29" y="14"/>
                  </a:cubicBezTo>
                  <a:cubicBezTo>
                    <a:pt x="25" y="14"/>
                    <a:pt x="22" y="11"/>
                    <a:pt x="22" y="7"/>
                  </a:cubicBezTo>
                  <a:cubicBezTo>
                    <a:pt x="22" y="3"/>
                    <a:pt x="25" y="0"/>
                    <a:pt x="29" y="0"/>
                  </a:cubicBezTo>
                  <a:cubicBezTo>
                    <a:pt x="33" y="0"/>
                    <a:pt x="35" y="3"/>
                    <a:pt x="35" y="7"/>
                  </a:cubicBezTo>
                  <a:moveTo>
                    <a:pt x="20" y="12"/>
                  </a:moveTo>
                  <a:cubicBezTo>
                    <a:pt x="2" y="22"/>
                    <a:pt x="2" y="22"/>
                    <a:pt x="2" y="22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5" y="22"/>
                    <a:pt x="11" y="34"/>
                    <a:pt x="10" y="37"/>
                  </a:cubicBezTo>
                  <a:cubicBezTo>
                    <a:pt x="9" y="39"/>
                    <a:pt x="11" y="43"/>
                    <a:pt x="12" y="45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8" y="84"/>
                    <a:pt x="8" y="84"/>
                    <a:pt x="8" y="84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21" y="62"/>
                    <a:pt x="21" y="62"/>
                    <a:pt x="21" y="62"/>
                  </a:cubicBezTo>
                  <a:cubicBezTo>
                    <a:pt x="27" y="84"/>
                    <a:pt x="27" y="84"/>
                    <a:pt x="27" y="84"/>
                  </a:cubicBezTo>
                  <a:cubicBezTo>
                    <a:pt x="36" y="81"/>
                    <a:pt x="36" y="81"/>
                    <a:pt x="36" y="81"/>
                  </a:cubicBezTo>
                  <a:cubicBezTo>
                    <a:pt x="29" y="56"/>
                    <a:pt x="29" y="56"/>
                    <a:pt x="29" y="56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7" y="29"/>
                    <a:pt x="27" y="29"/>
                    <a:pt x="27" y="29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6" y="35"/>
                    <a:pt x="46" y="35"/>
                    <a:pt x="46" y="35"/>
                  </a:cubicBezTo>
                  <a:cubicBezTo>
                    <a:pt x="35" y="30"/>
                    <a:pt x="35" y="30"/>
                    <a:pt x="35" y="30"/>
                  </a:cubicBezTo>
                  <a:cubicBezTo>
                    <a:pt x="31" y="17"/>
                    <a:pt x="31" y="17"/>
                    <a:pt x="31" y="17"/>
                  </a:cubicBezTo>
                  <a:lnTo>
                    <a:pt x="20" y="12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10000"/>
                </a:spcBef>
                <a:spcAft>
                  <a:spcPct val="0"/>
                </a:spcAft>
                <a:buClr>
                  <a:srgbClr val="0B1F65"/>
                </a:buClr>
              </a:pPr>
              <a:endParaRPr lang="en-US" sz="1100" dirty="0">
                <a:solidFill>
                  <a:srgbClr val="000000"/>
                </a:solidFill>
                <a:latin typeface="Arial" charset="0"/>
                <a:cs typeface="Times New Roman" pitchFamily="18" charset="0"/>
              </a:endParaRPr>
            </a:p>
          </p:txBody>
        </p:sp>
        <p:sp>
          <p:nvSpPr>
            <p:cNvPr id="25" name="Freeform 144"/>
            <p:cNvSpPr>
              <a:spLocks noEditPoints="1"/>
            </p:cNvSpPr>
            <p:nvPr/>
          </p:nvSpPr>
          <p:spPr bwMode="black">
            <a:xfrm>
              <a:off x="5479033" y="5561376"/>
              <a:ext cx="171378" cy="202402"/>
            </a:xfrm>
            <a:custGeom>
              <a:avLst/>
              <a:gdLst>
                <a:gd name="T0" fmla="*/ 35 w 46"/>
                <a:gd name="T1" fmla="*/ 7 h 84"/>
                <a:gd name="T2" fmla="*/ 29 w 46"/>
                <a:gd name="T3" fmla="*/ 14 h 84"/>
                <a:gd name="T4" fmla="*/ 22 w 46"/>
                <a:gd name="T5" fmla="*/ 7 h 84"/>
                <a:gd name="T6" fmla="*/ 29 w 46"/>
                <a:gd name="T7" fmla="*/ 0 h 84"/>
                <a:gd name="T8" fmla="*/ 35 w 46"/>
                <a:gd name="T9" fmla="*/ 7 h 84"/>
                <a:gd name="T10" fmla="*/ 20 w 46"/>
                <a:gd name="T11" fmla="*/ 12 h 84"/>
                <a:gd name="T12" fmla="*/ 2 w 46"/>
                <a:gd name="T13" fmla="*/ 22 h 84"/>
                <a:gd name="T14" fmla="*/ 0 w 46"/>
                <a:gd name="T15" fmla="*/ 41 h 84"/>
                <a:gd name="T16" fmla="*/ 6 w 46"/>
                <a:gd name="T17" fmla="*/ 41 h 84"/>
                <a:gd name="T18" fmla="*/ 7 w 46"/>
                <a:gd name="T19" fmla="*/ 26 h 84"/>
                <a:gd name="T20" fmla="*/ 15 w 46"/>
                <a:gd name="T21" fmla="*/ 22 h 84"/>
                <a:gd name="T22" fmla="*/ 10 w 46"/>
                <a:gd name="T23" fmla="*/ 37 h 84"/>
                <a:gd name="T24" fmla="*/ 12 w 46"/>
                <a:gd name="T25" fmla="*/ 45 h 84"/>
                <a:gd name="T26" fmla="*/ 0 w 46"/>
                <a:gd name="T27" fmla="*/ 82 h 84"/>
                <a:gd name="T28" fmla="*/ 8 w 46"/>
                <a:gd name="T29" fmla="*/ 84 h 84"/>
                <a:gd name="T30" fmla="*/ 18 w 46"/>
                <a:gd name="T31" fmla="*/ 57 h 84"/>
                <a:gd name="T32" fmla="*/ 21 w 46"/>
                <a:gd name="T33" fmla="*/ 62 h 84"/>
                <a:gd name="T34" fmla="*/ 27 w 46"/>
                <a:gd name="T35" fmla="*/ 84 h 84"/>
                <a:gd name="T36" fmla="*/ 36 w 46"/>
                <a:gd name="T37" fmla="*/ 81 h 84"/>
                <a:gd name="T38" fmla="*/ 29 w 46"/>
                <a:gd name="T39" fmla="*/ 56 h 84"/>
                <a:gd name="T40" fmla="*/ 22 w 46"/>
                <a:gd name="T41" fmla="*/ 45 h 84"/>
                <a:gd name="T42" fmla="*/ 27 w 46"/>
                <a:gd name="T43" fmla="*/ 29 h 84"/>
                <a:gd name="T44" fmla="*/ 29 w 46"/>
                <a:gd name="T45" fmla="*/ 35 h 84"/>
                <a:gd name="T46" fmla="*/ 44 w 46"/>
                <a:gd name="T47" fmla="*/ 41 h 84"/>
                <a:gd name="T48" fmla="*/ 46 w 46"/>
                <a:gd name="T49" fmla="*/ 35 h 84"/>
                <a:gd name="T50" fmla="*/ 35 w 46"/>
                <a:gd name="T51" fmla="*/ 30 h 84"/>
                <a:gd name="T52" fmla="*/ 31 w 46"/>
                <a:gd name="T53" fmla="*/ 17 h 84"/>
                <a:gd name="T54" fmla="*/ 20 w 46"/>
                <a:gd name="T55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6" h="84">
                  <a:moveTo>
                    <a:pt x="35" y="7"/>
                  </a:moveTo>
                  <a:cubicBezTo>
                    <a:pt x="35" y="11"/>
                    <a:pt x="33" y="14"/>
                    <a:pt x="29" y="14"/>
                  </a:cubicBezTo>
                  <a:cubicBezTo>
                    <a:pt x="25" y="14"/>
                    <a:pt x="22" y="11"/>
                    <a:pt x="22" y="7"/>
                  </a:cubicBezTo>
                  <a:cubicBezTo>
                    <a:pt x="22" y="3"/>
                    <a:pt x="25" y="0"/>
                    <a:pt x="29" y="0"/>
                  </a:cubicBezTo>
                  <a:cubicBezTo>
                    <a:pt x="33" y="0"/>
                    <a:pt x="35" y="3"/>
                    <a:pt x="35" y="7"/>
                  </a:cubicBezTo>
                  <a:moveTo>
                    <a:pt x="20" y="12"/>
                  </a:moveTo>
                  <a:cubicBezTo>
                    <a:pt x="2" y="22"/>
                    <a:pt x="2" y="22"/>
                    <a:pt x="2" y="22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5" y="22"/>
                    <a:pt x="11" y="34"/>
                    <a:pt x="10" y="37"/>
                  </a:cubicBezTo>
                  <a:cubicBezTo>
                    <a:pt x="9" y="39"/>
                    <a:pt x="11" y="43"/>
                    <a:pt x="12" y="45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8" y="84"/>
                    <a:pt x="8" y="84"/>
                    <a:pt x="8" y="84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21" y="62"/>
                    <a:pt x="21" y="62"/>
                    <a:pt x="21" y="62"/>
                  </a:cubicBezTo>
                  <a:cubicBezTo>
                    <a:pt x="27" y="84"/>
                    <a:pt x="27" y="84"/>
                    <a:pt x="27" y="84"/>
                  </a:cubicBezTo>
                  <a:cubicBezTo>
                    <a:pt x="36" y="81"/>
                    <a:pt x="36" y="81"/>
                    <a:pt x="36" y="81"/>
                  </a:cubicBezTo>
                  <a:cubicBezTo>
                    <a:pt x="29" y="56"/>
                    <a:pt x="29" y="56"/>
                    <a:pt x="29" y="56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7" y="29"/>
                    <a:pt x="27" y="29"/>
                    <a:pt x="27" y="29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6" y="35"/>
                    <a:pt x="46" y="35"/>
                    <a:pt x="46" y="35"/>
                  </a:cubicBezTo>
                  <a:cubicBezTo>
                    <a:pt x="35" y="30"/>
                    <a:pt x="35" y="30"/>
                    <a:pt x="35" y="30"/>
                  </a:cubicBezTo>
                  <a:cubicBezTo>
                    <a:pt x="31" y="17"/>
                    <a:pt x="31" y="17"/>
                    <a:pt x="31" y="17"/>
                  </a:cubicBezTo>
                  <a:lnTo>
                    <a:pt x="20" y="12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10000"/>
                </a:spcBef>
                <a:spcAft>
                  <a:spcPct val="0"/>
                </a:spcAft>
                <a:buClr>
                  <a:srgbClr val="0B1F65"/>
                </a:buClr>
              </a:pPr>
              <a:endParaRPr lang="en-US" sz="1100" dirty="0">
                <a:solidFill>
                  <a:srgbClr val="000000"/>
                </a:solidFill>
                <a:latin typeface="Arial" charset="0"/>
                <a:cs typeface="Times New Roman" pitchFamily="18" charset="0"/>
              </a:endParaRPr>
            </a:p>
          </p:txBody>
        </p:sp>
        <p:sp>
          <p:nvSpPr>
            <p:cNvPr id="26" name="Freeform 144"/>
            <p:cNvSpPr>
              <a:spLocks noEditPoints="1"/>
            </p:cNvSpPr>
            <p:nvPr/>
          </p:nvSpPr>
          <p:spPr bwMode="black">
            <a:xfrm>
              <a:off x="5479033" y="5781011"/>
              <a:ext cx="171378" cy="202402"/>
            </a:xfrm>
            <a:custGeom>
              <a:avLst/>
              <a:gdLst>
                <a:gd name="T0" fmla="*/ 35 w 46"/>
                <a:gd name="T1" fmla="*/ 7 h 84"/>
                <a:gd name="T2" fmla="*/ 29 w 46"/>
                <a:gd name="T3" fmla="*/ 14 h 84"/>
                <a:gd name="T4" fmla="*/ 22 w 46"/>
                <a:gd name="T5" fmla="*/ 7 h 84"/>
                <a:gd name="T6" fmla="*/ 29 w 46"/>
                <a:gd name="T7" fmla="*/ 0 h 84"/>
                <a:gd name="T8" fmla="*/ 35 w 46"/>
                <a:gd name="T9" fmla="*/ 7 h 84"/>
                <a:gd name="T10" fmla="*/ 20 w 46"/>
                <a:gd name="T11" fmla="*/ 12 h 84"/>
                <a:gd name="T12" fmla="*/ 2 w 46"/>
                <a:gd name="T13" fmla="*/ 22 h 84"/>
                <a:gd name="T14" fmla="*/ 0 w 46"/>
                <a:gd name="T15" fmla="*/ 41 h 84"/>
                <a:gd name="T16" fmla="*/ 6 w 46"/>
                <a:gd name="T17" fmla="*/ 41 h 84"/>
                <a:gd name="T18" fmla="*/ 7 w 46"/>
                <a:gd name="T19" fmla="*/ 26 h 84"/>
                <a:gd name="T20" fmla="*/ 15 w 46"/>
                <a:gd name="T21" fmla="*/ 22 h 84"/>
                <a:gd name="T22" fmla="*/ 10 w 46"/>
                <a:gd name="T23" fmla="*/ 37 h 84"/>
                <a:gd name="T24" fmla="*/ 12 w 46"/>
                <a:gd name="T25" fmla="*/ 45 h 84"/>
                <a:gd name="T26" fmla="*/ 0 w 46"/>
                <a:gd name="T27" fmla="*/ 82 h 84"/>
                <a:gd name="T28" fmla="*/ 8 w 46"/>
                <a:gd name="T29" fmla="*/ 84 h 84"/>
                <a:gd name="T30" fmla="*/ 18 w 46"/>
                <a:gd name="T31" fmla="*/ 57 h 84"/>
                <a:gd name="T32" fmla="*/ 21 w 46"/>
                <a:gd name="T33" fmla="*/ 62 h 84"/>
                <a:gd name="T34" fmla="*/ 27 w 46"/>
                <a:gd name="T35" fmla="*/ 84 h 84"/>
                <a:gd name="T36" fmla="*/ 36 w 46"/>
                <a:gd name="T37" fmla="*/ 81 h 84"/>
                <a:gd name="T38" fmla="*/ 29 w 46"/>
                <a:gd name="T39" fmla="*/ 56 h 84"/>
                <a:gd name="T40" fmla="*/ 22 w 46"/>
                <a:gd name="T41" fmla="*/ 45 h 84"/>
                <a:gd name="T42" fmla="*/ 27 w 46"/>
                <a:gd name="T43" fmla="*/ 29 h 84"/>
                <a:gd name="T44" fmla="*/ 29 w 46"/>
                <a:gd name="T45" fmla="*/ 35 h 84"/>
                <a:gd name="T46" fmla="*/ 44 w 46"/>
                <a:gd name="T47" fmla="*/ 41 h 84"/>
                <a:gd name="T48" fmla="*/ 46 w 46"/>
                <a:gd name="T49" fmla="*/ 35 h 84"/>
                <a:gd name="T50" fmla="*/ 35 w 46"/>
                <a:gd name="T51" fmla="*/ 30 h 84"/>
                <a:gd name="T52" fmla="*/ 31 w 46"/>
                <a:gd name="T53" fmla="*/ 17 h 84"/>
                <a:gd name="T54" fmla="*/ 20 w 46"/>
                <a:gd name="T55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6" h="84">
                  <a:moveTo>
                    <a:pt x="35" y="7"/>
                  </a:moveTo>
                  <a:cubicBezTo>
                    <a:pt x="35" y="11"/>
                    <a:pt x="33" y="14"/>
                    <a:pt x="29" y="14"/>
                  </a:cubicBezTo>
                  <a:cubicBezTo>
                    <a:pt x="25" y="14"/>
                    <a:pt x="22" y="11"/>
                    <a:pt x="22" y="7"/>
                  </a:cubicBezTo>
                  <a:cubicBezTo>
                    <a:pt x="22" y="3"/>
                    <a:pt x="25" y="0"/>
                    <a:pt x="29" y="0"/>
                  </a:cubicBezTo>
                  <a:cubicBezTo>
                    <a:pt x="33" y="0"/>
                    <a:pt x="35" y="3"/>
                    <a:pt x="35" y="7"/>
                  </a:cubicBezTo>
                  <a:moveTo>
                    <a:pt x="20" y="12"/>
                  </a:moveTo>
                  <a:cubicBezTo>
                    <a:pt x="2" y="22"/>
                    <a:pt x="2" y="22"/>
                    <a:pt x="2" y="22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5" y="22"/>
                    <a:pt x="11" y="34"/>
                    <a:pt x="10" y="37"/>
                  </a:cubicBezTo>
                  <a:cubicBezTo>
                    <a:pt x="9" y="39"/>
                    <a:pt x="11" y="43"/>
                    <a:pt x="12" y="45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8" y="84"/>
                    <a:pt x="8" y="84"/>
                    <a:pt x="8" y="84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21" y="62"/>
                    <a:pt x="21" y="62"/>
                    <a:pt x="21" y="62"/>
                  </a:cubicBezTo>
                  <a:cubicBezTo>
                    <a:pt x="27" y="84"/>
                    <a:pt x="27" y="84"/>
                    <a:pt x="27" y="84"/>
                  </a:cubicBezTo>
                  <a:cubicBezTo>
                    <a:pt x="36" y="81"/>
                    <a:pt x="36" y="81"/>
                    <a:pt x="36" y="81"/>
                  </a:cubicBezTo>
                  <a:cubicBezTo>
                    <a:pt x="29" y="56"/>
                    <a:pt x="29" y="56"/>
                    <a:pt x="29" y="56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7" y="29"/>
                    <a:pt x="27" y="29"/>
                    <a:pt x="27" y="29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6" y="35"/>
                    <a:pt x="46" y="35"/>
                    <a:pt x="46" y="35"/>
                  </a:cubicBezTo>
                  <a:cubicBezTo>
                    <a:pt x="35" y="30"/>
                    <a:pt x="35" y="30"/>
                    <a:pt x="35" y="30"/>
                  </a:cubicBezTo>
                  <a:cubicBezTo>
                    <a:pt x="31" y="17"/>
                    <a:pt x="31" y="17"/>
                    <a:pt x="31" y="17"/>
                  </a:cubicBezTo>
                  <a:lnTo>
                    <a:pt x="20" y="12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10000"/>
                </a:spcBef>
                <a:spcAft>
                  <a:spcPct val="0"/>
                </a:spcAft>
                <a:buClr>
                  <a:srgbClr val="0B1F65"/>
                </a:buClr>
              </a:pPr>
              <a:endParaRPr lang="en-US" sz="1100" dirty="0">
                <a:solidFill>
                  <a:srgbClr val="000000"/>
                </a:solidFill>
                <a:latin typeface="Arial" charset="0"/>
                <a:cs typeface="Times New Roman" pitchFamily="18" charset="0"/>
              </a:endParaRPr>
            </a:p>
          </p:txBody>
        </p:sp>
        <p:sp>
          <p:nvSpPr>
            <p:cNvPr id="27" name="Freeform 144"/>
            <p:cNvSpPr>
              <a:spLocks noEditPoints="1"/>
            </p:cNvSpPr>
            <p:nvPr/>
          </p:nvSpPr>
          <p:spPr bwMode="black">
            <a:xfrm>
              <a:off x="5479033" y="6000646"/>
              <a:ext cx="171378" cy="202402"/>
            </a:xfrm>
            <a:custGeom>
              <a:avLst/>
              <a:gdLst>
                <a:gd name="T0" fmla="*/ 35 w 46"/>
                <a:gd name="T1" fmla="*/ 7 h 84"/>
                <a:gd name="T2" fmla="*/ 29 w 46"/>
                <a:gd name="T3" fmla="*/ 14 h 84"/>
                <a:gd name="T4" fmla="*/ 22 w 46"/>
                <a:gd name="T5" fmla="*/ 7 h 84"/>
                <a:gd name="T6" fmla="*/ 29 w 46"/>
                <a:gd name="T7" fmla="*/ 0 h 84"/>
                <a:gd name="T8" fmla="*/ 35 w 46"/>
                <a:gd name="T9" fmla="*/ 7 h 84"/>
                <a:gd name="T10" fmla="*/ 20 w 46"/>
                <a:gd name="T11" fmla="*/ 12 h 84"/>
                <a:gd name="T12" fmla="*/ 2 w 46"/>
                <a:gd name="T13" fmla="*/ 22 h 84"/>
                <a:gd name="T14" fmla="*/ 0 w 46"/>
                <a:gd name="T15" fmla="*/ 41 h 84"/>
                <a:gd name="T16" fmla="*/ 6 w 46"/>
                <a:gd name="T17" fmla="*/ 41 h 84"/>
                <a:gd name="T18" fmla="*/ 7 w 46"/>
                <a:gd name="T19" fmla="*/ 26 h 84"/>
                <a:gd name="T20" fmla="*/ 15 w 46"/>
                <a:gd name="T21" fmla="*/ 22 h 84"/>
                <a:gd name="T22" fmla="*/ 10 w 46"/>
                <a:gd name="T23" fmla="*/ 37 h 84"/>
                <a:gd name="T24" fmla="*/ 12 w 46"/>
                <a:gd name="T25" fmla="*/ 45 h 84"/>
                <a:gd name="T26" fmla="*/ 0 w 46"/>
                <a:gd name="T27" fmla="*/ 82 h 84"/>
                <a:gd name="T28" fmla="*/ 8 w 46"/>
                <a:gd name="T29" fmla="*/ 84 h 84"/>
                <a:gd name="T30" fmla="*/ 18 w 46"/>
                <a:gd name="T31" fmla="*/ 57 h 84"/>
                <a:gd name="T32" fmla="*/ 21 w 46"/>
                <a:gd name="T33" fmla="*/ 62 h 84"/>
                <a:gd name="T34" fmla="*/ 27 w 46"/>
                <a:gd name="T35" fmla="*/ 84 h 84"/>
                <a:gd name="T36" fmla="*/ 36 w 46"/>
                <a:gd name="T37" fmla="*/ 81 h 84"/>
                <a:gd name="T38" fmla="*/ 29 w 46"/>
                <a:gd name="T39" fmla="*/ 56 h 84"/>
                <a:gd name="T40" fmla="*/ 22 w 46"/>
                <a:gd name="T41" fmla="*/ 45 h 84"/>
                <a:gd name="T42" fmla="*/ 27 w 46"/>
                <a:gd name="T43" fmla="*/ 29 h 84"/>
                <a:gd name="T44" fmla="*/ 29 w 46"/>
                <a:gd name="T45" fmla="*/ 35 h 84"/>
                <a:gd name="T46" fmla="*/ 44 w 46"/>
                <a:gd name="T47" fmla="*/ 41 h 84"/>
                <a:gd name="T48" fmla="*/ 46 w 46"/>
                <a:gd name="T49" fmla="*/ 35 h 84"/>
                <a:gd name="T50" fmla="*/ 35 w 46"/>
                <a:gd name="T51" fmla="*/ 30 h 84"/>
                <a:gd name="T52" fmla="*/ 31 w 46"/>
                <a:gd name="T53" fmla="*/ 17 h 84"/>
                <a:gd name="T54" fmla="*/ 20 w 46"/>
                <a:gd name="T55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6" h="84">
                  <a:moveTo>
                    <a:pt x="35" y="7"/>
                  </a:moveTo>
                  <a:cubicBezTo>
                    <a:pt x="35" y="11"/>
                    <a:pt x="33" y="14"/>
                    <a:pt x="29" y="14"/>
                  </a:cubicBezTo>
                  <a:cubicBezTo>
                    <a:pt x="25" y="14"/>
                    <a:pt x="22" y="11"/>
                    <a:pt x="22" y="7"/>
                  </a:cubicBezTo>
                  <a:cubicBezTo>
                    <a:pt x="22" y="3"/>
                    <a:pt x="25" y="0"/>
                    <a:pt x="29" y="0"/>
                  </a:cubicBezTo>
                  <a:cubicBezTo>
                    <a:pt x="33" y="0"/>
                    <a:pt x="35" y="3"/>
                    <a:pt x="35" y="7"/>
                  </a:cubicBezTo>
                  <a:moveTo>
                    <a:pt x="20" y="12"/>
                  </a:moveTo>
                  <a:cubicBezTo>
                    <a:pt x="2" y="22"/>
                    <a:pt x="2" y="22"/>
                    <a:pt x="2" y="22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5" y="22"/>
                    <a:pt x="11" y="34"/>
                    <a:pt x="10" y="37"/>
                  </a:cubicBezTo>
                  <a:cubicBezTo>
                    <a:pt x="9" y="39"/>
                    <a:pt x="11" y="43"/>
                    <a:pt x="12" y="45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8" y="84"/>
                    <a:pt x="8" y="84"/>
                    <a:pt x="8" y="84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21" y="62"/>
                    <a:pt x="21" y="62"/>
                    <a:pt x="21" y="62"/>
                  </a:cubicBezTo>
                  <a:cubicBezTo>
                    <a:pt x="27" y="84"/>
                    <a:pt x="27" y="84"/>
                    <a:pt x="27" y="84"/>
                  </a:cubicBezTo>
                  <a:cubicBezTo>
                    <a:pt x="36" y="81"/>
                    <a:pt x="36" y="81"/>
                    <a:pt x="36" y="81"/>
                  </a:cubicBezTo>
                  <a:cubicBezTo>
                    <a:pt x="29" y="56"/>
                    <a:pt x="29" y="56"/>
                    <a:pt x="29" y="56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7" y="29"/>
                    <a:pt x="27" y="29"/>
                    <a:pt x="27" y="29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6" y="35"/>
                    <a:pt x="46" y="35"/>
                    <a:pt x="46" y="35"/>
                  </a:cubicBezTo>
                  <a:cubicBezTo>
                    <a:pt x="35" y="30"/>
                    <a:pt x="35" y="30"/>
                    <a:pt x="35" y="30"/>
                  </a:cubicBezTo>
                  <a:cubicBezTo>
                    <a:pt x="31" y="17"/>
                    <a:pt x="31" y="17"/>
                    <a:pt x="31" y="17"/>
                  </a:cubicBezTo>
                  <a:lnTo>
                    <a:pt x="20" y="12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10000"/>
                </a:spcBef>
                <a:spcAft>
                  <a:spcPct val="0"/>
                </a:spcAft>
                <a:buClr>
                  <a:srgbClr val="0B1F65"/>
                </a:buClr>
              </a:pPr>
              <a:endParaRPr lang="en-US" sz="1100" dirty="0">
                <a:solidFill>
                  <a:srgbClr val="000000"/>
                </a:solidFill>
                <a:latin typeface="Arial" charset="0"/>
                <a:cs typeface="Times New Roman" pitchFamily="18" charset="0"/>
              </a:endParaRPr>
            </a:p>
          </p:txBody>
        </p:sp>
      </p:grpSp>
      <p:sp>
        <p:nvSpPr>
          <p:cNvPr id="29" name="Rounded Rectangle 28"/>
          <p:cNvSpPr/>
          <p:nvPr/>
        </p:nvSpPr>
        <p:spPr bwMode="auto">
          <a:xfrm>
            <a:off x="1243841" y="1998342"/>
            <a:ext cx="1904238" cy="2264985"/>
          </a:xfrm>
          <a:prstGeom prst="roundRect">
            <a:avLst/>
          </a:prstGeom>
          <a:solidFill>
            <a:srgbClr val="E2E1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square" lIns="0" tIns="0" rIns="0" bIns="0" numCol="1" rtlCol="0" anchor="b" anchorCtr="0" compatLnSpc="1">
            <a:prstTxWarp prst="textNoShape">
              <a:avLst/>
            </a:prstTxWarp>
          </a:bodyPr>
          <a:lstStyle/>
          <a:p>
            <a:pPr marL="234950" indent="-234950" fontAlgn="base">
              <a:spcBef>
                <a:spcPts val="300"/>
              </a:spcBef>
              <a:spcAft>
                <a:spcPct val="0"/>
              </a:spcAft>
              <a:buFont typeface="Webdings" pitchFamily="18" charset="2"/>
              <a:buChar char="4"/>
            </a:pPr>
            <a:endParaRPr lang="en-US" sz="800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8" name="Picture 12" descr="http://www.clker.com/cliparts/0/n/U/d/V/I/stickman-hi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1143" y="2851216"/>
            <a:ext cx="406153" cy="520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Rounded Rectangle 30"/>
          <p:cNvSpPr/>
          <p:nvPr/>
        </p:nvSpPr>
        <p:spPr bwMode="auto">
          <a:xfrm>
            <a:off x="3455615" y="1906075"/>
            <a:ext cx="5155736" cy="3027798"/>
          </a:xfrm>
          <a:prstGeom prst="roundRect">
            <a:avLst/>
          </a:prstGeom>
          <a:solidFill>
            <a:srgbClr val="E2E1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square" lIns="0" tIns="0" rIns="0" bIns="0" numCol="1" rtlCol="0" anchor="b" anchorCtr="0" compatLnSpc="1">
            <a:prstTxWarp prst="textNoShape">
              <a:avLst/>
            </a:prstTxWarp>
          </a:bodyPr>
          <a:lstStyle/>
          <a:p>
            <a:pPr marL="234950" indent="-234950" fontAlgn="base">
              <a:spcBef>
                <a:spcPts val="300"/>
              </a:spcBef>
              <a:spcAft>
                <a:spcPct val="0"/>
              </a:spcAft>
              <a:buFont typeface="Webdings" pitchFamily="18" charset="2"/>
              <a:buChar char="4"/>
            </a:pPr>
            <a:endParaRPr lang="en-US" sz="800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Rounded Rectangle 3"/>
          <p:cNvSpPr/>
          <p:nvPr/>
        </p:nvSpPr>
        <p:spPr bwMode="auto">
          <a:xfrm>
            <a:off x="3719980" y="2316565"/>
            <a:ext cx="1964757" cy="2432053"/>
          </a:xfrm>
          <a:prstGeom prst="roundRect">
            <a:avLst/>
          </a:prstGeom>
          <a:ln>
            <a:noFill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squar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indent="-234950" fontAlgn="base">
              <a:spcAft>
                <a:spcPct val="0"/>
              </a:spcAft>
              <a:buFont typeface="Webdings" pitchFamily="18" charset="2"/>
              <a:buChar char="4"/>
            </a:pPr>
            <a:r>
              <a:rPr lang="en-US" sz="1300" dirty="0" err="1">
                <a:solidFill>
                  <a:prstClr val="white"/>
                </a:solidFill>
                <a:latin typeface="Arial"/>
              </a:rPr>
              <a:t>Disp</a:t>
            </a:r>
            <a:endParaRPr lang="en-US" sz="1300" dirty="0">
              <a:solidFill>
                <a:prstClr val="white"/>
              </a:solidFill>
              <a:latin typeface="Arial"/>
            </a:endParaRPr>
          </a:p>
          <a:p>
            <a:pPr marL="234950" indent="-234950" fontAlgn="base">
              <a:spcAft>
                <a:spcPct val="0"/>
              </a:spcAft>
              <a:buFont typeface="Webdings" pitchFamily="18" charset="2"/>
              <a:buChar char="4"/>
            </a:pPr>
            <a:r>
              <a:rPr lang="en-US" sz="1300" dirty="0">
                <a:solidFill>
                  <a:prstClr val="white"/>
                </a:solidFill>
                <a:latin typeface="Arial"/>
              </a:rPr>
              <a:t>Search</a:t>
            </a:r>
          </a:p>
          <a:p>
            <a:pPr marL="234950" indent="-234950" fontAlgn="base">
              <a:spcAft>
                <a:spcPct val="0"/>
              </a:spcAft>
              <a:buFont typeface="Webdings" pitchFamily="18" charset="2"/>
              <a:buChar char="4"/>
            </a:pPr>
            <a:r>
              <a:rPr lang="en-US" sz="1300" dirty="0">
                <a:solidFill>
                  <a:prstClr val="white"/>
                </a:solidFill>
                <a:latin typeface="Arial"/>
              </a:rPr>
              <a:t>Email</a:t>
            </a:r>
          </a:p>
          <a:p>
            <a:pPr marL="234950" indent="-234950" fontAlgn="base">
              <a:spcAft>
                <a:spcPct val="0"/>
              </a:spcAft>
              <a:buFont typeface="Webdings" pitchFamily="18" charset="2"/>
              <a:buChar char="4"/>
            </a:pPr>
            <a:r>
              <a:rPr lang="en-US" sz="1300" dirty="0">
                <a:solidFill>
                  <a:prstClr val="white"/>
                </a:solidFill>
                <a:latin typeface="Arial"/>
              </a:rPr>
              <a:t>Mobile app</a:t>
            </a:r>
          </a:p>
          <a:p>
            <a:pPr marL="234950" indent="-234950" fontAlgn="base">
              <a:spcAft>
                <a:spcPct val="0"/>
              </a:spcAft>
              <a:buFont typeface="Webdings" pitchFamily="18" charset="2"/>
              <a:buChar char="4"/>
            </a:pPr>
            <a:r>
              <a:rPr lang="en-US" sz="1300" dirty="0">
                <a:solidFill>
                  <a:prstClr val="white"/>
                </a:solidFill>
                <a:latin typeface="Arial"/>
              </a:rPr>
              <a:t>Re-targeting</a:t>
            </a:r>
          </a:p>
          <a:p>
            <a:pPr marL="234950" indent="-234950" fontAlgn="base">
              <a:spcAft>
                <a:spcPct val="0"/>
              </a:spcAft>
              <a:buFont typeface="Webdings" pitchFamily="18" charset="2"/>
              <a:buChar char="4"/>
            </a:pPr>
            <a:r>
              <a:rPr lang="en-US" sz="1300" dirty="0">
                <a:solidFill>
                  <a:prstClr val="white"/>
                </a:solidFill>
                <a:latin typeface="Arial"/>
              </a:rPr>
              <a:t>Video </a:t>
            </a:r>
          </a:p>
          <a:p>
            <a:pPr marL="234950" indent="-234950" fontAlgn="base">
              <a:spcAft>
                <a:spcPct val="0"/>
              </a:spcAft>
              <a:buFont typeface="Webdings" pitchFamily="18" charset="2"/>
              <a:buChar char="4"/>
            </a:pPr>
            <a:r>
              <a:rPr lang="en-US" sz="1300" dirty="0">
                <a:solidFill>
                  <a:prstClr val="white"/>
                </a:solidFill>
                <a:latin typeface="Arial"/>
              </a:rPr>
              <a:t>Conference</a:t>
            </a:r>
          </a:p>
          <a:p>
            <a:pPr marL="234950" indent="-234950" fontAlgn="base">
              <a:spcAft>
                <a:spcPct val="0"/>
              </a:spcAft>
              <a:buFont typeface="Webdings" pitchFamily="18" charset="2"/>
              <a:buChar char="4"/>
            </a:pPr>
            <a:r>
              <a:rPr lang="en-US" sz="1300" dirty="0">
                <a:solidFill>
                  <a:prstClr val="white"/>
                </a:solidFill>
                <a:latin typeface="Arial"/>
              </a:rPr>
              <a:t>Trade show demo</a:t>
            </a:r>
          </a:p>
          <a:p>
            <a:pPr marL="234950" indent="-234950" fontAlgn="base">
              <a:spcAft>
                <a:spcPct val="0"/>
              </a:spcAft>
              <a:buFont typeface="Webdings" pitchFamily="18" charset="2"/>
              <a:buChar char="4"/>
            </a:pPr>
            <a:r>
              <a:rPr lang="en-US" sz="1300" dirty="0">
                <a:solidFill>
                  <a:prstClr val="white"/>
                </a:solidFill>
                <a:latin typeface="Arial"/>
              </a:rPr>
              <a:t>Own website</a:t>
            </a:r>
          </a:p>
          <a:p>
            <a:pPr marL="234950" indent="-234950" fontAlgn="base">
              <a:spcAft>
                <a:spcPct val="0"/>
              </a:spcAft>
              <a:buFont typeface="Webdings" pitchFamily="18" charset="2"/>
              <a:buChar char="4"/>
            </a:pPr>
            <a:r>
              <a:rPr lang="en-US" sz="1300" dirty="0">
                <a:solidFill>
                  <a:prstClr val="white"/>
                </a:solidFill>
                <a:latin typeface="Arial"/>
              </a:rPr>
              <a:t>Social media</a:t>
            </a:r>
          </a:p>
          <a:p>
            <a:pPr marL="234950" indent="-234950" fontAlgn="base">
              <a:spcAft>
                <a:spcPct val="0"/>
              </a:spcAft>
              <a:buFont typeface="Webdings" pitchFamily="18" charset="2"/>
              <a:buChar char="4"/>
            </a:pPr>
            <a:r>
              <a:rPr lang="en-US" sz="1300" dirty="0">
                <a:solidFill>
                  <a:prstClr val="white"/>
                </a:solidFill>
                <a:latin typeface="Arial"/>
              </a:rPr>
              <a:t>Content</a:t>
            </a:r>
          </a:p>
          <a:p>
            <a:pPr fontAlgn="base">
              <a:spcAft>
                <a:spcPct val="0"/>
              </a:spcAft>
            </a:pPr>
            <a:endParaRPr lang="en-US" sz="1100" dirty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32" name="Rounded Rectangle 31"/>
          <p:cNvSpPr/>
          <p:nvPr/>
        </p:nvSpPr>
        <p:spPr bwMode="auto">
          <a:xfrm>
            <a:off x="4073392" y="2000296"/>
            <a:ext cx="1306300" cy="248014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10000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  <a:latin typeface="Arial"/>
              </a:rPr>
              <a:t>Online </a:t>
            </a:r>
          </a:p>
        </p:txBody>
      </p:sp>
      <p:sp>
        <p:nvSpPr>
          <p:cNvPr id="33" name="Rounded Rectangle 32"/>
          <p:cNvSpPr/>
          <p:nvPr/>
        </p:nvSpPr>
        <p:spPr bwMode="auto">
          <a:xfrm>
            <a:off x="6478658" y="2321565"/>
            <a:ext cx="1828784" cy="2427052"/>
          </a:xfrm>
          <a:prstGeom prst="roundRect">
            <a:avLst/>
          </a:prstGeom>
          <a:ln>
            <a:noFill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squar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indent="-234950" fontAlgn="base">
              <a:spcAft>
                <a:spcPct val="0"/>
              </a:spcAft>
              <a:buFont typeface="Webdings" pitchFamily="18" charset="2"/>
              <a:buChar char="4"/>
            </a:pPr>
            <a:r>
              <a:rPr lang="en-US" sz="1300" dirty="0">
                <a:solidFill>
                  <a:prstClr val="white"/>
                </a:solidFill>
                <a:latin typeface="Arial"/>
              </a:rPr>
              <a:t>Phone calls</a:t>
            </a:r>
          </a:p>
          <a:p>
            <a:pPr marL="234950" indent="-234950" fontAlgn="base">
              <a:spcAft>
                <a:spcPct val="0"/>
              </a:spcAft>
              <a:buFont typeface="Webdings" pitchFamily="18" charset="2"/>
              <a:buChar char="4"/>
            </a:pPr>
            <a:r>
              <a:rPr lang="en-US" sz="1300" dirty="0">
                <a:solidFill>
                  <a:prstClr val="white"/>
                </a:solidFill>
                <a:latin typeface="Arial"/>
              </a:rPr>
              <a:t>Partner </a:t>
            </a:r>
          </a:p>
          <a:p>
            <a:pPr marL="234950" indent="-234950" fontAlgn="base">
              <a:spcAft>
                <a:spcPct val="0"/>
              </a:spcAft>
              <a:buFont typeface="Webdings" pitchFamily="18" charset="2"/>
              <a:buChar char="4"/>
            </a:pPr>
            <a:r>
              <a:rPr lang="en-US" sz="1300" dirty="0">
                <a:solidFill>
                  <a:prstClr val="white"/>
                </a:solidFill>
                <a:latin typeface="Arial"/>
              </a:rPr>
              <a:t>Mail</a:t>
            </a:r>
          </a:p>
          <a:p>
            <a:pPr marL="234950" indent="-234950" fontAlgn="base">
              <a:spcAft>
                <a:spcPct val="0"/>
              </a:spcAft>
              <a:buFont typeface="Webdings" pitchFamily="18" charset="2"/>
              <a:buChar char="4"/>
            </a:pPr>
            <a:r>
              <a:rPr lang="en-US" sz="1300" dirty="0">
                <a:solidFill>
                  <a:prstClr val="white"/>
                </a:solidFill>
                <a:latin typeface="Arial"/>
              </a:rPr>
              <a:t>TV/Radio</a:t>
            </a:r>
          </a:p>
          <a:p>
            <a:pPr marL="234950" indent="-234950" fontAlgn="base">
              <a:spcAft>
                <a:spcPct val="0"/>
              </a:spcAft>
              <a:buFont typeface="Webdings" pitchFamily="18" charset="2"/>
              <a:buChar char="4"/>
            </a:pPr>
            <a:r>
              <a:rPr lang="en-US" sz="1300" dirty="0">
                <a:solidFill>
                  <a:prstClr val="white"/>
                </a:solidFill>
                <a:latin typeface="Arial"/>
              </a:rPr>
              <a:t>Public relations</a:t>
            </a:r>
          </a:p>
          <a:p>
            <a:pPr marL="234950" indent="-234950" fontAlgn="base">
              <a:spcAft>
                <a:spcPct val="0"/>
              </a:spcAft>
              <a:buFont typeface="Webdings" pitchFamily="18" charset="2"/>
              <a:buChar char="4"/>
            </a:pPr>
            <a:r>
              <a:rPr lang="en-US" sz="1300" dirty="0">
                <a:solidFill>
                  <a:prstClr val="white"/>
                </a:solidFill>
                <a:latin typeface="Arial"/>
              </a:rPr>
              <a:t>Print ads</a:t>
            </a:r>
          </a:p>
          <a:p>
            <a:pPr marL="234950" indent="-234950" fontAlgn="base">
              <a:spcAft>
                <a:spcPct val="0"/>
              </a:spcAft>
              <a:buFont typeface="Webdings" pitchFamily="18" charset="2"/>
              <a:buChar char="4"/>
            </a:pPr>
            <a:r>
              <a:rPr lang="en-US" sz="1300" dirty="0">
                <a:solidFill>
                  <a:prstClr val="white"/>
                </a:solidFill>
                <a:latin typeface="Arial"/>
              </a:rPr>
              <a:t>Physical events</a:t>
            </a:r>
          </a:p>
        </p:txBody>
      </p:sp>
      <p:sp>
        <p:nvSpPr>
          <p:cNvPr id="34" name="Rounded Rectangle 33"/>
          <p:cNvSpPr/>
          <p:nvPr/>
        </p:nvSpPr>
        <p:spPr bwMode="auto">
          <a:xfrm>
            <a:off x="6728458" y="2000296"/>
            <a:ext cx="1306300" cy="248014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10000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  <a:latin typeface="Arial"/>
              </a:rPr>
              <a:t>Traditional</a:t>
            </a:r>
          </a:p>
        </p:txBody>
      </p:sp>
      <p:sp>
        <p:nvSpPr>
          <p:cNvPr id="8" name="Right Arrow 7"/>
          <p:cNvSpPr/>
          <p:nvPr/>
        </p:nvSpPr>
        <p:spPr bwMode="auto">
          <a:xfrm>
            <a:off x="2765772" y="2934064"/>
            <a:ext cx="978408" cy="484632"/>
          </a:xfrm>
          <a:prstGeom prst="rightArrow">
            <a:avLst/>
          </a:prstGeom>
          <a:solidFill>
            <a:schemeClr val="tx2">
              <a:lumMod val="50000"/>
            </a:schemeClr>
          </a:solidFill>
          <a:ln>
            <a:noFill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indent="-234950" fontAlgn="base">
              <a:spcBef>
                <a:spcPct val="100000"/>
              </a:spcBef>
              <a:spcAft>
                <a:spcPct val="0"/>
              </a:spcAft>
              <a:buFont typeface="Webdings" pitchFamily="18" charset="2"/>
              <a:buChar char="4"/>
            </a:pPr>
            <a:endParaRPr lang="en-US" sz="1600" dirty="0" err="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Right Arrow 36"/>
          <p:cNvSpPr/>
          <p:nvPr/>
        </p:nvSpPr>
        <p:spPr bwMode="auto">
          <a:xfrm>
            <a:off x="8389822" y="2996659"/>
            <a:ext cx="978408" cy="484632"/>
          </a:xfrm>
          <a:prstGeom prst="rightArrow">
            <a:avLst/>
          </a:prstGeom>
          <a:solidFill>
            <a:schemeClr val="tx2">
              <a:lumMod val="50000"/>
            </a:schemeClr>
          </a:solidFill>
          <a:ln>
            <a:noFill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indent="-234950" fontAlgn="base">
              <a:spcBef>
                <a:spcPct val="100000"/>
              </a:spcBef>
              <a:spcAft>
                <a:spcPct val="0"/>
              </a:spcAft>
              <a:buFont typeface="Webdings" pitchFamily="18" charset="2"/>
              <a:buChar char="4"/>
            </a:pPr>
            <a:endParaRPr lang="en-US" sz="1600" dirty="0" err="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Rectangle 38"/>
          <p:cNvSpPr/>
          <p:nvPr/>
        </p:nvSpPr>
        <p:spPr bwMode="auto">
          <a:xfrm>
            <a:off x="5124537" y="1549364"/>
            <a:ext cx="1964724" cy="26486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100000"/>
              </a:spcBef>
              <a:spcAft>
                <a:spcPct val="0"/>
              </a:spcAft>
            </a:pPr>
            <a:r>
              <a:rPr lang="en-US" sz="1400" dirty="0">
                <a:solidFill>
                  <a:srgbClr val="000000"/>
                </a:solidFill>
                <a:latin typeface="Arial"/>
              </a:rPr>
              <a:t>Advertisements</a:t>
            </a:r>
          </a:p>
        </p:txBody>
      </p:sp>
      <p:sp>
        <p:nvSpPr>
          <p:cNvPr id="40" name="Rectangle 39"/>
          <p:cNvSpPr/>
          <p:nvPr/>
        </p:nvSpPr>
        <p:spPr bwMode="auto">
          <a:xfrm>
            <a:off x="5124537" y="1194739"/>
            <a:ext cx="1964725" cy="26486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100000"/>
              </a:spcBef>
              <a:spcAft>
                <a:spcPct val="0"/>
              </a:spcAft>
            </a:pPr>
            <a:r>
              <a:rPr lang="en-US" sz="1400" dirty="0">
                <a:solidFill>
                  <a:srgbClr val="000000"/>
                </a:solidFill>
                <a:latin typeface="Arial"/>
              </a:rPr>
              <a:t>Promotions/Coupons</a:t>
            </a:r>
          </a:p>
        </p:txBody>
      </p:sp>
      <p:sp>
        <p:nvSpPr>
          <p:cNvPr id="41" name="Rectangle 40"/>
          <p:cNvSpPr/>
          <p:nvPr/>
        </p:nvSpPr>
        <p:spPr bwMode="auto">
          <a:xfrm>
            <a:off x="1298871" y="1436843"/>
            <a:ext cx="1115829" cy="46923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squar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100000"/>
              </a:spcBef>
              <a:spcAft>
                <a:spcPct val="0"/>
              </a:spcAft>
            </a:pPr>
            <a:r>
              <a:rPr lang="en-US" sz="1300" b="1" dirty="0">
                <a:solidFill>
                  <a:prstClr val="white"/>
                </a:solidFill>
                <a:latin typeface="Arial"/>
              </a:rPr>
              <a:t>Marketing associates</a:t>
            </a:r>
          </a:p>
        </p:txBody>
      </p:sp>
      <p:sp>
        <p:nvSpPr>
          <p:cNvPr id="42" name="Rectangle 41"/>
          <p:cNvSpPr/>
          <p:nvPr/>
        </p:nvSpPr>
        <p:spPr bwMode="auto">
          <a:xfrm>
            <a:off x="9116414" y="1341589"/>
            <a:ext cx="1624338" cy="46923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squar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100000"/>
              </a:spcBef>
              <a:spcAft>
                <a:spcPct val="0"/>
              </a:spcAft>
            </a:pPr>
            <a:r>
              <a:rPr lang="en-US" sz="1300" b="1" dirty="0">
                <a:solidFill>
                  <a:prstClr val="white"/>
                </a:solidFill>
                <a:latin typeface="Arial"/>
              </a:rPr>
              <a:t>Consumers</a:t>
            </a:r>
          </a:p>
        </p:txBody>
      </p:sp>
      <p:pic>
        <p:nvPicPr>
          <p:cNvPr id="38" name="Picture 12" descr="http://www.clker.com/cliparts/0/n/U/d/V/I/stickman-hi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5065" y="2851216"/>
            <a:ext cx="406153" cy="520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12" descr="http://www.clker.com/cliparts/0/n/U/d/V/I/stickman-hi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6786" y="3451452"/>
            <a:ext cx="406153" cy="520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 bwMode="auto">
          <a:xfrm>
            <a:off x="9231351" y="2118074"/>
            <a:ext cx="1257032" cy="349967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squar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Aft>
                <a:spcPct val="0"/>
              </a:spcAft>
            </a:pPr>
            <a:r>
              <a:rPr lang="en-US" sz="1300" b="1" dirty="0">
                <a:solidFill>
                  <a:srgbClr val="000000"/>
                </a:solidFill>
                <a:latin typeface="Arial"/>
              </a:rPr>
              <a:t>Consumers</a:t>
            </a:r>
          </a:p>
        </p:txBody>
      </p:sp>
      <p:sp>
        <p:nvSpPr>
          <p:cNvPr id="6" name="Plus 5"/>
          <p:cNvSpPr/>
          <p:nvPr/>
        </p:nvSpPr>
        <p:spPr bwMode="auto">
          <a:xfrm>
            <a:off x="5649699" y="3024091"/>
            <a:ext cx="914400" cy="914400"/>
          </a:xfrm>
          <a:prstGeom prst="mathPlus">
            <a:avLst/>
          </a:prstGeom>
          <a:solidFill>
            <a:schemeClr val="accent3">
              <a:lumMod val="50000"/>
            </a:schemeClr>
          </a:solidFill>
          <a:ln>
            <a:noFill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indent="-234950" fontAlgn="base">
              <a:spcBef>
                <a:spcPct val="100000"/>
              </a:spcBef>
              <a:spcAft>
                <a:spcPct val="0"/>
              </a:spcAft>
              <a:buFont typeface="Webdings" pitchFamily="18" charset="2"/>
              <a:buChar char="4"/>
            </a:pPr>
            <a:endParaRPr lang="en-US" sz="1600" dirty="0" err="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Rounded Rectangle 43"/>
          <p:cNvSpPr/>
          <p:nvPr/>
        </p:nvSpPr>
        <p:spPr bwMode="auto">
          <a:xfrm>
            <a:off x="1441143" y="5075583"/>
            <a:ext cx="9047240" cy="72180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square" lIns="0" tIns="0" rIns="0" bIns="0" numCol="1" rtlCol="0" anchor="b" anchorCtr="0" compatLnSpc="1">
            <a:prstTxWarp prst="textNoShape">
              <a:avLst/>
            </a:prstTxWarp>
          </a:bodyPr>
          <a:lstStyle/>
          <a:p>
            <a:pPr marL="234950" indent="-234950" fontAlgn="base">
              <a:spcBef>
                <a:spcPts val="300"/>
              </a:spcBef>
              <a:spcAft>
                <a:spcPct val="0"/>
              </a:spcAft>
              <a:buFont typeface="Webdings" pitchFamily="18" charset="2"/>
              <a:buChar char="4"/>
            </a:pPr>
            <a:r>
              <a:rPr lang="en-US" sz="1200" dirty="0">
                <a:solidFill>
                  <a:srgbClr val="000000"/>
                </a:solidFill>
                <a:latin typeface="Arial"/>
              </a:rPr>
              <a:t>Analyze interactions of customers across various channels, develop sales and marketing strategies to continuously fine-tune promotional efforts</a:t>
            </a:r>
          </a:p>
          <a:p>
            <a:pPr marL="234950" indent="-234950" fontAlgn="base">
              <a:spcBef>
                <a:spcPts val="300"/>
              </a:spcBef>
              <a:spcAft>
                <a:spcPct val="0"/>
              </a:spcAft>
              <a:buFont typeface="Webdings" pitchFamily="18" charset="2"/>
              <a:buChar char="4"/>
            </a:pPr>
            <a:r>
              <a:rPr lang="en-US" sz="1200" dirty="0">
                <a:solidFill>
                  <a:srgbClr val="000000"/>
                </a:solidFill>
                <a:latin typeface="Arial"/>
              </a:rPr>
              <a:t>Identify suitable channels that is preferred by customers  across segments</a:t>
            </a:r>
          </a:p>
        </p:txBody>
      </p:sp>
      <p:sp>
        <p:nvSpPr>
          <p:cNvPr id="45" name="Right Arrow 44"/>
          <p:cNvSpPr/>
          <p:nvPr/>
        </p:nvSpPr>
        <p:spPr bwMode="auto">
          <a:xfrm rot="10800000">
            <a:off x="2721153" y="3367204"/>
            <a:ext cx="978408" cy="484632"/>
          </a:xfrm>
          <a:prstGeom prst="rightArrow">
            <a:avLst/>
          </a:prstGeom>
          <a:solidFill>
            <a:schemeClr val="tx2">
              <a:lumMod val="50000"/>
            </a:schemeClr>
          </a:solidFill>
          <a:ln>
            <a:noFill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indent="-234950" fontAlgn="base">
              <a:spcBef>
                <a:spcPct val="100000"/>
              </a:spcBef>
              <a:spcAft>
                <a:spcPct val="0"/>
              </a:spcAft>
              <a:buFont typeface="Webdings" pitchFamily="18" charset="2"/>
              <a:buChar char="4"/>
            </a:pPr>
            <a:endParaRPr lang="en-US" sz="1600" dirty="0" err="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" name="Right Arrow 45"/>
          <p:cNvSpPr/>
          <p:nvPr/>
        </p:nvSpPr>
        <p:spPr bwMode="auto">
          <a:xfrm rot="10800000">
            <a:off x="8381023" y="3425637"/>
            <a:ext cx="978408" cy="484632"/>
          </a:xfrm>
          <a:prstGeom prst="rightArrow">
            <a:avLst/>
          </a:prstGeom>
          <a:solidFill>
            <a:schemeClr val="tx2">
              <a:lumMod val="50000"/>
            </a:schemeClr>
          </a:solidFill>
          <a:ln>
            <a:noFill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indent="-234950" fontAlgn="base">
              <a:spcBef>
                <a:spcPct val="100000"/>
              </a:spcBef>
              <a:spcAft>
                <a:spcPct val="0"/>
              </a:spcAft>
              <a:buFont typeface="Webdings" pitchFamily="18" charset="2"/>
              <a:buChar char="4"/>
            </a:pPr>
            <a:endParaRPr lang="en-US" sz="1600" dirty="0" err="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Isosceles Triangle 17"/>
          <p:cNvSpPr/>
          <p:nvPr/>
        </p:nvSpPr>
        <p:spPr bwMode="auto">
          <a:xfrm rot="10800000">
            <a:off x="3719980" y="4874518"/>
            <a:ext cx="4599049" cy="151982"/>
          </a:xfrm>
          <a:prstGeom prst="triangle">
            <a:avLst/>
          </a:prstGeom>
          <a:solidFill>
            <a:schemeClr val="tx2">
              <a:lumMod val="50000"/>
            </a:schemeClr>
          </a:solidFill>
          <a:ln>
            <a:noFill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indent="-234950" fontAlgn="base">
              <a:spcBef>
                <a:spcPct val="100000"/>
              </a:spcBef>
              <a:spcAft>
                <a:spcPct val="0"/>
              </a:spcAft>
              <a:buFont typeface="Webdings" pitchFamily="18" charset="2"/>
              <a:buChar char="4"/>
            </a:pPr>
            <a:endParaRPr lang="en-US" sz="1600" dirty="0" err="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Rectangle 46"/>
          <p:cNvSpPr/>
          <p:nvPr/>
        </p:nvSpPr>
        <p:spPr bwMode="auto">
          <a:xfrm>
            <a:off x="2489612" y="1437891"/>
            <a:ext cx="1115829" cy="46923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squar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100000"/>
              </a:spcBef>
              <a:spcAft>
                <a:spcPct val="0"/>
              </a:spcAft>
            </a:pPr>
            <a:r>
              <a:rPr lang="en-US" sz="1300" b="1" dirty="0">
                <a:solidFill>
                  <a:prstClr val="white"/>
                </a:solidFill>
                <a:latin typeface="Arial"/>
              </a:rPr>
              <a:t>Account executives</a:t>
            </a:r>
          </a:p>
        </p:txBody>
      </p:sp>
      <p:sp>
        <p:nvSpPr>
          <p:cNvPr id="57" name="Rectangle 56"/>
          <p:cNvSpPr/>
          <p:nvPr/>
        </p:nvSpPr>
        <p:spPr bwMode="auto">
          <a:xfrm>
            <a:off x="1577911" y="2103208"/>
            <a:ext cx="1257032" cy="349967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squar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Aft>
                <a:spcPct val="0"/>
              </a:spcAft>
            </a:pPr>
            <a:r>
              <a:rPr lang="en-US" sz="1300" b="1" dirty="0">
                <a:solidFill>
                  <a:srgbClr val="000000"/>
                </a:solidFill>
                <a:latin typeface="Arial"/>
              </a:rPr>
              <a:t>Client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3B399B2-60ED-4BC5-B8D7-66024A8DAF11}"/>
              </a:ext>
            </a:extLst>
          </p:cNvPr>
          <p:cNvSpPr/>
          <p:nvPr/>
        </p:nvSpPr>
        <p:spPr>
          <a:xfrm>
            <a:off x="640080" y="274320"/>
            <a:ext cx="10614515" cy="9950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70">
              <a:spcBef>
                <a:spcPct val="20000"/>
              </a:spcBef>
            </a:pPr>
            <a:r>
              <a:rPr lang="en-US" sz="2933" spc="-133" dirty="0">
                <a:solidFill>
                  <a:srgbClr val="80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We identify preferred digital and traditional channels by customers across segments </a:t>
            </a:r>
          </a:p>
        </p:txBody>
      </p:sp>
    </p:spTree>
    <p:extLst>
      <p:ext uri="{BB962C8B-B14F-4D97-AF65-F5344CB8AC3E}">
        <p14:creationId xmlns:p14="http://schemas.microsoft.com/office/powerpoint/2010/main" val="7882880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 bwMode="auto">
          <a:xfrm>
            <a:off x="3508868" y="1338604"/>
            <a:ext cx="1260343" cy="540417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lIns="45720" rIns="45720" anchor="ctr"/>
          <a:lstStyle/>
          <a:p>
            <a:pPr algn="ctr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lang="en-US" sz="1100" dirty="0">
                <a:solidFill>
                  <a:srgbClr val="000000"/>
                </a:solidFill>
                <a:latin typeface="Arial"/>
              </a:rPr>
              <a:t># visits, page views, # distinct visitors</a:t>
            </a:r>
            <a:endParaRPr lang="en-US" sz="1100" b="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Rounded Rectangle 5"/>
          <p:cNvSpPr/>
          <p:nvPr/>
        </p:nvSpPr>
        <p:spPr bwMode="auto">
          <a:xfrm>
            <a:off x="3511513" y="2229453"/>
            <a:ext cx="1274792" cy="49128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lIns="45720" rIns="45720" anchor="ctr"/>
          <a:lstStyle/>
          <a:p>
            <a:pPr algn="ctr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lang="en-US" sz="1100" dirty="0">
                <a:solidFill>
                  <a:srgbClr val="000000"/>
                </a:solidFill>
                <a:latin typeface="Arial"/>
              </a:rPr>
              <a:t>seasonal occurrence</a:t>
            </a:r>
            <a:endParaRPr lang="en-US" sz="1100" b="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Rounded Rectangle 6"/>
          <p:cNvSpPr/>
          <p:nvPr/>
        </p:nvSpPr>
        <p:spPr bwMode="auto">
          <a:xfrm>
            <a:off x="3525965" y="3108937"/>
            <a:ext cx="1260340" cy="49128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lIns="45720" rIns="45720" anchor="ctr"/>
          <a:lstStyle/>
          <a:p>
            <a:pPr algn="ctr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lang="en-US" sz="1100" dirty="0">
                <a:solidFill>
                  <a:srgbClr val="000000"/>
                </a:solidFill>
                <a:latin typeface="Arial"/>
              </a:rPr>
              <a:t>twitter mentions</a:t>
            </a:r>
            <a:endParaRPr lang="en-US" sz="1100" b="1" dirty="0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8" name="Straight Arrow Connector 7"/>
          <p:cNvCxnSpPr/>
          <p:nvPr/>
        </p:nvCxnSpPr>
        <p:spPr bwMode="auto">
          <a:xfrm>
            <a:off x="3065096" y="2508963"/>
            <a:ext cx="301999" cy="0"/>
          </a:xfrm>
          <a:prstGeom prst="straightConnector1">
            <a:avLst/>
          </a:prstGeom>
          <a:pattFill prst="pct50">
            <a:fgClr>
              <a:schemeClr val="hlink"/>
            </a:fgClr>
            <a:bgClr>
              <a:srgbClr val="FFFFFF"/>
            </a:bgClr>
          </a:patt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9" name="Straight Arrow Connector 8"/>
          <p:cNvCxnSpPr/>
          <p:nvPr/>
        </p:nvCxnSpPr>
        <p:spPr bwMode="auto">
          <a:xfrm>
            <a:off x="3065096" y="3111925"/>
            <a:ext cx="301999" cy="276522"/>
          </a:xfrm>
          <a:prstGeom prst="straightConnector1">
            <a:avLst/>
          </a:prstGeom>
          <a:pattFill prst="pct50">
            <a:fgClr>
              <a:schemeClr val="hlink"/>
            </a:fgClr>
            <a:bgClr>
              <a:srgbClr val="FFFFFF"/>
            </a:bgClr>
          </a:patt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10" name="Straight Arrow Connector 9"/>
          <p:cNvCxnSpPr/>
          <p:nvPr/>
        </p:nvCxnSpPr>
        <p:spPr bwMode="auto">
          <a:xfrm flipV="1">
            <a:off x="3098755" y="1636373"/>
            <a:ext cx="273982" cy="128684"/>
          </a:xfrm>
          <a:prstGeom prst="straightConnector1">
            <a:avLst/>
          </a:prstGeom>
          <a:pattFill prst="pct50">
            <a:fgClr>
              <a:schemeClr val="hlink"/>
            </a:fgClr>
            <a:bgClr>
              <a:srgbClr val="FFFFFF"/>
            </a:bgClr>
          </a:patt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pic>
        <p:nvPicPr>
          <p:cNvPr id="11" name="Picture 2" descr="C:\Users\Abhishek.Kulkarni\Downloads\database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0502" y="1326005"/>
            <a:ext cx="356708" cy="50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C:\Users\Abhishek.Kulkarni\Downloads\database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0824" y="2222774"/>
            <a:ext cx="356708" cy="50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C:\Users\Abhishek.Kulkarni\Downloads\database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6042" y="3111925"/>
            <a:ext cx="356708" cy="50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ound Same Side Corner Rectangle 20"/>
          <p:cNvSpPr/>
          <p:nvPr/>
        </p:nvSpPr>
        <p:spPr bwMode="auto">
          <a:xfrm>
            <a:off x="1339620" y="3909212"/>
            <a:ext cx="1828800" cy="319448"/>
          </a:xfrm>
          <a:prstGeom prst="round2SameRect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100000"/>
              </a:spcBef>
              <a:spcAft>
                <a:spcPct val="0"/>
              </a:spcAft>
            </a:pPr>
            <a:r>
              <a:rPr lang="en-US" sz="1200" b="1" dirty="0">
                <a:solidFill>
                  <a:prstClr val="white"/>
                </a:solidFill>
                <a:latin typeface="Arial"/>
              </a:rPr>
              <a:t>Trigger List</a:t>
            </a:r>
          </a:p>
        </p:txBody>
      </p:sp>
      <p:sp>
        <p:nvSpPr>
          <p:cNvPr id="22" name="Round Same Side Corner Rectangle 21"/>
          <p:cNvSpPr/>
          <p:nvPr/>
        </p:nvSpPr>
        <p:spPr bwMode="auto">
          <a:xfrm>
            <a:off x="3259756" y="3909212"/>
            <a:ext cx="1828800" cy="319448"/>
          </a:xfrm>
          <a:prstGeom prst="round2SameRect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100000"/>
              </a:spcBef>
              <a:spcAft>
                <a:spcPct val="0"/>
              </a:spcAft>
            </a:pPr>
            <a:r>
              <a:rPr lang="en-US" sz="1200" b="1" dirty="0">
                <a:solidFill>
                  <a:prstClr val="white"/>
                </a:solidFill>
                <a:latin typeface="Arial"/>
              </a:rPr>
              <a:t>CRM Scores</a:t>
            </a:r>
          </a:p>
        </p:txBody>
      </p:sp>
      <p:sp>
        <p:nvSpPr>
          <p:cNvPr id="23" name="Round Same Side Corner Rectangle 22"/>
          <p:cNvSpPr/>
          <p:nvPr/>
        </p:nvSpPr>
        <p:spPr bwMode="auto">
          <a:xfrm>
            <a:off x="5173030" y="3909212"/>
            <a:ext cx="1828800" cy="319448"/>
          </a:xfrm>
          <a:prstGeom prst="round2SameRect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100000"/>
              </a:spcBef>
              <a:spcAft>
                <a:spcPct val="0"/>
              </a:spcAft>
            </a:pPr>
            <a:r>
              <a:rPr lang="en-US" sz="1200" b="1" dirty="0">
                <a:solidFill>
                  <a:prstClr val="white"/>
                </a:solidFill>
                <a:latin typeface="Arial"/>
              </a:rPr>
              <a:t>API Scores</a:t>
            </a:r>
          </a:p>
        </p:txBody>
      </p:sp>
      <p:sp>
        <p:nvSpPr>
          <p:cNvPr id="24" name="Round Same Side Corner Rectangle 23"/>
          <p:cNvSpPr/>
          <p:nvPr/>
        </p:nvSpPr>
        <p:spPr bwMode="auto">
          <a:xfrm>
            <a:off x="7084597" y="3909212"/>
            <a:ext cx="1828800" cy="319448"/>
          </a:xfrm>
          <a:prstGeom prst="round2SameRect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100000"/>
              </a:spcBef>
              <a:spcAft>
                <a:spcPct val="0"/>
              </a:spcAft>
            </a:pPr>
            <a:r>
              <a:rPr lang="en-US" sz="1200" b="1" dirty="0">
                <a:solidFill>
                  <a:prstClr val="white"/>
                </a:solidFill>
                <a:latin typeface="Arial"/>
              </a:rPr>
              <a:t>Twitter Scores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386758" y="1765057"/>
            <a:ext cx="50687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</a:pPr>
            <a:r>
              <a:rPr lang="en-US" sz="1100" dirty="0">
                <a:solidFill>
                  <a:srgbClr val="000000"/>
                </a:solidFill>
                <a:latin typeface="Arial" charset="0"/>
                <a:cs typeface="Times New Roman" pitchFamily="18" charset="0"/>
              </a:rPr>
              <a:t>CRM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360280" y="2739169"/>
            <a:ext cx="41229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</a:pPr>
            <a:r>
              <a:rPr lang="en-US" sz="1100" dirty="0">
                <a:solidFill>
                  <a:srgbClr val="000000"/>
                </a:solidFill>
                <a:latin typeface="Arial" charset="0"/>
                <a:cs typeface="Times New Roman" pitchFamily="18" charset="0"/>
              </a:rPr>
              <a:t>API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260246" y="3626506"/>
            <a:ext cx="6378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</a:pPr>
            <a:r>
              <a:rPr lang="en-US" sz="1200" dirty="0">
                <a:solidFill>
                  <a:srgbClr val="000000"/>
                </a:solidFill>
                <a:latin typeface="Arial" charset="0"/>
                <a:cs typeface="Times New Roman" pitchFamily="18" charset="0"/>
              </a:rPr>
              <a:t>Twitter</a:t>
            </a:r>
          </a:p>
        </p:txBody>
      </p:sp>
      <p:cxnSp>
        <p:nvCxnSpPr>
          <p:cNvPr id="29" name="Straight Arrow Connector 28"/>
          <p:cNvCxnSpPr/>
          <p:nvPr/>
        </p:nvCxnSpPr>
        <p:spPr bwMode="auto">
          <a:xfrm>
            <a:off x="4956518" y="2475097"/>
            <a:ext cx="301999" cy="0"/>
          </a:xfrm>
          <a:prstGeom prst="straightConnector1">
            <a:avLst/>
          </a:prstGeom>
          <a:pattFill prst="pct50">
            <a:fgClr>
              <a:schemeClr val="hlink"/>
            </a:fgClr>
            <a:bgClr>
              <a:srgbClr val="FFFFFF"/>
            </a:bgClr>
          </a:patt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30" name="Straight Arrow Connector 29"/>
          <p:cNvCxnSpPr/>
          <p:nvPr/>
        </p:nvCxnSpPr>
        <p:spPr bwMode="auto">
          <a:xfrm>
            <a:off x="4956518" y="3354581"/>
            <a:ext cx="301999" cy="0"/>
          </a:xfrm>
          <a:prstGeom prst="straightConnector1">
            <a:avLst/>
          </a:prstGeom>
          <a:pattFill prst="pct50">
            <a:fgClr>
              <a:schemeClr val="hlink"/>
            </a:fgClr>
            <a:bgClr>
              <a:srgbClr val="FFFFFF"/>
            </a:bgClr>
          </a:patt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31" name="Straight Arrow Connector 30"/>
          <p:cNvCxnSpPr/>
          <p:nvPr/>
        </p:nvCxnSpPr>
        <p:spPr bwMode="auto">
          <a:xfrm>
            <a:off x="4962161" y="1602507"/>
            <a:ext cx="301999" cy="0"/>
          </a:xfrm>
          <a:prstGeom prst="straightConnector1">
            <a:avLst/>
          </a:prstGeom>
          <a:pattFill prst="pct50">
            <a:fgClr>
              <a:schemeClr val="hlink"/>
            </a:fgClr>
            <a:bgClr>
              <a:srgbClr val="FFFFFF"/>
            </a:bgClr>
          </a:patt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33" name="Round Same Side Corner Rectangle 32"/>
          <p:cNvSpPr/>
          <p:nvPr/>
        </p:nvSpPr>
        <p:spPr bwMode="auto">
          <a:xfrm>
            <a:off x="8989302" y="3909212"/>
            <a:ext cx="1828800" cy="319448"/>
          </a:xfrm>
          <a:prstGeom prst="round2SameRect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100000"/>
              </a:spcBef>
              <a:spcAft>
                <a:spcPct val="0"/>
              </a:spcAft>
            </a:pPr>
            <a:r>
              <a:rPr lang="en-US" sz="1200" b="1" dirty="0">
                <a:solidFill>
                  <a:prstClr val="white"/>
                </a:solidFill>
                <a:latin typeface="Arial"/>
              </a:rPr>
              <a:t>Final score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/>
              <p:cNvSpPr/>
              <p:nvPr/>
            </p:nvSpPr>
            <p:spPr>
              <a:xfrm>
                <a:off x="5181600" y="2894781"/>
                <a:ext cx="5638210" cy="4108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1371600" indent="457200" algn="just" eaLnBrk="0" fontAlgn="base" hangingPunct="0">
                  <a:lnSpc>
                    <a:spcPct val="115000"/>
                  </a:lnSpc>
                  <a:spcAft>
                    <a:spcPts val="1000"/>
                  </a:spcAft>
                  <a:buClr>
                    <a:srgbClr val="0B1F65"/>
                  </a:buClr>
                </a:pPr>
                <a:r>
                  <a:rPr lang="en-US" b="1" i="1" dirty="0">
                    <a:solidFill>
                      <a:srgbClr val="000000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Times New Roman" pitchFamily="18" charset="0"/>
                  </a:rPr>
                  <a:t> Final Score</a:t>
                </a:r>
                <a:r>
                  <a:rPr lang="en-US" sz="1600" b="1" dirty="0">
                    <a:solidFill>
                      <a:srgbClr val="000000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Times New Roman" pitchFamily="18" charset="0"/>
                  </a:rPr>
                  <a:t> = </a:t>
                </a:r>
                <a14:m>
                  <m:oMath xmlns:m="http://schemas.openxmlformats.org/officeDocument/2006/math">
                    <m:r>
                      <a:rPr lang="en-US" sz="16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(</m:t>
                    </m:r>
                    <m:r>
                      <a:rPr lang="en-US" sz="16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𝜶</m:t>
                    </m:r>
                    <m:r>
                      <a:rPr lang="en-US" sz="16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∗</m:t>
                    </m:r>
                    <m:r>
                      <a:rPr lang="en-US" sz="16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𝑿</m:t>
                    </m:r>
                    <m:r>
                      <a:rPr lang="en-US" sz="16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)+(</m:t>
                    </m:r>
                    <m:r>
                      <a:rPr lang="en-US" sz="16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𝜷</m:t>
                    </m:r>
                    <m:r>
                      <a:rPr lang="en-US" sz="16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∗</m:t>
                    </m:r>
                    <m:r>
                      <a:rPr lang="en-US" sz="16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𝒀</m:t>
                    </m:r>
                    <m:r>
                      <a:rPr lang="en-US" sz="16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)+(</m:t>
                    </m:r>
                    <m:r>
                      <a:rPr lang="en-US" sz="16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𝜸</m:t>
                    </m:r>
                    <m:r>
                      <a:rPr lang="en-US" sz="16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∗</m:t>
                    </m:r>
                    <m:r>
                      <a:rPr lang="en-US" sz="16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𝒁</m:t>
                    </m:r>
                    <m:r>
                      <a:rPr lang="en-US" sz="16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)</m:t>
                    </m:r>
                  </m:oMath>
                </a14:m>
                <a:endParaRPr lang="en-US" sz="1600" dirty="0"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38" name="Rectangle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1600" y="2894781"/>
                <a:ext cx="5638210" cy="410882"/>
              </a:xfrm>
              <a:prstGeom prst="rect">
                <a:avLst/>
              </a:prstGeom>
              <a:blipFill>
                <a:blip r:embed="rId5"/>
                <a:stretch>
                  <a:fillRect t="-2985" b="-194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1" name="Picture 40" descr="3 tail fan gradient arrow split"/>
          <p:cNvPicPr>
            <a:picLocks noChangeAspect="1" noChangeArrowheads="1"/>
          </p:cNvPicPr>
          <p:nvPr/>
        </p:nvPicPr>
        <p:blipFill>
          <a:blip r:embed="rId6" cstate="email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100000"/>
                    </a14:imgEffect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 flipV="1">
            <a:off x="5917490" y="1219201"/>
            <a:ext cx="1169111" cy="2576823"/>
          </a:xfrm>
          <a:prstGeom prst="rect">
            <a:avLst/>
          </a:prstGeom>
          <a:noFill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/>
              <p:cNvSpPr txBox="1"/>
              <p:nvPr/>
            </p:nvSpPr>
            <p:spPr>
              <a:xfrm>
                <a:off x="7086601" y="3226714"/>
                <a:ext cx="3713833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eaLnBrk="0" fontAlgn="base" hangingPunct="0">
                  <a:spcBef>
                    <a:spcPct val="10000"/>
                  </a:spcBef>
                  <a:spcAft>
                    <a:spcPct val="0"/>
                  </a:spcAft>
                  <a:buClr>
                    <a:srgbClr val="0B1F65"/>
                  </a:buClr>
                </a:pPr>
                <a:r>
                  <a:rPr lang="en-US" sz="1100" dirty="0">
                    <a:solidFill>
                      <a:srgbClr val="000000"/>
                    </a:solidFill>
                    <a:latin typeface="Arial" charset="0"/>
                    <a:cs typeface="Times New Roman" pitchFamily="18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en-US" sz="1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1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sz="1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sz="1100" dirty="0">
                    <a:solidFill>
                      <a:srgbClr val="000000"/>
                    </a:solidFill>
                    <a:latin typeface="Arial" charset="0"/>
                    <a:cs typeface="Times New Roman" pitchFamily="18" charset="0"/>
                  </a:rPr>
                  <a:t> indicates the weights assigned to Omniture Score (X), API score (Y) &amp; Twitter score (Z) respectively</a:t>
                </a:r>
              </a:p>
            </p:txBody>
          </p:sp>
        </mc:Choice>
        <mc:Fallback xmlns=""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6601" y="3226714"/>
                <a:ext cx="3713833" cy="430887"/>
              </a:xfrm>
              <a:prstGeom prst="rect">
                <a:avLst/>
              </a:prstGeom>
              <a:blipFill>
                <a:blip r:embed="rId8"/>
                <a:stretch>
                  <a:fillRect t="-1408" r="-328" b="-84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6" name="Picture 35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865020" y="2160388"/>
            <a:ext cx="778005" cy="8350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TextBox 14"/>
          <p:cNvSpPr txBox="1"/>
          <p:nvPr/>
        </p:nvSpPr>
        <p:spPr>
          <a:xfrm rot="16200000">
            <a:off x="710180" y="2383157"/>
            <a:ext cx="18918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</a:pPr>
            <a:r>
              <a:rPr lang="en-US" sz="1200" dirty="0">
                <a:solidFill>
                  <a:srgbClr val="000000"/>
                </a:solidFill>
                <a:latin typeface="Arial" charset="0"/>
                <a:cs typeface="Times New Roman" pitchFamily="18" charset="0"/>
              </a:rPr>
              <a:t>Exhaustive list of triggers</a:t>
            </a:r>
          </a:p>
        </p:txBody>
      </p:sp>
      <p:sp>
        <p:nvSpPr>
          <p:cNvPr id="40" name="TextBox 39"/>
          <p:cNvSpPr txBox="1"/>
          <p:nvPr/>
        </p:nvSpPr>
        <p:spPr>
          <a:xfrm rot="16200000">
            <a:off x="2025126" y="2394476"/>
            <a:ext cx="15607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</a:pPr>
            <a:r>
              <a:rPr lang="en-US" sz="1200" dirty="0">
                <a:solidFill>
                  <a:srgbClr val="000000"/>
                </a:solidFill>
                <a:latin typeface="Arial" charset="0"/>
                <a:cs typeface="Times New Roman" pitchFamily="18" charset="0"/>
              </a:rPr>
              <a:t>Triggers for analysis</a:t>
            </a:r>
          </a:p>
        </p:txBody>
      </p:sp>
      <p:sp>
        <p:nvSpPr>
          <p:cNvPr id="37" name="Text Box 9"/>
          <p:cNvSpPr txBox="1">
            <a:spLocks noChangeArrowheads="1"/>
          </p:cNvSpPr>
          <p:nvPr/>
        </p:nvSpPr>
        <p:spPr bwMode="auto">
          <a:xfrm>
            <a:off x="1339621" y="4212363"/>
            <a:ext cx="1828800" cy="2343238"/>
          </a:xfrm>
          <a:prstGeom prst="rect">
            <a:avLst/>
          </a:prstGeom>
          <a:solidFill>
            <a:srgbClr val="006666"/>
          </a:solidFill>
          <a:ln w="15875">
            <a:noFill/>
            <a:prstDash val="solid"/>
            <a:miter lim="800000"/>
            <a:headEnd/>
            <a:tailEnd/>
          </a:ln>
        </p:spPr>
        <p:txBody>
          <a:bodyPr lIns="45720" rIns="45720" anchor="t" anchorCtr="0"/>
          <a:lstStyle>
            <a:defPPr>
              <a:defRPr lang="en-US"/>
            </a:defPPr>
            <a:lvl1pPr marL="114300" indent="-114300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Font typeface="Webdings" panose="05030102010509060703" pitchFamily="18" charset="2"/>
              <a:buChar char="4"/>
              <a:defRPr sz="1100">
                <a:solidFill>
                  <a:schemeClr val="bg1"/>
                </a:solidFill>
                <a:latin typeface="Arial" charset="0"/>
                <a:cs typeface="Times New Roman" pitchFamily="18" charset="0"/>
              </a:defRPr>
            </a:lvl1pPr>
          </a:lstStyle>
          <a:p>
            <a:r>
              <a:rPr lang="en-US" dirty="0"/>
              <a:t>An exhaustive list of triggers based on various events that could occur during games are identified </a:t>
            </a:r>
          </a:p>
          <a:p>
            <a:endParaRPr lang="en-US" dirty="0"/>
          </a:p>
          <a:p>
            <a:r>
              <a:rPr lang="en-US" dirty="0"/>
              <a:t>Triggers are selected from all sources -  CRM, API ,twitter etc. </a:t>
            </a:r>
          </a:p>
        </p:txBody>
      </p:sp>
      <p:sp>
        <p:nvSpPr>
          <p:cNvPr id="39" name="Text Box 9"/>
          <p:cNvSpPr txBox="1">
            <a:spLocks noChangeArrowheads="1"/>
          </p:cNvSpPr>
          <p:nvPr/>
        </p:nvSpPr>
        <p:spPr bwMode="auto">
          <a:xfrm>
            <a:off x="3261464" y="4212363"/>
            <a:ext cx="1828800" cy="2343238"/>
          </a:xfrm>
          <a:prstGeom prst="rect">
            <a:avLst/>
          </a:prstGeom>
          <a:solidFill>
            <a:srgbClr val="006666"/>
          </a:solidFill>
          <a:ln w="15875">
            <a:noFill/>
            <a:prstDash val="solid"/>
            <a:miter lim="800000"/>
            <a:headEnd/>
            <a:tailEnd/>
          </a:ln>
        </p:spPr>
        <p:txBody>
          <a:bodyPr lIns="45720" rIns="45720" anchor="t" anchorCtr="0"/>
          <a:lstStyle>
            <a:defPPr>
              <a:defRPr lang="en-US"/>
            </a:defPPr>
            <a:lvl1pPr marL="114300" indent="-114300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Font typeface="Webdings" panose="05030102010509060703" pitchFamily="18" charset="2"/>
              <a:buChar char="4"/>
              <a:defRPr sz="1100">
                <a:solidFill>
                  <a:schemeClr val="bg1"/>
                </a:solidFill>
                <a:latin typeface="Arial" charset="0"/>
                <a:cs typeface="Times New Roman" pitchFamily="18" charset="0"/>
              </a:defRPr>
            </a:lvl1pPr>
          </a:lstStyle>
          <a:p>
            <a:r>
              <a:rPr lang="en-US" dirty="0"/>
              <a:t>All the trigger data obtained is rolled up either on a persona level</a:t>
            </a:r>
          </a:p>
          <a:p>
            <a:endParaRPr lang="en-US" dirty="0"/>
          </a:p>
          <a:p>
            <a:r>
              <a:rPr lang="en-US" dirty="0"/>
              <a:t>The number of trigger data and other metrics available are then averaged to get a single number (rank) for each metric</a:t>
            </a:r>
          </a:p>
        </p:txBody>
      </p:sp>
      <p:sp>
        <p:nvSpPr>
          <p:cNvPr id="43" name="Text Box 9"/>
          <p:cNvSpPr txBox="1">
            <a:spLocks noChangeArrowheads="1"/>
          </p:cNvSpPr>
          <p:nvPr/>
        </p:nvSpPr>
        <p:spPr bwMode="auto">
          <a:xfrm>
            <a:off x="5173030" y="4212363"/>
            <a:ext cx="1828800" cy="2343238"/>
          </a:xfrm>
          <a:prstGeom prst="rect">
            <a:avLst/>
          </a:prstGeom>
          <a:solidFill>
            <a:srgbClr val="006666"/>
          </a:solidFill>
          <a:ln w="15875">
            <a:noFill/>
            <a:prstDash val="solid"/>
            <a:miter lim="800000"/>
            <a:headEnd/>
            <a:tailEnd/>
          </a:ln>
        </p:spPr>
        <p:txBody>
          <a:bodyPr lIns="45720" rIns="45720" anchor="t" anchorCtr="0"/>
          <a:lstStyle>
            <a:defPPr>
              <a:defRPr lang="en-US"/>
            </a:defPPr>
            <a:lvl1pPr marL="114300" indent="-114300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Font typeface="Webdings" panose="05030102010509060703" pitchFamily="18" charset="2"/>
              <a:buChar char="4"/>
              <a:defRPr sz="1100">
                <a:solidFill>
                  <a:schemeClr val="bg1"/>
                </a:solidFill>
                <a:latin typeface="Arial" charset="0"/>
                <a:cs typeface="Times New Roman" pitchFamily="18" charset="0"/>
              </a:defRPr>
            </a:lvl1pPr>
          </a:lstStyle>
          <a:p>
            <a:r>
              <a:rPr lang="en-US" dirty="0"/>
              <a:t>Headlines, Scores &amp; Schedules, Standings, Teams, Leaders and Athletes APIs are used to provide frequency scores and information</a:t>
            </a:r>
          </a:p>
          <a:p>
            <a:endParaRPr lang="en-US" dirty="0"/>
          </a:p>
          <a:p>
            <a:r>
              <a:rPr lang="en-US" dirty="0"/>
              <a:t>Seasonal occurrence is calculated by # occurrences of various triggers from API data by filtering for specific keywords </a:t>
            </a:r>
          </a:p>
        </p:txBody>
      </p:sp>
      <p:sp>
        <p:nvSpPr>
          <p:cNvPr id="44" name="Text Box 9"/>
          <p:cNvSpPr txBox="1">
            <a:spLocks noChangeArrowheads="1"/>
          </p:cNvSpPr>
          <p:nvPr/>
        </p:nvSpPr>
        <p:spPr bwMode="auto">
          <a:xfrm>
            <a:off x="7086305" y="4212363"/>
            <a:ext cx="1828800" cy="2343238"/>
          </a:xfrm>
          <a:prstGeom prst="rect">
            <a:avLst/>
          </a:prstGeom>
          <a:solidFill>
            <a:srgbClr val="006666"/>
          </a:solidFill>
          <a:ln w="15875">
            <a:noFill/>
            <a:prstDash val="solid"/>
            <a:miter lim="800000"/>
            <a:headEnd/>
            <a:tailEnd/>
          </a:ln>
        </p:spPr>
        <p:txBody>
          <a:bodyPr lIns="45720" rIns="45720" anchor="t" anchorCtr="0"/>
          <a:lstStyle/>
          <a:p>
            <a:pPr marL="114300" indent="-114300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Font typeface="Webdings" panose="05030102010509060703" pitchFamily="18" charset="2"/>
              <a:buChar char="4"/>
            </a:pPr>
            <a:r>
              <a:rPr lang="en-US" sz="1100" dirty="0">
                <a:solidFill>
                  <a:schemeClr val="bg1"/>
                </a:solidFill>
                <a:latin typeface="Arial" charset="0"/>
                <a:cs typeface="Times New Roman" pitchFamily="18" charset="0"/>
              </a:rPr>
              <a:t>Various keywords are used to search for the tweets talking about the trigger</a:t>
            </a:r>
          </a:p>
          <a:p>
            <a:pPr marL="114300" indent="-114300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Font typeface="Webdings" panose="05030102010509060703" pitchFamily="18" charset="2"/>
              <a:buChar char="4"/>
            </a:pPr>
            <a:endParaRPr lang="en-US" sz="1100" dirty="0">
              <a:solidFill>
                <a:schemeClr val="bg1"/>
              </a:solidFill>
              <a:latin typeface="Arial" charset="0"/>
              <a:cs typeface="Times New Roman" pitchFamily="18" charset="0"/>
            </a:endParaRPr>
          </a:p>
          <a:p>
            <a:pPr marL="114300" indent="-114300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Font typeface="Webdings" panose="05030102010509060703" pitchFamily="18" charset="2"/>
              <a:buChar char="4"/>
            </a:pPr>
            <a:r>
              <a:rPr lang="en-US" sz="1100" dirty="0">
                <a:solidFill>
                  <a:schemeClr val="bg1"/>
                </a:solidFill>
                <a:latin typeface="Arial" charset="0"/>
                <a:cs typeface="Times New Roman" pitchFamily="18" charset="0"/>
              </a:rPr>
              <a:t>The twitter score for a trigger is calculated using the number of mentions for the particular trigger</a:t>
            </a:r>
          </a:p>
        </p:txBody>
      </p:sp>
      <p:sp>
        <p:nvSpPr>
          <p:cNvPr id="45" name="Text Box 9"/>
          <p:cNvSpPr txBox="1">
            <a:spLocks noChangeArrowheads="1"/>
          </p:cNvSpPr>
          <p:nvPr/>
        </p:nvSpPr>
        <p:spPr bwMode="auto">
          <a:xfrm>
            <a:off x="8991010" y="4212363"/>
            <a:ext cx="1828800" cy="2343238"/>
          </a:xfrm>
          <a:prstGeom prst="rect">
            <a:avLst/>
          </a:prstGeom>
          <a:solidFill>
            <a:srgbClr val="006666"/>
          </a:solidFill>
          <a:ln w="15875">
            <a:noFill/>
            <a:prstDash val="solid"/>
            <a:miter lim="800000"/>
            <a:headEnd/>
            <a:tailEnd/>
          </a:ln>
        </p:spPr>
        <p:txBody>
          <a:bodyPr lIns="45720" rIns="45720" anchor="t" anchorCtr="0"/>
          <a:lstStyle>
            <a:defPPr>
              <a:defRPr lang="en-US"/>
            </a:defPPr>
            <a:lvl1pPr marL="114300" indent="-114300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Font typeface="Webdings" panose="05030102010509060703" pitchFamily="18" charset="2"/>
              <a:buChar char="4"/>
              <a:defRPr sz="1100">
                <a:solidFill>
                  <a:schemeClr val="bg1"/>
                </a:solidFill>
                <a:latin typeface="Arial" charset="0"/>
                <a:cs typeface="Times New Roman" pitchFamily="18" charset="0"/>
              </a:defRPr>
            </a:lvl1pPr>
          </a:lstStyle>
          <a:p>
            <a:r>
              <a:rPr lang="en-US" dirty="0"/>
              <a:t>The ratio of weights is calculated for all the triggers and the final weight (𝜶,𝜷,𝜸) is calculated by aggregating the ratio of scores for all the triggers</a:t>
            </a:r>
          </a:p>
        </p:txBody>
      </p:sp>
      <p:sp>
        <p:nvSpPr>
          <p:cNvPr id="46" name="Text Box 9"/>
          <p:cNvSpPr txBox="1">
            <a:spLocks noChangeArrowheads="1"/>
          </p:cNvSpPr>
          <p:nvPr/>
        </p:nvSpPr>
        <p:spPr bwMode="auto">
          <a:xfrm>
            <a:off x="7086601" y="1295401"/>
            <a:ext cx="3713833" cy="1455377"/>
          </a:xfrm>
          <a:prstGeom prst="rect">
            <a:avLst/>
          </a:prstGeom>
          <a:noFill/>
          <a:ln w="15875">
            <a:noFill/>
            <a:prstDash val="solid"/>
            <a:miter lim="800000"/>
            <a:headEnd/>
            <a:tailEnd/>
          </a:ln>
        </p:spPr>
        <p:txBody>
          <a:bodyPr lIns="45720" rIns="45720" anchor="t" anchorCtr="0"/>
          <a:lstStyle/>
          <a:p>
            <a:pPr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</a:pPr>
            <a:r>
              <a:rPr lang="en-US" sz="1400" b="1" u="sng" dirty="0">
                <a:solidFill>
                  <a:srgbClr val="000000"/>
                </a:solidFill>
                <a:latin typeface="Arial" charset="0"/>
                <a:cs typeface="Times New Roman" pitchFamily="18" charset="0"/>
              </a:rPr>
              <a:t>Examples of Triggers:</a:t>
            </a:r>
            <a:endParaRPr lang="en-US" sz="1400" dirty="0">
              <a:solidFill>
                <a:srgbClr val="000000"/>
              </a:solidFill>
              <a:latin typeface="Arial" charset="0"/>
              <a:cs typeface="Times New Roman" pitchFamily="18" charset="0"/>
            </a:endParaRPr>
          </a:p>
          <a:p>
            <a:pPr marL="114300" indent="-1143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B1F65"/>
              </a:buClr>
              <a:buFont typeface="Webdings" panose="05030102010509060703" pitchFamily="18" charset="2"/>
              <a:buChar char="4"/>
            </a:pPr>
            <a:r>
              <a:rPr lang="en-US" sz="1200" dirty="0">
                <a:solidFill>
                  <a:srgbClr val="000000"/>
                </a:solidFill>
                <a:latin typeface="Arial" charset="0"/>
                <a:cs typeface="Times New Roman" pitchFamily="18" charset="0"/>
              </a:rPr>
              <a:t>Hunger pang after long day of work</a:t>
            </a:r>
          </a:p>
          <a:p>
            <a:pPr marL="114300" indent="-114300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Font typeface="Webdings" panose="05030102010509060703" pitchFamily="18" charset="2"/>
              <a:buChar char="4"/>
            </a:pPr>
            <a:r>
              <a:rPr lang="en-US" sz="1200" dirty="0">
                <a:solidFill>
                  <a:srgbClr val="000000"/>
                </a:solidFill>
                <a:latin typeface="Arial" charset="0"/>
                <a:cs typeface="Times New Roman" pitchFamily="18" charset="0"/>
              </a:rPr>
              <a:t>Missing lunch break side</a:t>
            </a:r>
          </a:p>
          <a:p>
            <a:pPr marL="114300" indent="-114300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Font typeface="Webdings" panose="05030102010509060703" pitchFamily="18" charset="2"/>
              <a:buChar char="4"/>
            </a:pPr>
            <a:r>
              <a:rPr lang="en-US" sz="1200" dirty="0">
                <a:solidFill>
                  <a:srgbClr val="000000"/>
                </a:solidFill>
                <a:latin typeface="Arial" charset="0"/>
                <a:cs typeface="Times New Roman" pitchFamily="18" charset="0"/>
              </a:rPr>
              <a:t>Long drive snack requirement</a:t>
            </a:r>
          </a:p>
          <a:p>
            <a:pPr marL="114300" indent="-114300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Font typeface="Webdings" panose="05030102010509060703" pitchFamily="18" charset="2"/>
              <a:buChar char="4"/>
            </a:pPr>
            <a:r>
              <a:rPr lang="en-US" sz="1200" dirty="0">
                <a:solidFill>
                  <a:srgbClr val="000000"/>
                </a:solidFill>
                <a:latin typeface="Arial" charset="0"/>
                <a:cs typeface="Times New Roman" pitchFamily="18" charset="0"/>
              </a:rPr>
              <a:t>Stress-busting snack</a:t>
            </a:r>
          </a:p>
          <a:p>
            <a:pPr marL="114300" indent="-114300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Font typeface="Webdings" panose="05030102010509060703" pitchFamily="18" charset="2"/>
              <a:buChar char="4"/>
            </a:pPr>
            <a:r>
              <a:rPr lang="en-US" sz="1200" dirty="0">
                <a:solidFill>
                  <a:srgbClr val="000000"/>
                </a:solidFill>
                <a:latin typeface="Arial" charset="0"/>
                <a:cs typeface="Times New Roman" pitchFamily="18" charset="0"/>
              </a:rPr>
              <a:t>etc.</a:t>
            </a:r>
          </a:p>
        </p:txBody>
      </p: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CD764528-4052-49F6-AF4C-3135C168F1B2}"/>
              </a:ext>
            </a:extLst>
          </p:cNvPr>
          <p:cNvSpPr txBox="1">
            <a:spLocks/>
          </p:cNvSpPr>
          <p:nvPr/>
        </p:nvSpPr>
        <p:spPr>
          <a:xfrm>
            <a:off x="640080" y="182879"/>
            <a:ext cx="11551920" cy="1318873"/>
          </a:xfrm>
          <a:prstGeom prst="rect">
            <a:avLst/>
          </a:prstGeom>
        </p:spPr>
        <p:txBody>
          <a:bodyPr/>
          <a:lstStyle>
            <a:lvl1pPr marL="457189" indent="-457189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42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575" indent="-380990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933" spc="-133" dirty="0">
                <a:solidFill>
                  <a:srgbClr val="80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Suitable occasion and timing for customer touch base - appropriate triggers are identified and ranked based on their frequency and popularity</a:t>
            </a:r>
          </a:p>
        </p:txBody>
      </p:sp>
    </p:spTree>
    <p:extLst>
      <p:ext uri="{BB962C8B-B14F-4D97-AF65-F5344CB8AC3E}">
        <p14:creationId xmlns:p14="http://schemas.microsoft.com/office/powerpoint/2010/main" val="13538892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4084174-E005-4B0A-8EC6-664CF654BDE7}"/>
              </a:ext>
            </a:extLst>
          </p:cNvPr>
          <p:cNvSpPr/>
          <p:nvPr/>
        </p:nvSpPr>
        <p:spPr>
          <a:xfrm>
            <a:off x="5684553" y="2953381"/>
            <a:ext cx="5230397" cy="354330"/>
          </a:xfrm>
          <a:prstGeom prst="roundRect">
            <a:avLst/>
          </a:prstGeom>
          <a:solidFill>
            <a:schemeClr val="bg2">
              <a:lumMod val="90000"/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B0113FE4-31E6-4C5F-BD93-84826551F3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233058" y="2033337"/>
            <a:ext cx="6133389" cy="3556000"/>
          </a:xfrm>
        </p:spPr>
        <p:txBody>
          <a:bodyPr/>
          <a:lstStyle/>
          <a:p>
            <a:pPr marL="457189" lvl="1" indent="-457189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800000"/>
                </a:solidFill>
                <a:latin typeface="+mj-lt"/>
              </a:rPr>
              <a:t>Problem space</a:t>
            </a:r>
          </a:p>
          <a:p>
            <a:pPr marL="457189" lvl="1" indent="-457189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800000"/>
                </a:solidFill>
                <a:latin typeface="+mj-lt"/>
              </a:rPr>
              <a:t>Analytical solutions</a:t>
            </a:r>
          </a:p>
          <a:p>
            <a:pPr marL="457189" lvl="1" indent="-457189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800000"/>
                </a:solidFill>
                <a:latin typeface="+mj-lt"/>
              </a:rPr>
              <a:t>Case studies</a:t>
            </a:r>
          </a:p>
          <a:p>
            <a:pPr marL="457189" lvl="1" indent="-457189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800000"/>
                </a:solidFill>
              </a:rPr>
              <a:t>Examples of personas for a financial services client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6BC6CE1-0C17-4943-9FDF-CAD78D4E4A93}"/>
              </a:ext>
            </a:extLst>
          </p:cNvPr>
          <p:cNvSpPr/>
          <p:nvPr/>
        </p:nvSpPr>
        <p:spPr bwMode="auto">
          <a:xfrm>
            <a:off x="0" y="0"/>
            <a:ext cx="4984468" cy="6858000"/>
          </a:xfrm>
          <a:prstGeom prst="rect">
            <a:avLst/>
          </a:prstGeom>
          <a:solidFill>
            <a:srgbClr val="800000"/>
          </a:solidFill>
          <a:ln w="2540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lvl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  <a:defRPr/>
            </a:pPr>
            <a:endParaRPr kumimoji="0" lang="en-US" sz="1600" b="0" i="0" u="none" strike="noStrike" kern="0" cap="none" spc="0" normalizeH="0" baseline="0" noProof="0" dirty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13" name="Picture 2" descr="https://www.mu-sigma.com/sites/all/themes/musigma/images/problem-solving-bg.png">
            <a:extLst>
              <a:ext uri="{FF2B5EF4-FFF2-40B4-BE49-F238E27FC236}">
                <a16:creationId xmlns:a16="http://schemas.microsoft.com/office/drawing/2014/main" id="{90E355A3-22D0-411F-ABAF-11884ACB68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47" y="0"/>
            <a:ext cx="4822460" cy="6864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A5A44FC-E60E-417E-A9CB-7E7A6E87B003}"/>
              </a:ext>
            </a:extLst>
          </p:cNvPr>
          <p:cNvSpPr txBox="1">
            <a:spLocks/>
          </p:cNvSpPr>
          <p:nvPr/>
        </p:nvSpPr>
        <p:spPr>
          <a:xfrm>
            <a:off x="5233059" y="846221"/>
            <a:ext cx="3931920" cy="914400"/>
          </a:xfrm>
          <a:prstGeom prst="rect">
            <a:avLst/>
          </a:prstGeom>
        </p:spPr>
        <p:txBody>
          <a:bodyPr/>
          <a:lstStyle>
            <a:lvl1pPr marL="0" indent="0" algn="ctr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4267" kern="1200" spc="-133" baseline="0">
                <a:solidFill>
                  <a:srgbClr val="800000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990575" indent="-380990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5500" b="0" i="0" u="none" strike="noStrike" kern="1200" cap="none" spc="-133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Segoe UI"/>
                <a:ea typeface="+mn-ea"/>
                <a:cs typeface="Segoe UI Semibold" panose="020B0702040204020203" pitchFamily="34" charset="0"/>
              </a:rPr>
              <a:t>|</a:t>
            </a:r>
            <a:r>
              <a:rPr kumimoji="0" lang="en-US" sz="4267" b="0" i="0" u="none" strike="noStrike" kern="1200" cap="none" spc="-133" normalizeH="0" baseline="0" noProof="0" dirty="0">
                <a:ln>
                  <a:noFill/>
                </a:ln>
                <a:solidFill>
                  <a:sysClr val="window" lastClr="FFFFFF">
                    <a:lumMod val="95000"/>
                  </a:sysClr>
                </a:solidFill>
                <a:effectLst/>
                <a:uLnTx/>
                <a:uFillTx/>
                <a:latin typeface="Segoe UI"/>
                <a:ea typeface="+mn-ea"/>
                <a:cs typeface="Segoe UI Semibold" panose="020B0702040204020203" pitchFamily="34" charset="0"/>
              </a:rPr>
              <a:t> </a:t>
            </a:r>
            <a:r>
              <a:rPr kumimoji="0" lang="en-US" sz="4267" b="0" i="0" u="none" strike="noStrike" kern="1200" cap="none" spc="-133" normalizeH="0" baseline="0" noProof="0" dirty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Segoe UI"/>
                <a:ea typeface="+mn-ea"/>
                <a:cs typeface="Segoe UI Semibold" panose="020B0702040204020203" pitchFamily="34" charset="0"/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41149972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BDF8C8-8D1E-4D85-9F50-BB8AEE387A4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600" y="177800"/>
            <a:ext cx="11322756" cy="914400"/>
          </a:xfrm>
        </p:spPr>
        <p:txBody>
          <a:bodyPr/>
          <a:lstStyle/>
          <a:p>
            <a:pPr algn="l"/>
            <a:r>
              <a:rPr lang="en-US" dirty="0"/>
              <a:t>For a leading airlines, we determined that optimization of email features specific to customers need state will help improve the response rate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2E2E977-DA6B-4537-BCA9-F7E031287DA6}"/>
              </a:ext>
            </a:extLst>
          </p:cNvPr>
          <p:cNvGrpSpPr/>
          <p:nvPr/>
        </p:nvGrpSpPr>
        <p:grpSpPr>
          <a:xfrm>
            <a:off x="6633565" y="1417864"/>
            <a:ext cx="3114971" cy="2012026"/>
            <a:chOff x="887548" y="1525131"/>
            <a:chExt cx="3551124" cy="2147814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71CC625-CFD3-4392-B192-5005349CD507}"/>
                </a:ext>
              </a:extLst>
            </p:cNvPr>
            <p:cNvSpPr txBox="1"/>
            <p:nvPr/>
          </p:nvSpPr>
          <p:spPr>
            <a:xfrm>
              <a:off x="1748118" y="3521333"/>
              <a:ext cx="1694329" cy="15161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844357"/>
              <a:r>
                <a:rPr lang="en-US" sz="923" dirty="0">
                  <a:solidFill>
                    <a:srgbClr val="000000"/>
                  </a:solidFill>
                </a:rPr>
                <a:t>Email Features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CBD4750-74E2-44DD-98B9-4D5ECADE711D}"/>
                </a:ext>
              </a:extLst>
            </p:cNvPr>
            <p:cNvSpPr txBox="1"/>
            <p:nvPr/>
          </p:nvSpPr>
          <p:spPr>
            <a:xfrm>
              <a:off x="887548" y="2704468"/>
              <a:ext cx="812266" cy="15161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844357"/>
              <a:r>
                <a:rPr lang="en-US" sz="923" dirty="0">
                  <a:solidFill>
                    <a:srgbClr val="000000"/>
                  </a:solidFill>
                </a:rPr>
                <a:t>Content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4417A92-FEA4-4E5C-8576-0F4F0B4F099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19032" y="2568833"/>
              <a:ext cx="952500" cy="95250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88FA641-6262-4DBA-9C19-BB8C7D5756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0316" y="2103118"/>
              <a:ext cx="548640" cy="54864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2379867-2E0F-41E3-833C-E6DAC52D0FA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75242" y="1525131"/>
              <a:ext cx="640080" cy="64008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A63EC82-F558-4673-9E7C-8AC47DB0367E}"/>
                </a:ext>
              </a:extLst>
            </p:cNvPr>
            <p:cNvSpPr txBox="1"/>
            <p:nvPr/>
          </p:nvSpPr>
          <p:spPr>
            <a:xfrm>
              <a:off x="1748118" y="2153676"/>
              <a:ext cx="1694329" cy="15161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844357"/>
              <a:r>
                <a:rPr lang="en-US" sz="923" dirty="0">
                  <a:solidFill>
                    <a:srgbClr val="000000"/>
                  </a:solidFill>
                </a:rPr>
                <a:t>Design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7BCADC2-4D6E-4F7A-B3D8-979A699241C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23154" y="2057398"/>
              <a:ext cx="640080" cy="640080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732582A-1688-49AE-AA09-3394042600C1}"/>
                </a:ext>
              </a:extLst>
            </p:cNvPr>
            <p:cNvSpPr txBox="1"/>
            <p:nvPr/>
          </p:nvSpPr>
          <p:spPr>
            <a:xfrm>
              <a:off x="3486623" y="2687126"/>
              <a:ext cx="952049" cy="15161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844357"/>
              <a:r>
                <a:rPr lang="en-US" sz="923" dirty="0">
                  <a:solidFill>
                    <a:srgbClr val="000000"/>
                  </a:solidFill>
                </a:rPr>
                <a:t>Delivery</a:t>
              </a:r>
            </a:p>
          </p:txBody>
        </p:sp>
        <p:cxnSp>
          <p:nvCxnSpPr>
            <p:cNvPr id="13" name="Curved Connector 12">
              <a:extLst>
                <a:ext uri="{FF2B5EF4-FFF2-40B4-BE49-F238E27FC236}">
                  <a16:creationId xmlns:a16="http://schemas.microsoft.com/office/drawing/2014/main" id="{84ABB8C3-8E2E-4223-A9A2-5515B4030239}"/>
                </a:ext>
              </a:extLst>
            </p:cNvPr>
            <p:cNvCxnSpPr>
              <a:stCxn id="7" idx="3"/>
              <a:endCxn id="11" idx="1"/>
            </p:cNvCxnSpPr>
            <p:nvPr/>
          </p:nvCxnSpPr>
          <p:spPr>
            <a:xfrm flipV="1">
              <a:off x="3071532" y="2377438"/>
              <a:ext cx="651622" cy="667645"/>
            </a:xfrm>
            <a:prstGeom prst="curvedConnector3">
              <a:avLst/>
            </a:prstGeom>
            <a:ln>
              <a:solidFill>
                <a:schemeClr val="accent3">
                  <a:lumMod val="60000"/>
                  <a:lumOff val="40000"/>
                </a:schemeClr>
              </a:solidFill>
              <a:prstDash val="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urved Connector 13">
              <a:extLst>
                <a:ext uri="{FF2B5EF4-FFF2-40B4-BE49-F238E27FC236}">
                  <a16:creationId xmlns:a16="http://schemas.microsoft.com/office/drawing/2014/main" id="{9493EA26-0EA8-41DA-8946-494A1C1314F3}"/>
                </a:ext>
              </a:extLst>
            </p:cNvPr>
            <p:cNvCxnSpPr>
              <a:stCxn id="7" idx="0"/>
              <a:endCxn id="10" idx="2"/>
            </p:cNvCxnSpPr>
            <p:nvPr/>
          </p:nvCxnSpPr>
          <p:spPr>
            <a:xfrm rot="5400000" flipH="1" flipV="1">
              <a:off x="2463510" y="2436600"/>
              <a:ext cx="263546" cy="14478"/>
            </a:xfrm>
            <a:prstGeom prst="curvedConnector3">
              <a:avLst>
                <a:gd name="adj1" fmla="val 50000"/>
              </a:avLst>
            </a:prstGeom>
            <a:ln>
              <a:solidFill>
                <a:schemeClr val="accent3">
                  <a:lumMod val="60000"/>
                  <a:lumOff val="40000"/>
                </a:schemeClr>
              </a:solidFill>
              <a:prstDash val="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urved Connector 16">
              <a:extLst>
                <a:ext uri="{FF2B5EF4-FFF2-40B4-BE49-F238E27FC236}">
                  <a16:creationId xmlns:a16="http://schemas.microsoft.com/office/drawing/2014/main" id="{DF997CA5-03AD-480B-ADA9-DFE720098594}"/>
                </a:ext>
              </a:extLst>
            </p:cNvPr>
            <p:cNvCxnSpPr>
              <a:stCxn id="7" idx="1"/>
              <a:endCxn id="8" idx="3"/>
            </p:cNvCxnSpPr>
            <p:nvPr/>
          </p:nvCxnSpPr>
          <p:spPr>
            <a:xfrm rot="10800000">
              <a:off x="1468956" y="2377439"/>
              <a:ext cx="650076" cy="667645"/>
            </a:xfrm>
            <a:prstGeom prst="curvedConnector3">
              <a:avLst>
                <a:gd name="adj1" fmla="val 50000"/>
              </a:avLst>
            </a:prstGeom>
            <a:ln>
              <a:solidFill>
                <a:schemeClr val="accent3">
                  <a:lumMod val="60000"/>
                  <a:lumOff val="40000"/>
                </a:schemeClr>
              </a:solidFill>
              <a:prstDash val="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FB2797CC-2A19-4FBE-BA3D-81D45297A4BA}"/>
              </a:ext>
            </a:extLst>
          </p:cNvPr>
          <p:cNvSpPr/>
          <p:nvPr/>
        </p:nvSpPr>
        <p:spPr>
          <a:xfrm rot="5400000">
            <a:off x="4870214" y="2097971"/>
            <a:ext cx="2439901" cy="428359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4433" tIns="42217" rIns="84433" bIns="4221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844357"/>
            <a:endParaRPr lang="en-US" sz="1477" b="1" dirty="0">
              <a:solidFill>
                <a:srgbClr val="000000"/>
              </a:solidFill>
            </a:endParaRPr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4E82B6BC-3A31-4089-ABA7-F48C658336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0079920"/>
              </p:ext>
            </p:extLst>
          </p:nvPr>
        </p:nvGraphicFramePr>
        <p:xfrm>
          <a:off x="1897768" y="3647614"/>
          <a:ext cx="8206133" cy="2110830"/>
        </p:xfrm>
        <a:graphic>
          <a:graphicData uri="http://schemas.openxmlformats.org/drawingml/2006/table">
            <a:tbl>
              <a:tblPr firstCol="1">
                <a:tableStyleId>{BDBED569-4797-4DF1-A0F4-6AAB3CD982D8}</a:tableStyleId>
              </a:tblPr>
              <a:tblGrid>
                <a:gridCol w="12127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229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704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28765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Content</a:t>
                      </a:r>
                      <a:endParaRPr 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84433" marR="84433" marT="42217" marB="422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00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/>
                        <a:t>Offer,</a:t>
                      </a:r>
                      <a:r>
                        <a:rPr lang="en-US" sz="1100" baseline="0" dirty="0"/>
                        <a:t> Products, Subject line, Sender ID, etc.</a:t>
                      </a:r>
                      <a:endParaRPr lang="en-US" sz="1100" dirty="0"/>
                    </a:p>
                  </a:txBody>
                  <a:tcPr marL="84433" marR="84433" marT="42217" marB="422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100" dirty="0"/>
                        <a:t>Identify relevant offers based on Customer location</a:t>
                      </a:r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100" dirty="0"/>
                        <a:t>Custom upsell/cross sell email based on Booking pattern analysis</a:t>
                      </a:r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100" dirty="0"/>
                        <a:t>Browsing pattern Analysis to determine relevant</a:t>
                      </a:r>
                      <a:r>
                        <a:rPr lang="en-US" sz="1100" baseline="0" dirty="0"/>
                        <a:t> Product offering</a:t>
                      </a:r>
                      <a:endParaRPr lang="en-US" sz="1100" dirty="0"/>
                    </a:p>
                  </a:txBody>
                  <a:tcPr marL="84433" marR="84433" marT="42217" marB="4221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2166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Design</a:t>
                      </a:r>
                      <a:endParaRPr 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84433" marR="84433" marT="42217" marB="422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00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/>
                        <a:t>Template, No.</a:t>
                      </a:r>
                      <a:r>
                        <a:rPr lang="en-US" sz="1100" baseline="0" dirty="0"/>
                        <a:t> of Banners, Banner features, etc.</a:t>
                      </a:r>
                      <a:endParaRPr lang="en-US" sz="1100" dirty="0"/>
                    </a:p>
                  </a:txBody>
                  <a:tcPr marL="84433" marR="84433" marT="42217" marB="422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100" dirty="0"/>
                        <a:t>Identifying features that work best by Customer </a:t>
                      </a:r>
                      <a:r>
                        <a:rPr lang="en-US" sz="1100" baseline="0" dirty="0"/>
                        <a:t>segments</a:t>
                      </a:r>
                      <a:endParaRPr lang="en-US" sz="1100" dirty="0"/>
                    </a:p>
                  </a:txBody>
                  <a:tcPr marL="84433" marR="84433" marT="42217" marB="4221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59899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Delivery</a:t>
                      </a:r>
                      <a:endParaRPr 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84433" marR="84433" marT="42217" marB="422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00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/>
                        <a:t>Frequency, Right target</a:t>
                      </a:r>
                      <a:r>
                        <a:rPr lang="en-US" sz="1100" baseline="0" dirty="0"/>
                        <a:t> time by Campaign, etc.</a:t>
                      </a:r>
                      <a:endParaRPr lang="en-US" sz="1100" dirty="0"/>
                    </a:p>
                  </a:txBody>
                  <a:tcPr marL="84433" marR="84433" marT="42217" marB="422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100" dirty="0"/>
                        <a:t>Saturation Analysis using</a:t>
                      </a:r>
                      <a:r>
                        <a:rPr lang="en-US" sz="1100" baseline="0" dirty="0"/>
                        <a:t> browsing behavior to identify optimal frequency of emails</a:t>
                      </a:r>
                      <a:endParaRPr lang="en-US" sz="1100" dirty="0"/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100" dirty="0"/>
                        <a:t>Browsing &amp; Booking pattern Analysis to identify favorable</a:t>
                      </a:r>
                      <a:r>
                        <a:rPr lang="en-US" sz="1100" baseline="0" dirty="0"/>
                        <a:t> </a:t>
                      </a:r>
                      <a:r>
                        <a:rPr lang="en-US" sz="1100" dirty="0"/>
                        <a:t>delivery</a:t>
                      </a:r>
                      <a:r>
                        <a:rPr lang="en-US" sz="1100" baseline="0" dirty="0"/>
                        <a:t> time</a:t>
                      </a:r>
                      <a:endParaRPr lang="en-US" sz="1100" dirty="0"/>
                    </a:p>
                  </a:txBody>
                  <a:tcPr marL="84433" marR="84433" marT="42217" marB="4221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18" name="Group 17">
            <a:extLst>
              <a:ext uri="{FF2B5EF4-FFF2-40B4-BE49-F238E27FC236}">
                <a16:creationId xmlns:a16="http://schemas.microsoft.com/office/drawing/2014/main" id="{17CDF99F-209B-4EC2-862A-212AAD16860B}"/>
              </a:ext>
            </a:extLst>
          </p:cNvPr>
          <p:cNvGrpSpPr/>
          <p:nvPr/>
        </p:nvGrpSpPr>
        <p:grpSpPr>
          <a:xfrm>
            <a:off x="2030188" y="1318747"/>
            <a:ext cx="3537482" cy="2082362"/>
            <a:chOff x="259138" y="1506836"/>
            <a:chExt cx="3831044" cy="2255169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A0590437-6EF1-4404-A834-0CF8D661CE4F}"/>
                </a:ext>
              </a:extLst>
            </p:cNvPr>
            <p:cNvGrpSpPr/>
            <p:nvPr/>
          </p:nvGrpSpPr>
          <p:grpSpPr>
            <a:xfrm>
              <a:off x="259138" y="1506836"/>
              <a:ext cx="3831044" cy="2138489"/>
              <a:chOff x="5251592" y="1418659"/>
              <a:chExt cx="3683013" cy="1995624"/>
            </a:xfrm>
          </p:grpSpPr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8F151873-D20E-46A1-827A-12FE1BC0C3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83878" y="2578576"/>
                <a:ext cx="831846" cy="831846"/>
              </a:xfrm>
              <a:prstGeom prst="rect">
                <a:avLst/>
              </a:prstGeom>
            </p:spPr>
          </p:pic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5CDA16EC-A60C-46E8-8216-B21729F00CD6}"/>
                  </a:ext>
                </a:extLst>
              </p:cNvPr>
              <p:cNvGrpSpPr/>
              <p:nvPr/>
            </p:nvGrpSpPr>
            <p:grpSpPr>
              <a:xfrm>
                <a:off x="5348266" y="2678050"/>
                <a:ext cx="678130" cy="665846"/>
                <a:chOff x="5182623" y="1945923"/>
                <a:chExt cx="678130" cy="665846"/>
              </a:xfrm>
            </p:grpSpPr>
            <p:pic>
              <p:nvPicPr>
                <p:cNvPr id="58" name="Picture 57">
                  <a:extLst>
                    <a:ext uri="{FF2B5EF4-FFF2-40B4-BE49-F238E27FC236}">
                      <a16:creationId xmlns:a16="http://schemas.microsoft.com/office/drawing/2014/main" id="{C0528CF0-2582-4963-8894-525EF6196E2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182623" y="1968629"/>
                  <a:ext cx="345658" cy="345658"/>
                </a:xfrm>
                <a:prstGeom prst="rect">
                  <a:avLst/>
                </a:prstGeom>
              </p:spPr>
            </p:pic>
            <p:pic>
              <p:nvPicPr>
                <p:cNvPr id="59" name="Picture 58">
                  <a:extLst>
                    <a:ext uri="{FF2B5EF4-FFF2-40B4-BE49-F238E27FC236}">
                      <a16:creationId xmlns:a16="http://schemas.microsoft.com/office/drawing/2014/main" id="{9FBA886A-3FEC-4F71-BBCC-AE2635ED707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39651" y="2246009"/>
                  <a:ext cx="365760" cy="365760"/>
                </a:xfrm>
                <a:prstGeom prst="rect">
                  <a:avLst/>
                </a:prstGeom>
              </p:spPr>
            </p:pic>
            <p:pic>
              <p:nvPicPr>
                <p:cNvPr id="60" name="Picture 59">
                  <a:extLst>
                    <a:ext uri="{FF2B5EF4-FFF2-40B4-BE49-F238E27FC236}">
                      <a16:creationId xmlns:a16="http://schemas.microsoft.com/office/drawing/2014/main" id="{204B38D1-D3F6-473B-A1CA-D3981694D57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494993" y="1945923"/>
                  <a:ext cx="365760" cy="365760"/>
                </a:xfrm>
                <a:prstGeom prst="rect">
                  <a:avLst/>
                </a:prstGeom>
              </p:spPr>
            </p:pic>
          </p:grp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016F979C-73A3-4036-B20D-B46806EA7B77}"/>
                  </a:ext>
                </a:extLst>
              </p:cNvPr>
              <p:cNvGrpSpPr/>
              <p:nvPr/>
            </p:nvGrpSpPr>
            <p:grpSpPr>
              <a:xfrm>
                <a:off x="5709189" y="1770970"/>
                <a:ext cx="599080" cy="421035"/>
                <a:chOff x="7033963" y="1690388"/>
                <a:chExt cx="599080" cy="421035"/>
              </a:xfrm>
            </p:grpSpPr>
            <p:pic>
              <p:nvPicPr>
                <p:cNvPr id="55" name="Picture 54">
                  <a:extLst>
                    <a:ext uri="{FF2B5EF4-FFF2-40B4-BE49-F238E27FC236}">
                      <a16:creationId xmlns:a16="http://schemas.microsoft.com/office/drawing/2014/main" id="{05793C71-7075-4CE6-BE11-B3A68EAD400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282003" y="1730412"/>
                  <a:ext cx="351040" cy="351040"/>
                </a:xfrm>
                <a:prstGeom prst="rect">
                  <a:avLst/>
                </a:prstGeom>
              </p:spPr>
            </p:pic>
            <p:pic>
              <p:nvPicPr>
                <p:cNvPr id="56" name="Picture 55">
                  <a:extLst>
                    <a:ext uri="{FF2B5EF4-FFF2-40B4-BE49-F238E27FC236}">
                      <a16:creationId xmlns:a16="http://schemas.microsoft.com/office/drawing/2014/main" id="{A97B64C8-C4FC-420F-BB61-781F8B09239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033963" y="1712021"/>
                  <a:ext cx="365760" cy="365760"/>
                </a:xfrm>
                <a:prstGeom prst="rect">
                  <a:avLst/>
                </a:prstGeom>
              </p:spPr>
            </p:pic>
            <p:cxnSp>
              <p:nvCxnSpPr>
                <p:cNvPr id="57" name="Straight Connector 56">
                  <a:extLst>
                    <a:ext uri="{FF2B5EF4-FFF2-40B4-BE49-F238E27FC236}">
                      <a16:creationId xmlns:a16="http://schemas.microsoft.com/office/drawing/2014/main" id="{D7AA3116-55D2-45DB-943F-25D1FC3AD646}"/>
                    </a:ext>
                  </a:extLst>
                </p:cNvPr>
                <p:cNvCxnSpPr/>
                <p:nvPr/>
              </p:nvCxnSpPr>
              <p:spPr>
                <a:xfrm>
                  <a:off x="7308897" y="1690388"/>
                  <a:ext cx="0" cy="421035"/>
                </a:xfrm>
                <a:prstGeom prst="line">
                  <a:avLst/>
                </a:prstGeom>
                <a:ln w="12700">
                  <a:solidFill>
                    <a:schemeClr val="bg1">
                      <a:lumMod val="65000"/>
                    </a:schemeClr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BC4AB43C-941C-4707-8F2C-2ACD560E08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02604" y="2705274"/>
                <a:ext cx="409860" cy="409860"/>
              </a:xfrm>
              <a:prstGeom prst="rect">
                <a:avLst/>
              </a:prstGeom>
            </p:spPr>
          </p:pic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A98D2237-3DA6-4855-AE24-73D0C806CE78}"/>
                  </a:ext>
                </a:extLst>
              </p:cNvPr>
              <p:cNvGrpSpPr/>
              <p:nvPr/>
            </p:nvGrpSpPr>
            <p:grpSpPr>
              <a:xfrm>
                <a:off x="6551948" y="1418659"/>
                <a:ext cx="735136" cy="706857"/>
                <a:chOff x="6088685" y="1473192"/>
                <a:chExt cx="735136" cy="706857"/>
              </a:xfrm>
            </p:grpSpPr>
            <p:grpSp>
              <p:nvGrpSpPr>
                <p:cNvPr id="51" name="Group 50">
                  <a:extLst>
                    <a:ext uri="{FF2B5EF4-FFF2-40B4-BE49-F238E27FC236}">
                      <a16:creationId xmlns:a16="http://schemas.microsoft.com/office/drawing/2014/main" id="{270BBA8B-A863-4639-8242-064B2916A977}"/>
                    </a:ext>
                  </a:extLst>
                </p:cNvPr>
                <p:cNvGrpSpPr/>
                <p:nvPr/>
              </p:nvGrpSpPr>
              <p:grpSpPr>
                <a:xfrm>
                  <a:off x="6088685" y="1473192"/>
                  <a:ext cx="735136" cy="374213"/>
                  <a:chOff x="6054793" y="1608118"/>
                  <a:chExt cx="735136" cy="374213"/>
                </a:xfrm>
              </p:grpSpPr>
              <p:pic>
                <p:nvPicPr>
                  <p:cNvPr id="53" name="Picture 52">
                    <a:extLst>
                      <a:ext uri="{FF2B5EF4-FFF2-40B4-BE49-F238E27FC236}">
                        <a16:creationId xmlns:a16="http://schemas.microsoft.com/office/drawing/2014/main" id="{BFEE0C9B-6272-4287-9BCE-58FC7E1775F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054793" y="1616571"/>
                    <a:ext cx="365760" cy="365760"/>
                  </a:xfrm>
                  <a:prstGeom prst="rect">
                    <a:avLst/>
                  </a:prstGeom>
                </p:spPr>
              </p:pic>
              <p:pic>
                <p:nvPicPr>
                  <p:cNvPr id="54" name="Picture 53">
                    <a:extLst>
                      <a:ext uri="{FF2B5EF4-FFF2-40B4-BE49-F238E27FC236}">
                        <a16:creationId xmlns:a16="http://schemas.microsoft.com/office/drawing/2014/main" id="{0893DE20-CD68-47EA-881B-F6DD49F130C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424169" y="1608118"/>
                    <a:ext cx="365760" cy="36576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52" name="Picture 51">
                  <a:extLst>
                    <a:ext uri="{FF2B5EF4-FFF2-40B4-BE49-F238E27FC236}">
                      <a16:creationId xmlns:a16="http://schemas.microsoft.com/office/drawing/2014/main" id="{76F5C092-E957-42D7-B41D-00A8225D52D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351918" y="1814289"/>
                  <a:ext cx="365760" cy="365760"/>
                </a:xfrm>
                <a:prstGeom prst="rect">
                  <a:avLst/>
                </a:prstGeom>
              </p:spPr>
            </p:pic>
          </p:grpSp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C50324A2-7F08-4150-8BC2-F0A76D19FE05}"/>
                  </a:ext>
                </a:extLst>
              </p:cNvPr>
              <p:cNvGrpSpPr/>
              <p:nvPr/>
            </p:nvGrpSpPr>
            <p:grpSpPr>
              <a:xfrm>
                <a:off x="7657611" y="1719090"/>
                <a:ext cx="781747" cy="523397"/>
                <a:chOff x="7576929" y="1867007"/>
                <a:chExt cx="838832" cy="523397"/>
              </a:xfrm>
            </p:grpSpPr>
            <p:pic>
              <p:nvPicPr>
                <p:cNvPr id="37" name="Picture 36">
                  <a:extLst>
                    <a:ext uri="{FF2B5EF4-FFF2-40B4-BE49-F238E27FC236}">
                      <a16:creationId xmlns:a16="http://schemas.microsoft.com/office/drawing/2014/main" id="{9E6C6413-0B80-455D-ADA2-FFA958C2BEE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112973" y="1867007"/>
                  <a:ext cx="302788" cy="302788"/>
                </a:xfrm>
                <a:prstGeom prst="rect">
                  <a:avLst/>
                </a:prstGeom>
              </p:spPr>
            </p:pic>
            <p:grpSp>
              <p:nvGrpSpPr>
                <p:cNvPr id="38" name="Group 37">
                  <a:extLst>
                    <a:ext uri="{FF2B5EF4-FFF2-40B4-BE49-F238E27FC236}">
                      <a16:creationId xmlns:a16="http://schemas.microsoft.com/office/drawing/2014/main" id="{276B789D-415F-4770-A891-704A7E55717C}"/>
                    </a:ext>
                  </a:extLst>
                </p:cNvPr>
                <p:cNvGrpSpPr/>
                <p:nvPr/>
              </p:nvGrpSpPr>
              <p:grpSpPr>
                <a:xfrm>
                  <a:off x="7576929" y="1968203"/>
                  <a:ext cx="797363" cy="422201"/>
                  <a:chOff x="7576929" y="2063756"/>
                  <a:chExt cx="797363" cy="422201"/>
                </a:xfrm>
              </p:grpSpPr>
              <p:grpSp>
                <p:nvGrpSpPr>
                  <p:cNvPr id="39" name="Group 38">
                    <a:extLst>
                      <a:ext uri="{FF2B5EF4-FFF2-40B4-BE49-F238E27FC236}">
                        <a16:creationId xmlns:a16="http://schemas.microsoft.com/office/drawing/2014/main" id="{45DF12B9-768E-431E-A593-E42CD5446161}"/>
                      </a:ext>
                    </a:extLst>
                  </p:cNvPr>
                  <p:cNvGrpSpPr/>
                  <p:nvPr/>
                </p:nvGrpSpPr>
                <p:grpSpPr>
                  <a:xfrm>
                    <a:off x="7773340" y="2063756"/>
                    <a:ext cx="392821" cy="228767"/>
                    <a:chOff x="7597865" y="2210925"/>
                    <a:chExt cx="507422" cy="303600"/>
                  </a:xfrm>
                </p:grpSpPr>
                <p:pic>
                  <p:nvPicPr>
                    <p:cNvPr id="48" name="Picture 47">
                      <a:extLst>
                        <a:ext uri="{FF2B5EF4-FFF2-40B4-BE49-F238E27FC236}">
                          <a16:creationId xmlns:a16="http://schemas.microsoft.com/office/drawing/2014/main" id="{321EB0CC-6E9E-4C18-BB93-42591B6ADC67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7" cstate="print">
                      <a:duotone>
                        <a:prstClr val="black"/>
                        <a:schemeClr val="accent2">
                          <a:tint val="45000"/>
                          <a:satMod val="400000"/>
                        </a:schemeClr>
                      </a:duoton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7597865" y="2211487"/>
                      <a:ext cx="253711" cy="253711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49" name="Picture 48">
                      <a:extLst>
                        <a:ext uri="{FF2B5EF4-FFF2-40B4-BE49-F238E27FC236}">
                          <a16:creationId xmlns:a16="http://schemas.microsoft.com/office/drawing/2014/main" id="{DEA38701-5229-4B4C-ADF5-BF8EC7AEE04C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7" cstate="print">
                      <a:duotone>
                        <a:prstClr val="black"/>
                        <a:schemeClr val="accent2">
                          <a:tint val="45000"/>
                          <a:satMod val="400000"/>
                        </a:schemeClr>
                      </a:duoton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7851576" y="2210925"/>
                      <a:ext cx="253711" cy="253711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50" name="Picture 49">
                      <a:extLst>
                        <a:ext uri="{FF2B5EF4-FFF2-40B4-BE49-F238E27FC236}">
                          <a16:creationId xmlns:a16="http://schemas.microsoft.com/office/drawing/2014/main" id="{F9925482-5C30-4EBF-9C66-895C6109B88D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7" cstate="print">
                      <a:duotone>
                        <a:prstClr val="black"/>
                        <a:schemeClr val="accent2">
                          <a:tint val="45000"/>
                          <a:satMod val="400000"/>
                        </a:schemeClr>
                      </a:duoton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7724721" y="2260814"/>
                      <a:ext cx="253711" cy="253711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40" name="Group 39">
                    <a:extLst>
                      <a:ext uri="{FF2B5EF4-FFF2-40B4-BE49-F238E27FC236}">
                        <a16:creationId xmlns:a16="http://schemas.microsoft.com/office/drawing/2014/main" id="{595FAB4B-594F-4479-AAF7-5304B1ECA2D9}"/>
                      </a:ext>
                    </a:extLst>
                  </p:cNvPr>
                  <p:cNvGrpSpPr/>
                  <p:nvPr/>
                </p:nvGrpSpPr>
                <p:grpSpPr>
                  <a:xfrm>
                    <a:off x="7981471" y="2256532"/>
                    <a:ext cx="392821" cy="228767"/>
                    <a:chOff x="7597865" y="2210925"/>
                    <a:chExt cx="507422" cy="303600"/>
                  </a:xfrm>
                </p:grpSpPr>
                <p:pic>
                  <p:nvPicPr>
                    <p:cNvPr id="45" name="Picture 44">
                      <a:extLst>
                        <a:ext uri="{FF2B5EF4-FFF2-40B4-BE49-F238E27FC236}">
                          <a16:creationId xmlns:a16="http://schemas.microsoft.com/office/drawing/2014/main" id="{B0C1F17C-D4B0-42DC-9E99-D9DFEACA22B5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7" cstate="print">
                      <a:duotone>
                        <a:prstClr val="black"/>
                        <a:srgbClr val="00B050">
                          <a:tint val="45000"/>
                          <a:satMod val="400000"/>
                        </a:srgbClr>
                      </a:duoton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7597865" y="2211487"/>
                      <a:ext cx="253711" cy="253711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46" name="Picture 45">
                      <a:extLst>
                        <a:ext uri="{FF2B5EF4-FFF2-40B4-BE49-F238E27FC236}">
                          <a16:creationId xmlns:a16="http://schemas.microsoft.com/office/drawing/2014/main" id="{F7E295EF-04B3-40AB-B02D-EEEEE35AA0AC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7" cstate="print">
                      <a:duotone>
                        <a:prstClr val="black"/>
                        <a:srgbClr val="00B050">
                          <a:tint val="45000"/>
                          <a:satMod val="400000"/>
                        </a:srgbClr>
                      </a:duoton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7851576" y="2210925"/>
                      <a:ext cx="253711" cy="253711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47" name="Picture 46">
                      <a:extLst>
                        <a:ext uri="{FF2B5EF4-FFF2-40B4-BE49-F238E27FC236}">
                          <a16:creationId xmlns:a16="http://schemas.microsoft.com/office/drawing/2014/main" id="{FF47ACD2-2078-4B76-B8CA-FD611FB35D8B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7" cstate="print">
                      <a:duotone>
                        <a:prstClr val="black"/>
                        <a:srgbClr val="00B050">
                          <a:tint val="45000"/>
                          <a:satMod val="400000"/>
                        </a:srgbClr>
                      </a:duoton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7724721" y="2260814"/>
                      <a:ext cx="253711" cy="253711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41" name="Group 40">
                    <a:extLst>
                      <a:ext uri="{FF2B5EF4-FFF2-40B4-BE49-F238E27FC236}">
                        <a16:creationId xmlns:a16="http://schemas.microsoft.com/office/drawing/2014/main" id="{9ABB1ED2-F199-4EA9-8346-578D8DA2A70C}"/>
                      </a:ext>
                    </a:extLst>
                  </p:cNvPr>
                  <p:cNvGrpSpPr/>
                  <p:nvPr/>
                </p:nvGrpSpPr>
                <p:grpSpPr>
                  <a:xfrm>
                    <a:off x="7576929" y="2257190"/>
                    <a:ext cx="392821" cy="228767"/>
                    <a:chOff x="7597865" y="2210925"/>
                    <a:chExt cx="507422" cy="303600"/>
                  </a:xfrm>
                </p:grpSpPr>
                <p:pic>
                  <p:nvPicPr>
                    <p:cNvPr id="42" name="Picture 41">
                      <a:extLst>
                        <a:ext uri="{FF2B5EF4-FFF2-40B4-BE49-F238E27FC236}">
                          <a16:creationId xmlns:a16="http://schemas.microsoft.com/office/drawing/2014/main" id="{22BC173D-6887-4046-B84E-69EBC9A41003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7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7597865" y="2211487"/>
                      <a:ext cx="253711" cy="253711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43" name="Picture 42">
                      <a:extLst>
                        <a:ext uri="{FF2B5EF4-FFF2-40B4-BE49-F238E27FC236}">
                          <a16:creationId xmlns:a16="http://schemas.microsoft.com/office/drawing/2014/main" id="{82B07C25-0844-4018-B120-93FEB85ED50A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7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7851576" y="2210925"/>
                      <a:ext cx="253711" cy="253711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44" name="Picture 43">
                      <a:extLst>
                        <a:ext uri="{FF2B5EF4-FFF2-40B4-BE49-F238E27FC236}">
                          <a16:creationId xmlns:a16="http://schemas.microsoft.com/office/drawing/2014/main" id="{102DCA7C-78CE-4352-A4B0-BA9C578DB18F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7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7724721" y="2260814"/>
                      <a:ext cx="253711" cy="253711"/>
                    </a:xfrm>
                    <a:prstGeom prst="rect">
                      <a:avLst/>
                    </a:prstGeom>
                  </p:spPr>
                </p:pic>
              </p:grpSp>
            </p:grpSp>
          </p:grp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C7A07D2-8072-4AD3-9B80-3C6752F6C79D}"/>
                  </a:ext>
                </a:extLst>
              </p:cNvPr>
              <p:cNvSpPr txBox="1"/>
              <p:nvPr/>
            </p:nvSpPr>
            <p:spPr>
              <a:xfrm>
                <a:off x="5251592" y="3263423"/>
                <a:ext cx="872823" cy="15086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defTabSz="844357"/>
                <a:r>
                  <a:rPr lang="en-US" sz="970" dirty="0">
                    <a:solidFill>
                      <a:srgbClr val="000000"/>
                    </a:solidFill>
                  </a:rPr>
                  <a:t>Product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0AF8DA6-C17F-4907-9513-028C56293958}"/>
                  </a:ext>
                </a:extLst>
              </p:cNvPr>
              <p:cNvSpPr txBox="1"/>
              <p:nvPr/>
            </p:nvSpPr>
            <p:spPr>
              <a:xfrm>
                <a:off x="5548222" y="2234385"/>
                <a:ext cx="872823" cy="15086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defTabSz="844357"/>
                <a:r>
                  <a:rPr lang="en-US" sz="970" dirty="0">
                    <a:solidFill>
                      <a:srgbClr val="000000"/>
                    </a:solidFill>
                  </a:rPr>
                  <a:t>Offer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281F7BB-EE7F-41FB-BFF0-12BBCFF2FB15}"/>
                  </a:ext>
                </a:extLst>
              </p:cNvPr>
              <p:cNvSpPr txBox="1"/>
              <p:nvPr/>
            </p:nvSpPr>
            <p:spPr>
              <a:xfrm>
                <a:off x="6478647" y="2144783"/>
                <a:ext cx="1042310" cy="15086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defTabSz="844357"/>
                <a:r>
                  <a:rPr lang="en-US" sz="970" dirty="0">
                    <a:solidFill>
                      <a:srgbClr val="000000"/>
                    </a:solidFill>
                  </a:rPr>
                  <a:t>Travel Pattern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3D20267-AD41-4736-B1F8-81D819C1441F}"/>
                  </a:ext>
                </a:extLst>
              </p:cNvPr>
              <p:cNvSpPr txBox="1"/>
              <p:nvPr/>
            </p:nvSpPr>
            <p:spPr>
              <a:xfrm>
                <a:off x="7502544" y="2270605"/>
                <a:ext cx="1042310" cy="15086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defTabSz="844357"/>
                <a:r>
                  <a:rPr lang="en-US" sz="970" dirty="0">
                    <a:solidFill>
                      <a:srgbClr val="000000"/>
                    </a:solidFill>
                  </a:rPr>
                  <a:t>Segments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0451905-B3E1-46B5-94D4-B3A9F644C3D8}"/>
                  </a:ext>
                </a:extLst>
              </p:cNvPr>
              <p:cNvSpPr txBox="1"/>
              <p:nvPr/>
            </p:nvSpPr>
            <p:spPr>
              <a:xfrm>
                <a:off x="7608141" y="3172181"/>
                <a:ext cx="1326464" cy="15086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defTabSz="844357"/>
                <a:r>
                  <a:rPr lang="en-US" sz="970" dirty="0">
                    <a:solidFill>
                      <a:srgbClr val="000000"/>
                    </a:solidFill>
                  </a:rPr>
                  <a:t>Browsing Behavior</a:t>
                </a:r>
              </a:p>
            </p:txBody>
          </p:sp>
          <p:cxnSp>
            <p:nvCxnSpPr>
              <p:cNvPr id="32" name="Curved Connector 65">
                <a:extLst>
                  <a:ext uri="{FF2B5EF4-FFF2-40B4-BE49-F238E27FC236}">
                    <a16:creationId xmlns:a16="http://schemas.microsoft.com/office/drawing/2014/main" id="{6B7E01E2-D917-4BB6-B73B-1D1BD48067A5}"/>
                  </a:ext>
                </a:extLst>
              </p:cNvPr>
              <p:cNvCxnSpPr>
                <a:stCxn id="21" idx="1"/>
                <a:endCxn id="60" idx="3"/>
              </p:cNvCxnSpPr>
              <p:nvPr/>
            </p:nvCxnSpPr>
            <p:spPr>
              <a:xfrm rot="10800000">
                <a:off x="6026398" y="2860930"/>
                <a:ext cx="557481" cy="133570"/>
              </a:xfrm>
              <a:prstGeom prst="curvedConnector3">
                <a:avLst/>
              </a:prstGeom>
              <a:ln>
                <a:solidFill>
                  <a:schemeClr val="accent3">
                    <a:lumMod val="60000"/>
                    <a:lumOff val="40000"/>
                  </a:schemeClr>
                </a:solidFill>
                <a:prstDash val="dash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Curved Connector 68">
                <a:extLst>
                  <a:ext uri="{FF2B5EF4-FFF2-40B4-BE49-F238E27FC236}">
                    <a16:creationId xmlns:a16="http://schemas.microsoft.com/office/drawing/2014/main" id="{5119615B-CF16-443B-95B0-0421FD53BA4F}"/>
                  </a:ext>
                </a:extLst>
              </p:cNvPr>
              <p:cNvCxnSpPr>
                <a:endCxn id="28" idx="2"/>
              </p:cNvCxnSpPr>
              <p:nvPr/>
            </p:nvCxnSpPr>
            <p:spPr>
              <a:xfrm rot="10800000">
                <a:off x="5984633" y="2385246"/>
                <a:ext cx="816566" cy="422145"/>
              </a:xfrm>
              <a:prstGeom prst="curvedConnector2">
                <a:avLst/>
              </a:prstGeom>
              <a:ln>
                <a:solidFill>
                  <a:schemeClr val="accent3">
                    <a:lumMod val="60000"/>
                    <a:lumOff val="40000"/>
                  </a:schemeClr>
                </a:solidFill>
                <a:prstDash val="dash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Curved Connector 72">
                <a:extLst>
                  <a:ext uri="{FF2B5EF4-FFF2-40B4-BE49-F238E27FC236}">
                    <a16:creationId xmlns:a16="http://schemas.microsoft.com/office/drawing/2014/main" id="{0C2EFEE1-E3BF-42B0-850F-566D6B956079}"/>
                  </a:ext>
                </a:extLst>
              </p:cNvPr>
              <p:cNvCxnSpPr>
                <a:stCxn id="21" idx="0"/>
                <a:endCxn id="29" idx="2"/>
              </p:cNvCxnSpPr>
              <p:nvPr/>
            </p:nvCxnSpPr>
            <p:spPr>
              <a:xfrm rot="5400000" flipH="1" flipV="1">
                <a:off x="6858334" y="2437110"/>
                <a:ext cx="282933" cy="1"/>
              </a:xfrm>
              <a:prstGeom prst="curvedConnector3">
                <a:avLst>
                  <a:gd name="adj1" fmla="val 50000"/>
                </a:avLst>
              </a:prstGeom>
              <a:ln>
                <a:solidFill>
                  <a:schemeClr val="accent3">
                    <a:lumMod val="60000"/>
                    <a:lumOff val="40000"/>
                  </a:schemeClr>
                </a:solidFill>
                <a:prstDash val="dash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Curved Connector 75">
                <a:extLst>
                  <a:ext uri="{FF2B5EF4-FFF2-40B4-BE49-F238E27FC236}">
                    <a16:creationId xmlns:a16="http://schemas.microsoft.com/office/drawing/2014/main" id="{85295928-18C8-4A72-92BE-CAA7285D8FAD}"/>
                  </a:ext>
                </a:extLst>
              </p:cNvPr>
              <p:cNvCxnSpPr>
                <a:endCxn id="30" idx="2"/>
              </p:cNvCxnSpPr>
              <p:nvPr/>
            </p:nvCxnSpPr>
            <p:spPr>
              <a:xfrm flipV="1">
                <a:off x="7255982" y="2421465"/>
                <a:ext cx="767718" cy="409747"/>
              </a:xfrm>
              <a:prstGeom prst="curvedConnector2">
                <a:avLst/>
              </a:prstGeom>
              <a:ln>
                <a:solidFill>
                  <a:schemeClr val="accent3">
                    <a:lumMod val="60000"/>
                    <a:lumOff val="40000"/>
                  </a:schemeClr>
                </a:solidFill>
                <a:prstDash val="dash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Curved Connector 78">
                <a:extLst>
                  <a:ext uri="{FF2B5EF4-FFF2-40B4-BE49-F238E27FC236}">
                    <a16:creationId xmlns:a16="http://schemas.microsoft.com/office/drawing/2014/main" id="{E1672094-F965-4457-B40F-0A1FCA58E3FB}"/>
                  </a:ext>
                </a:extLst>
              </p:cNvPr>
              <p:cNvCxnSpPr>
                <a:stCxn id="21" idx="3"/>
                <a:endCxn id="24" idx="1"/>
              </p:cNvCxnSpPr>
              <p:nvPr/>
            </p:nvCxnSpPr>
            <p:spPr>
              <a:xfrm flipV="1">
                <a:off x="7415724" y="2910204"/>
                <a:ext cx="586880" cy="84295"/>
              </a:xfrm>
              <a:prstGeom prst="curvedConnector3">
                <a:avLst>
                  <a:gd name="adj1" fmla="val 50000"/>
                </a:avLst>
              </a:prstGeom>
              <a:ln>
                <a:solidFill>
                  <a:schemeClr val="accent3">
                    <a:lumMod val="60000"/>
                    <a:lumOff val="40000"/>
                  </a:schemeClr>
                </a:solidFill>
                <a:prstDash val="dash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9120BB8-2C6D-4423-9467-80133C8B886D}"/>
                </a:ext>
              </a:extLst>
            </p:cNvPr>
            <p:cNvSpPr txBox="1"/>
            <p:nvPr/>
          </p:nvSpPr>
          <p:spPr>
            <a:xfrm>
              <a:off x="1502266" y="3608192"/>
              <a:ext cx="1181819" cy="15381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844357"/>
              <a:r>
                <a:rPr lang="en-US" sz="923" dirty="0">
                  <a:solidFill>
                    <a:srgbClr val="000000"/>
                  </a:solidFill>
                </a:rPr>
                <a:t>Customer Attributes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66052103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3F963F-F0F2-484B-9F95-2D8E9FE20D8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0080" y="274320"/>
            <a:ext cx="10972800" cy="914400"/>
          </a:xfrm>
        </p:spPr>
        <p:txBody>
          <a:bodyPr/>
          <a:lstStyle/>
          <a:p>
            <a:pPr algn="l"/>
            <a:r>
              <a:rPr lang="en-US" dirty="0"/>
              <a:t>Mu Sigma worked with a leading airlines to deliver value in multiple work streams</a:t>
            </a:r>
          </a:p>
        </p:txBody>
      </p:sp>
      <p:sp>
        <p:nvSpPr>
          <p:cNvPr id="67" name="Right Arrow 81">
            <a:extLst>
              <a:ext uri="{FF2B5EF4-FFF2-40B4-BE49-F238E27FC236}">
                <a16:creationId xmlns:a16="http://schemas.microsoft.com/office/drawing/2014/main" id="{EC619A6F-BF93-4233-8027-6D0B4EF533CC}"/>
              </a:ext>
            </a:extLst>
          </p:cNvPr>
          <p:cNvSpPr/>
          <p:nvPr/>
        </p:nvSpPr>
        <p:spPr>
          <a:xfrm>
            <a:off x="1662291" y="4640301"/>
            <a:ext cx="9384849" cy="1349567"/>
          </a:xfrm>
          <a:custGeom>
            <a:avLst/>
            <a:gdLst>
              <a:gd name="connsiteX0" fmla="*/ 0 w 9526517"/>
              <a:gd name="connsiteY0" fmla="*/ 493850 h 1975398"/>
              <a:gd name="connsiteX1" fmla="*/ 8538818 w 9526517"/>
              <a:gd name="connsiteY1" fmla="*/ 493850 h 1975398"/>
              <a:gd name="connsiteX2" fmla="*/ 8538818 w 9526517"/>
              <a:gd name="connsiteY2" fmla="*/ 0 h 1975398"/>
              <a:gd name="connsiteX3" fmla="*/ 9526517 w 9526517"/>
              <a:gd name="connsiteY3" fmla="*/ 987699 h 1975398"/>
              <a:gd name="connsiteX4" fmla="*/ 8538818 w 9526517"/>
              <a:gd name="connsiteY4" fmla="*/ 1975398 h 1975398"/>
              <a:gd name="connsiteX5" fmla="*/ 8538818 w 9526517"/>
              <a:gd name="connsiteY5" fmla="*/ 1481549 h 1975398"/>
              <a:gd name="connsiteX6" fmla="*/ 0 w 9526517"/>
              <a:gd name="connsiteY6" fmla="*/ 1481549 h 1975398"/>
              <a:gd name="connsiteX7" fmla="*/ 0 w 9526517"/>
              <a:gd name="connsiteY7" fmla="*/ 493850 h 1975398"/>
              <a:gd name="connsiteX0" fmla="*/ 0 w 9526517"/>
              <a:gd name="connsiteY0" fmla="*/ 249152 h 1730700"/>
              <a:gd name="connsiteX1" fmla="*/ 8538818 w 9526517"/>
              <a:gd name="connsiteY1" fmla="*/ 249152 h 1730700"/>
              <a:gd name="connsiteX2" fmla="*/ 8590334 w 9526517"/>
              <a:gd name="connsiteY2" fmla="*/ 0 h 1730700"/>
              <a:gd name="connsiteX3" fmla="*/ 9526517 w 9526517"/>
              <a:gd name="connsiteY3" fmla="*/ 743001 h 1730700"/>
              <a:gd name="connsiteX4" fmla="*/ 8538818 w 9526517"/>
              <a:gd name="connsiteY4" fmla="*/ 1730700 h 1730700"/>
              <a:gd name="connsiteX5" fmla="*/ 8538818 w 9526517"/>
              <a:gd name="connsiteY5" fmla="*/ 1236851 h 1730700"/>
              <a:gd name="connsiteX6" fmla="*/ 0 w 9526517"/>
              <a:gd name="connsiteY6" fmla="*/ 1236851 h 1730700"/>
              <a:gd name="connsiteX7" fmla="*/ 0 w 9526517"/>
              <a:gd name="connsiteY7" fmla="*/ 249152 h 1730700"/>
              <a:gd name="connsiteX0" fmla="*/ 0 w 9526517"/>
              <a:gd name="connsiteY0" fmla="*/ 249152 h 1524639"/>
              <a:gd name="connsiteX1" fmla="*/ 8538818 w 9526517"/>
              <a:gd name="connsiteY1" fmla="*/ 249152 h 1524639"/>
              <a:gd name="connsiteX2" fmla="*/ 8590334 w 9526517"/>
              <a:gd name="connsiteY2" fmla="*/ 0 h 1524639"/>
              <a:gd name="connsiteX3" fmla="*/ 9526517 w 9526517"/>
              <a:gd name="connsiteY3" fmla="*/ 743001 h 1524639"/>
              <a:gd name="connsiteX4" fmla="*/ 8551697 w 9526517"/>
              <a:gd name="connsiteY4" fmla="*/ 1524639 h 1524639"/>
              <a:gd name="connsiteX5" fmla="*/ 8538818 w 9526517"/>
              <a:gd name="connsiteY5" fmla="*/ 1236851 h 1524639"/>
              <a:gd name="connsiteX6" fmla="*/ 0 w 9526517"/>
              <a:gd name="connsiteY6" fmla="*/ 1236851 h 1524639"/>
              <a:gd name="connsiteX7" fmla="*/ 0 w 9526517"/>
              <a:gd name="connsiteY7" fmla="*/ 249152 h 1524639"/>
              <a:gd name="connsiteX0" fmla="*/ 0 w 9526517"/>
              <a:gd name="connsiteY0" fmla="*/ 197636 h 1473123"/>
              <a:gd name="connsiteX1" fmla="*/ 8538818 w 9526517"/>
              <a:gd name="connsiteY1" fmla="*/ 197636 h 1473123"/>
              <a:gd name="connsiteX2" fmla="*/ 8577455 w 9526517"/>
              <a:gd name="connsiteY2" fmla="*/ 0 h 1473123"/>
              <a:gd name="connsiteX3" fmla="*/ 9526517 w 9526517"/>
              <a:gd name="connsiteY3" fmla="*/ 691485 h 1473123"/>
              <a:gd name="connsiteX4" fmla="*/ 8551697 w 9526517"/>
              <a:gd name="connsiteY4" fmla="*/ 1473123 h 1473123"/>
              <a:gd name="connsiteX5" fmla="*/ 8538818 w 9526517"/>
              <a:gd name="connsiteY5" fmla="*/ 1185335 h 1473123"/>
              <a:gd name="connsiteX6" fmla="*/ 0 w 9526517"/>
              <a:gd name="connsiteY6" fmla="*/ 1185335 h 1473123"/>
              <a:gd name="connsiteX7" fmla="*/ 0 w 9526517"/>
              <a:gd name="connsiteY7" fmla="*/ 197636 h 1473123"/>
              <a:gd name="connsiteX0" fmla="*/ 0 w 9526517"/>
              <a:gd name="connsiteY0" fmla="*/ 197636 h 1382970"/>
              <a:gd name="connsiteX1" fmla="*/ 8538818 w 9526517"/>
              <a:gd name="connsiteY1" fmla="*/ 197636 h 1382970"/>
              <a:gd name="connsiteX2" fmla="*/ 8577455 w 9526517"/>
              <a:gd name="connsiteY2" fmla="*/ 0 h 1382970"/>
              <a:gd name="connsiteX3" fmla="*/ 9526517 w 9526517"/>
              <a:gd name="connsiteY3" fmla="*/ 691485 h 1382970"/>
              <a:gd name="connsiteX4" fmla="*/ 8538818 w 9526517"/>
              <a:gd name="connsiteY4" fmla="*/ 1382970 h 1382970"/>
              <a:gd name="connsiteX5" fmla="*/ 8538818 w 9526517"/>
              <a:gd name="connsiteY5" fmla="*/ 1185335 h 1382970"/>
              <a:gd name="connsiteX6" fmla="*/ 0 w 9526517"/>
              <a:gd name="connsiteY6" fmla="*/ 1185335 h 1382970"/>
              <a:gd name="connsiteX7" fmla="*/ 0 w 9526517"/>
              <a:gd name="connsiteY7" fmla="*/ 197636 h 1382970"/>
              <a:gd name="connsiteX0" fmla="*/ 0 w 9526517"/>
              <a:gd name="connsiteY0" fmla="*/ 197636 h 1382970"/>
              <a:gd name="connsiteX1" fmla="*/ 8706243 w 9526517"/>
              <a:gd name="connsiteY1" fmla="*/ 197636 h 1382970"/>
              <a:gd name="connsiteX2" fmla="*/ 8577455 w 9526517"/>
              <a:gd name="connsiteY2" fmla="*/ 0 h 1382970"/>
              <a:gd name="connsiteX3" fmla="*/ 9526517 w 9526517"/>
              <a:gd name="connsiteY3" fmla="*/ 691485 h 1382970"/>
              <a:gd name="connsiteX4" fmla="*/ 8538818 w 9526517"/>
              <a:gd name="connsiteY4" fmla="*/ 1382970 h 1382970"/>
              <a:gd name="connsiteX5" fmla="*/ 8538818 w 9526517"/>
              <a:gd name="connsiteY5" fmla="*/ 1185335 h 1382970"/>
              <a:gd name="connsiteX6" fmla="*/ 0 w 9526517"/>
              <a:gd name="connsiteY6" fmla="*/ 1185335 h 1382970"/>
              <a:gd name="connsiteX7" fmla="*/ 0 w 9526517"/>
              <a:gd name="connsiteY7" fmla="*/ 197636 h 1382970"/>
              <a:gd name="connsiteX0" fmla="*/ 0 w 9526517"/>
              <a:gd name="connsiteY0" fmla="*/ 197636 h 1382970"/>
              <a:gd name="connsiteX1" fmla="*/ 8706243 w 9526517"/>
              <a:gd name="connsiteY1" fmla="*/ 197636 h 1382970"/>
              <a:gd name="connsiteX2" fmla="*/ 8577455 w 9526517"/>
              <a:gd name="connsiteY2" fmla="*/ 0 h 1382970"/>
              <a:gd name="connsiteX3" fmla="*/ 9526517 w 9526517"/>
              <a:gd name="connsiteY3" fmla="*/ 691485 h 1382970"/>
              <a:gd name="connsiteX4" fmla="*/ 8538818 w 9526517"/>
              <a:gd name="connsiteY4" fmla="*/ 1382970 h 1382970"/>
              <a:gd name="connsiteX5" fmla="*/ 8706244 w 9526517"/>
              <a:gd name="connsiteY5" fmla="*/ 1185335 h 1382970"/>
              <a:gd name="connsiteX6" fmla="*/ 0 w 9526517"/>
              <a:gd name="connsiteY6" fmla="*/ 1185335 h 1382970"/>
              <a:gd name="connsiteX7" fmla="*/ 0 w 9526517"/>
              <a:gd name="connsiteY7" fmla="*/ 197636 h 1382970"/>
              <a:gd name="connsiteX0" fmla="*/ 0 w 9526517"/>
              <a:gd name="connsiteY0" fmla="*/ 197636 h 1382970"/>
              <a:gd name="connsiteX1" fmla="*/ 8706243 w 9526517"/>
              <a:gd name="connsiteY1" fmla="*/ 197636 h 1382970"/>
              <a:gd name="connsiteX2" fmla="*/ 8577455 w 9526517"/>
              <a:gd name="connsiteY2" fmla="*/ 0 h 1382970"/>
              <a:gd name="connsiteX3" fmla="*/ 9526517 w 9526517"/>
              <a:gd name="connsiteY3" fmla="*/ 691485 h 1382970"/>
              <a:gd name="connsiteX4" fmla="*/ 8538818 w 9526517"/>
              <a:gd name="connsiteY4" fmla="*/ 1382970 h 1382970"/>
              <a:gd name="connsiteX5" fmla="*/ 8667607 w 9526517"/>
              <a:gd name="connsiteY5" fmla="*/ 1185335 h 1382970"/>
              <a:gd name="connsiteX6" fmla="*/ 0 w 9526517"/>
              <a:gd name="connsiteY6" fmla="*/ 1185335 h 1382970"/>
              <a:gd name="connsiteX7" fmla="*/ 0 w 9526517"/>
              <a:gd name="connsiteY7" fmla="*/ 197636 h 1382970"/>
              <a:gd name="connsiteX0" fmla="*/ 0 w 9526517"/>
              <a:gd name="connsiteY0" fmla="*/ 197636 h 1382970"/>
              <a:gd name="connsiteX1" fmla="*/ 8641848 w 9526517"/>
              <a:gd name="connsiteY1" fmla="*/ 197636 h 1382970"/>
              <a:gd name="connsiteX2" fmla="*/ 8577455 w 9526517"/>
              <a:gd name="connsiteY2" fmla="*/ 0 h 1382970"/>
              <a:gd name="connsiteX3" fmla="*/ 9526517 w 9526517"/>
              <a:gd name="connsiteY3" fmla="*/ 691485 h 1382970"/>
              <a:gd name="connsiteX4" fmla="*/ 8538818 w 9526517"/>
              <a:gd name="connsiteY4" fmla="*/ 1382970 h 1382970"/>
              <a:gd name="connsiteX5" fmla="*/ 8667607 w 9526517"/>
              <a:gd name="connsiteY5" fmla="*/ 1185335 h 1382970"/>
              <a:gd name="connsiteX6" fmla="*/ 0 w 9526517"/>
              <a:gd name="connsiteY6" fmla="*/ 1185335 h 1382970"/>
              <a:gd name="connsiteX7" fmla="*/ 0 w 9526517"/>
              <a:gd name="connsiteY7" fmla="*/ 197636 h 1382970"/>
              <a:gd name="connsiteX0" fmla="*/ 0 w 9526517"/>
              <a:gd name="connsiteY0" fmla="*/ 197636 h 1382970"/>
              <a:gd name="connsiteX1" fmla="*/ 8641848 w 9526517"/>
              <a:gd name="connsiteY1" fmla="*/ 197636 h 1382970"/>
              <a:gd name="connsiteX2" fmla="*/ 8577455 w 9526517"/>
              <a:gd name="connsiteY2" fmla="*/ 0 h 1382970"/>
              <a:gd name="connsiteX3" fmla="*/ 9526517 w 9526517"/>
              <a:gd name="connsiteY3" fmla="*/ 691485 h 1382970"/>
              <a:gd name="connsiteX4" fmla="*/ 8538818 w 9526517"/>
              <a:gd name="connsiteY4" fmla="*/ 1382970 h 1382970"/>
              <a:gd name="connsiteX5" fmla="*/ 8616091 w 9526517"/>
              <a:gd name="connsiteY5" fmla="*/ 1185335 h 1382970"/>
              <a:gd name="connsiteX6" fmla="*/ 0 w 9526517"/>
              <a:gd name="connsiteY6" fmla="*/ 1185335 h 1382970"/>
              <a:gd name="connsiteX7" fmla="*/ 0 w 9526517"/>
              <a:gd name="connsiteY7" fmla="*/ 197636 h 1382970"/>
              <a:gd name="connsiteX0" fmla="*/ 0 w 9384849"/>
              <a:gd name="connsiteY0" fmla="*/ 197636 h 1382970"/>
              <a:gd name="connsiteX1" fmla="*/ 8641848 w 9384849"/>
              <a:gd name="connsiteY1" fmla="*/ 197636 h 1382970"/>
              <a:gd name="connsiteX2" fmla="*/ 8577455 w 9384849"/>
              <a:gd name="connsiteY2" fmla="*/ 0 h 1382970"/>
              <a:gd name="connsiteX3" fmla="*/ 9384849 w 9384849"/>
              <a:gd name="connsiteY3" fmla="*/ 691486 h 1382970"/>
              <a:gd name="connsiteX4" fmla="*/ 8538818 w 9384849"/>
              <a:gd name="connsiteY4" fmla="*/ 1382970 h 1382970"/>
              <a:gd name="connsiteX5" fmla="*/ 8616091 w 9384849"/>
              <a:gd name="connsiteY5" fmla="*/ 1185335 h 1382970"/>
              <a:gd name="connsiteX6" fmla="*/ 0 w 9384849"/>
              <a:gd name="connsiteY6" fmla="*/ 1185335 h 1382970"/>
              <a:gd name="connsiteX7" fmla="*/ 0 w 9384849"/>
              <a:gd name="connsiteY7" fmla="*/ 197636 h 1382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384849" h="1382970">
                <a:moveTo>
                  <a:pt x="0" y="197636"/>
                </a:moveTo>
                <a:lnTo>
                  <a:pt x="8641848" y="197636"/>
                </a:lnTo>
                <a:lnTo>
                  <a:pt x="8577455" y="0"/>
                </a:lnTo>
                <a:lnTo>
                  <a:pt x="9384849" y="691486"/>
                </a:lnTo>
                <a:lnTo>
                  <a:pt x="8538818" y="1382970"/>
                </a:lnTo>
                <a:lnTo>
                  <a:pt x="8616091" y="1185335"/>
                </a:lnTo>
                <a:lnTo>
                  <a:pt x="0" y="1185335"/>
                </a:lnTo>
                <a:lnTo>
                  <a:pt x="0" y="197636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</a:pPr>
            <a:endParaRPr lang="en-US" sz="1600" b="1" dirty="0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14935C58-08D2-480B-9AA1-2449B94E02C9}"/>
              </a:ext>
            </a:extLst>
          </p:cNvPr>
          <p:cNvGrpSpPr/>
          <p:nvPr/>
        </p:nvGrpSpPr>
        <p:grpSpPr>
          <a:xfrm>
            <a:off x="1357089" y="1359585"/>
            <a:ext cx="9459652" cy="1845274"/>
            <a:chOff x="431277" y="974126"/>
            <a:chExt cx="9092133" cy="1845274"/>
          </a:xfrm>
        </p:grpSpPr>
        <p:grpSp>
          <p:nvGrpSpPr>
            <p:cNvPr id="69" name="Group 23">
              <a:extLst>
                <a:ext uri="{FF2B5EF4-FFF2-40B4-BE49-F238E27FC236}">
                  <a16:creationId xmlns:a16="http://schemas.microsoft.com/office/drawing/2014/main" id="{842CD9FA-1E11-4F58-9411-8FC507C17522}"/>
                </a:ext>
              </a:extLst>
            </p:cNvPr>
            <p:cNvGrpSpPr/>
            <p:nvPr/>
          </p:nvGrpSpPr>
          <p:grpSpPr>
            <a:xfrm>
              <a:off x="2205730" y="1605906"/>
              <a:ext cx="7312989" cy="587648"/>
              <a:chOff x="2905413" y="1285293"/>
              <a:chExt cx="784417" cy="1675616"/>
            </a:xfrm>
          </p:grpSpPr>
          <p:sp>
            <p:nvSpPr>
              <p:cNvPr id="81" name="Rectangle 44">
                <a:extLst>
                  <a:ext uri="{FF2B5EF4-FFF2-40B4-BE49-F238E27FC236}">
                    <a16:creationId xmlns:a16="http://schemas.microsoft.com/office/drawing/2014/main" id="{4869E6DD-7430-464E-BD31-E9AFF7E7287B}"/>
                  </a:ext>
                </a:extLst>
              </p:cNvPr>
              <p:cNvSpPr/>
              <p:nvPr/>
            </p:nvSpPr>
            <p:spPr>
              <a:xfrm>
                <a:off x="2905413" y="1392074"/>
                <a:ext cx="784417" cy="1568835"/>
              </a:xfrm>
              <a:prstGeom prst="round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eaLnBrk="0" fontAlgn="base" hangingPunct="0">
                  <a:spcBef>
                    <a:spcPct val="10000"/>
                  </a:spcBef>
                  <a:spcAft>
                    <a:spcPct val="0"/>
                  </a:spcAft>
                  <a:buClr>
                    <a:srgbClr val="0B1F65"/>
                  </a:buClr>
                </a:pPr>
                <a:endParaRPr lang="en-US" sz="1400" dirty="0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82" name="Rectangle 45">
                <a:extLst>
                  <a:ext uri="{FF2B5EF4-FFF2-40B4-BE49-F238E27FC236}">
                    <a16:creationId xmlns:a16="http://schemas.microsoft.com/office/drawing/2014/main" id="{186F5380-C8B6-409B-8AC8-0C8D497011A2}"/>
                  </a:ext>
                </a:extLst>
              </p:cNvPr>
              <p:cNvSpPr/>
              <p:nvPr/>
            </p:nvSpPr>
            <p:spPr>
              <a:xfrm>
                <a:off x="2905413" y="1285293"/>
                <a:ext cx="784417" cy="1568835"/>
              </a:xfrm>
              <a:prstGeom prst="round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eaLnBrk="0" fontAlgn="base" hangingPunct="0">
                  <a:spcBef>
                    <a:spcPct val="10000"/>
                  </a:spcBef>
                  <a:spcAft>
                    <a:spcPct val="0"/>
                  </a:spcAft>
                  <a:buClr>
                    <a:srgbClr val="0B1F65"/>
                  </a:buClr>
                </a:pPr>
                <a:endParaRPr lang="en-US" sz="1400" dirty="0">
                  <a:solidFill>
                    <a:prstClr val="white"/>
                  </a:solidFill>
                  <a:latin typeface="Arial"/>
                </a:endParaRPr>
              </a:p>
            </p:txBody>
          </p:sp>
        </p:grpSp>
        <p:grpSp>
          <p:nvGrpSpPr>
            <p:cNvPr id="70" name="Group 23">
              <a:extLst>
                <a:ext uri="{FF2B5EF4-FFF2-40B4-BE49-F238E27FC236}">
                  <a16:creationId xmlns:a16="http://schemas.microsoft.com/office/drawing/2014/main" id="{C829AD5F-38B0-45D4-9771-3272D381ED94}"/>
                </a:ext>
              </a:extLst>
            </p:cNvPr>
            <p:cNvGrpSpPr/>
            <p:nvPr/>
          </p:nvGrpSpPr>
          <p:grpSpPr>
            <a:xfrm>
              <a:off x="2205731" y="974126"/>
              <a:ext cx="7310884" cy="620314"/>
              <a:chOff x="2905413" y="1285292"/>
              <a:chExt cx="784417" cy="1675617"/>
            </a:xfrm>
          </p:grpSpPr>
          <p:sp>
            <p:nvSpPr>
              <p:cNvPr id="79" name="Rectangle 47">
                <a:extLst>
                  <a:ext uri="{FF2B5EF4-FFF2-40B4-BE49-F238E27FC236}">
                    <a16:creationId xmlns:a16="http://schemas.microsoft.com/office/drawing/2014/main" id="{E7D904DD-8A4F-473A-9158-53273EF11026}"/>
                  </a:ext>
                </a:extLst>
              </p:cNvPr>
              <p:cNvSpPr/>
              <p:nvPr/>
            </p:nvSpPr>
            <p:spPr>
              <a:xfrm>
                <a:off x="2905413" y="1392073"/>
                <a:ext cx="784417" cy="1568836"/>
              </a:xfrm>
              <a:prstGeom prst="round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eaLnBrk="0" fontAlgn="base" hangingPunct="0">
                  <a:spcBef>
                    <a:spcPct val="10000"/>
                  </a:spcBef>
                  <a:spcAft>
                    <a:spcPct val="0"/>
                  </a:spcAft>
                  <a:buClr>
                    <a:srgbClr val="0B1F65"/>
                  </a:buClr>
                </a:pPr>
                <a:endParaRPr lang="en-US" sz="1400" dirty="0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80" name="Rectangle 48">
                <a:extLst>
                  <a:ext uri="{FF2B5EF4-FFF2-40B4-BE49-F238E27FC236}">
                    <a16:creationId xmlns:a16="http://schemas.microsoft.com/office/drawing/2014/main" id="{775FCBE0-BF75-4D27-AC47-2998EE0AE3F8}"/>
                  </a:ext>
                </a:extLst>
              </p:cNvPr>
              <p:cNvSpPr/>
              <p:nvPr/>
            </p:nvSpPr>
            <p:spPr>
              <a:xfrm>
                <a:off x="2905413" y="1285292"/>
                <a:ext cx="784417" cy="1568834"/>
              </a:xfrm>
              <a:prstGeom prst="round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eaLnBrk="0" fontAlgn="base" hangingPunct="0">
                  <a:spcBef>
                    <a:spcPct val="10000"/>
                  </a:spcBef>
                  <a:spcAft>
                    <a:spcPct val="0"/>
                  </a:spcAft>
                  <a:buClr>
                    <a:srgbClr val="0B1F65"/>
                  </a:buClr>
                </a:pPr>
                <a:endParaRPr lang="en-US" sz="1400" dirty="0">
                  <a:solidFill>
                    <a:prstClr val="white"/>
                  </a:solidFill>
                  <a:latin typeface="Arial"/>
                </a:endParaRPr>
              </a:p>
            </p:txBody>
          </p:sp>
        </p:grpSp>
        <p:grpSp>
          <p:nvGrpSpPr>
            <p:cNvPr id="71" name="Group 23">
              <a:extLst>
                <a:ext uri="{FF2B5EF4-FFF2-40B4-BE49-F238E27FC236}">
                  <a16:creationId xmlns:a16="http://schemas.microsoft.com/office/drawing/2014/main" id="{CEF3DAB1-1AB2-46FA-8CAC-E15F9FE59110}"/>
                </a:ext>
              </a:extLst>
            </p:cNvPr>
            <p:cNvGrpSpPr/>
            <p:nvPr/>
          </p:nvGrpSpPr>
          <p:grpSpPr>
            <a:xfrm>
              <a:off x="2203624" y="2226812"/>
              <a:ext cx="7319786" cy="592588"/>
              <a:chOff x="2905413" y="1320276"/>
              <a:chExt cx="785146" cy="1600723"/>
            </a:xfrm>
            <a:solidFill>
              <a:srgbClr val="FFBF27"/>
            </a:solidFill>
          </p:grpSpPr>
          <p:sp>
            <p:nvSpPr>
              <p:cNvPr id="77" name="Rectangle 50">
                <a:extLst>
                  <a:ext uri="{FF2B5EF4-FFF2-40B4-BE49-F238E27FC236}">
                    <a16:creationId xmlns:a16="http://schemas.microsoft.com/office/drawing/2014/main" id="{0FA874C3-1DB6-4331-9453-A7F3DC09A864}"/>
                  </a:ext>
                </a:extLst>
              </p:cNvPr>
              <p:cNvSpPr/>
              <p:nvPr/>
            </p:nvSpPr>
            <p:spPr>
              <a:xfrm>
                <a:off x="2905413" y="1352164"/>
                <a:ext cx="784417" cy="1568835"/>
              </a:xfrm>
              <a:prstGeom prst="roundRect">
                <a:avLst/>
              </a:prstGeom>
              <a:solidFill>
                <a:srgbClr val="606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eaLnBrk="0" fontAlgn="base" hangingPunct="0">
                  <a:spcBef>
                    <a:spcPct val="10000"/>
                  </a:spcBef>
                  <a:spcAft>
                    <a:spcPct val="0"/>
                  </a:spcAft>
                  <a:buClr>
                    <a:srgbClr val="0B1F65"/>
                  </a:buClr>
                </a:pPr>
                <a:endParaRPr lang="en-US" sz="1400" dirty="0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78" name="Rectangle 51">
                <a:extLst>
                  <a:ext uri="{FF2B5EF4-FFF2-40B4-BE49-F238E27FC236}">
                    <a16:creationId xmlns:a16="http://schemas.microsoft.com/office/drawing/2014/main" id="{CE07D193-CE2A-46E0-A60F-7B7B97CEAB1F}"/>
                  </a:ext>
                </a:extLst>
              </p:cNvPr>
              <p:cNvSpPr/>
              <p:nvPr/>
            </p:nvSpPr>
            <p:spPr>
              <a:xfrm>
                <a:off x="2906142" y="1320276"/>
                <a:ext cx="784417" cy="1568835"/>
              </a:xfrm>
              <a:prstGeom prst="roundRect">
                <a:avLst/>
              </a:prstGeom>
              <a:solidFill>
                <a:srgbClr val="606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eaLnBrk="0" fontAlgn="base" hangingPunct="0">
                  <a:spcBef>
                    <a:spcPct val="10000"/>
                  </a:spcBef>
                  <a:spcAft>
                    <a:spcPct val="0"/>
                  </a:spcAft>
                  <a:buClr>
                    <a:srgbClr val="0B1F65"/>
                  </a:buClr>
                </a:pPr>
                <a:endParaRPr lang="en-US" sz="1400" dirty="0">
                  <a:solidFill>
                    <a:prstClr val="white"/>
                  </a:solidFill>
                  <a:latin typeface="Arial"/>
                </a:endParaRPr>
              </a:p>
            </p:txBody>
          </p:sp>
        </p:grp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226741DB-D2DC-416F-AD9B-4886F8023862}"/>
                </a:ext>
              </a:extLst>
            </p:cNvPr>
            <p:cNvSpPr/>
            <p:nvPr/>
          </p:nvSpPr>
          <p:spPr>
            <a:xfrm>
              <a:off x="2279720" y="1024555"/>
              <a:ext cx="7239000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eaLnBrk="0" fontAlgn="base" hangingPunct="0">
                <a:spcBef>
                  <a:spcPct val="10000"/>
                </a:spcBef>
                <a:spcAft>
                  <a:spcPct val="0"/>
                </a:spcAft>
                <a:buClr>
                  <a:srgbClr val="0B1F65"/>
                </a:buClr>
              </a:pPr>
              <a:r>
                <a:rPr lang="en-US" sz="1400" dirty="0">
                  <a:solidFill>
                    <a:prstClr val="white"/>
                  </a:solidFill>
                  <a:latin typeface="Arial" charset="0"/>
                  <a:cs typeface="Times New Roman" pitchFamily="18" charset="0"/>
                </a:rPr>
                <a:t>We customized IPE capability for the airlines and leveraged it to design the banners in our Email optimization project</a:t>
              </a: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BB6BB424-0775-4E7A-A0E9-2C44386BC6FC}"/>
                </a:ext>
              </a:extLst>
            </p:cNvPr>
            <p:cNvSpPr/>
            <p:nvPr/>
          </p:nvSpPr>
          <p:spPr>
            <a:xfrm>
              <a:off x="2277734" y="1639719"/>
              <a:ext cx="7164770" cy="7602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eaLnBrk="0" fontAlgn="base" hangingPunct="0">
                <a:spcBef>
                  <a:spcPct val="10000"/>
                </a:spcBef>
                <a:spcAft>
                  <a:spcPct val="0"/>
                </a:spcAft>
                <a:buClr>
                  <a:srgbClr val="0B1F65"/>
                </a:buClr>
              </a:pPr>
              <a:r>
                <a:rPr lang="en-US" sz="1400" dirty="0">
                  <a:solidFill>
                    <a:prstClr val="white"/>
                  </a:solidFill>
                  <a:latin typeface="Arial" charset="0"/>
                  <a:cs typeface="Times New Roman" pitchFamily="18" charset="0"/>
                </a:rPr>
                <a:t>Current segments are not suited for Content Personalization as there is no significant variation in response behavior for existing Customer segments</a:t>
              </a:r>
            </a:p>
            <a:p>
              <a:pPr eaLnBrk="0" fontAlgn="base" hangingPunct="0">
                <a:spcBef>
                  <a:spcPct val="10000"/>
                </a:spcBef>
                <a:spcAft>
                  <a:spcPct val="0"/>
                </a:spcAft>
                <a:buClr>
                  <a:srgbClr val="0B1F65"/>
                </a:buClr>
              </a:pPr>
              <a:r>
                <a:rPr lang="en-US" sz="1400" dirty="0">
                  <a:solidFill>
                    <a:prstClr val="white"/>
                  </a:solidFill>
                  <a:latin typeface="Arial" charset="0"/>
                  <a:cs typeface="Times New Roman" pitchFamily="18" charset="0"/>
                </a:rPr>
                <a:t> </a:t>
              </a: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04DD0A27-5D1B-4616-BAD2-D4191ACF7346}"/>
                </a:ext>
              </a:extLst>
            </p:cNvPr>
            <p:cNvSpPr/>
            <p:nvPr/>
          </p:nvSpPr>
          <p:spPr>
            <a:xfrm>
              <a:off x="2279720" y="2269562"/>
              <a:ext cx="7230098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eaLnBrk="0" fontAlgn="base" hangingPunct="0">
                <a:spcBef>
                  <a:spcPct val="10000"/>
                </a:spcBef>
                <a:spcAft>
                  <a:spcPct val="0"/>
                </a:spcAft>
                <a:buClr>
                  <a:srgbClr val="0B1F65"/>
                </a:buClr>
              </a:pPr>
              <a:r>
                <a:rPr lang="en-US" sz="1400" dirty="0">
                  <a:solidFill>
                    <a:prstClr val="white"/>
                  </a:solidFill>
                  <a:latin typeface="Arial" charset="0"/>
                  <a:cs typeface="Times New Roman" pitchFamily="18" charset="0"/>
                </a:rPr>
                <a:t>Designed customized Holiday campaign – incremental value of  </a:t>
              </a:r>
              <a:r>
                <a:rPr lang="en-US" sz="1400" b="1" dirty="0">
                  <a:solidFill>
                    <a:prstClr val="white"/>
                  </a:solidFill>
                  <a:latin typeface="Arial" charset="0"/>
                  <a:cs typeface="Times New Roman" pitchFamily="18" charset="0"/>
                </a:rPr>
                <a:t>$ 182K in 10 days</a:t>
              </a:r>
              <a:r>
                <a:rPr lang="en-US" sz="1400" dirty="0">
                  <a:solidFill>
                    <a:prstClr val="white"/>
                  </a:solidFill>
                  <a:latin typeface="Arial" charset="0"/>
                  <a:cs typeface="Times New Roman" pitchFamily="18" charset="0"/>
                </a:rPr>
                <a:t> of campaign release – overall potential of </a:t>
              </a:r>
              <a:r>
                <a:rPr lang="en-US" sz="1400" b="1" dirty="0">
                  <a:solidFill>
                    <a:prstClr val="white"/>
                  </a:solidFill>
                  <a:latin typeface="Arial" charset="0"/>
                  <a:cs typeface="Times New Roman" pitchFamily="18" charset="0"/>
                </a:rPr>
                <a:t>~$14 MM</a:t>
              </a:r>
            </a:p>
          </p:txBody>
        </p:sp>
        <p:sp>
          <p:nvSpPr>
            <p:cNvPr id="75" name="Chevron 15">
              <a:extLst>
                <a:ext uri="{FF2B5EF4-FFF2-40B4-BE49-F238E27FC236}">
                  <a16:creationId xmlns:a16="http://schemas.microsoft.com/office/drawing/2014/main" id="{F892F7F7-A939-4697-A8DE-158013F22EDD}"/>
                </a:ext>
              </a:extLst>
            </p:cNvPr>
            <p:cNvSpPr/>
            <p:nvPr/>
          </p:nvSpPr>
          <p:spPr>
            <a:xfrm>
              <a:off x="1554632" y="1134271"/>
              <a:ext cx="468218" cy="1530528"/>
            </a:xfrm>
            <a:prstGeom prst="chevron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eaLnBrk="0" fontAlgn="base" hangingPunct="0">
                <a:spcBef>
                  <a:spcPct val="10000"/>
                </a:spcBef>
                <a:spcAft>
                  <a:spcPct val="0"/>
                </a:spcAft>
                <a:buClr>
                  <a:srgbClr val="0B1F65"/>
                </a:buClr>
              </a:pPr>
              <a:endParaRPr lang="en-US" sz="1600" b="1" dirty="0">
                <a:solidFill>
                  <a:srgbClr val="000000"/>
                </a:solidFill>
                <a:latin typeface="Arial"/>
              </a:endParaRPr>
            </a:p>
          </p:txBody>
        </p:sp>
        <p:pic>
          <p:nvPicPr>
            <p:cNvPr id="76" name="Picture 75">
              <a:extLst>
                <a:ext uri="{FF2B5EF4-FFF2-40B4-BE49-F238E27FC236}">
                  <a16:creationId xmlns:a16="http://schemas.microsoft.com/office/drawing/2014/main" id="{02F1123D-08EB-466A-8A26-A8D1018821E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tx1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431277" y="1359795"/>
              <a:ext cx="1061049" cy="1048993"/>
            </a:xfrm>
            <a:prstGeom prst="rect">
              <a:avLst/>
            </a:prstGeom>
          </p:spPr>
        </p:pic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19FF5DE0-5709-4EC2-AA9A-D43783C0B5DD}"/>
              </a:ext>
            </a:extLst>
          </p:cNvPr>
          <p:cNvGrpSpPr/>
          <p:nvPr/>
        </p:nvGrpSpPr>
        <p:grpSpPr>
          <a:xfrm>
            <a:off x="1579138" y="3250666"/>
            <a:ext cx="9468003" cy="1349567"/>
            <a:chOff x="220058" y="3145887"/>
            <a:chExt cx="9468003" cy="1349567"/>
          </a:xfrm>
        </p:grpSpPr>
        <p:sp>
          <p:nvSpPr>
            <p:cNvPr id="84" name="Right Arrow 81">
              <a:extLst>
                <a:ext uri="{FF2B5EF4-FFF2-40B4-BE49-F238E27FC236}">
                  <a16:creationId xmlns:a16="http://schemas.microsoft.com/office/drawing/2014/main" id="{30D3034E-FD81-44DE-96A3-F75ED7293AF8}"/>
                </a:ext>
              </a:extLst>
            </p:cNvPr>
            <p:cNvSpPr/>
            <p:nvPr/>
          </p:nvSpPr>
          <p:spPr>
            <a:xfrm>
              <a:off x="303212" y="3145887"/>
              <a:ext cx="9384849" cy="1349567"/>
            </a:xfrm>
            <a:custGeom>
              <a:avLst/>
              <a:gdLst>
                <a:gd name="connsiteX0" fmla="*/ 0 w 9526517"/>
                <a:gd name="connsiteY0" fmla="*/ 493850 h 1975398"/>
                <a:gd name="connsiteX1" fmla="*/ 8538818 w 9526517"/>
                <a:gd name="connsiteY1" fmla="*/ 493850 h 1975398"/>
                <a:gd name="connsiteX2" fmla="*/ 8538818 w 9526517"/>
                <a:gd name="connsiteY2" fmla="*/ 0 h 1975398"/>
                <a:gd name="connsiteX3" fmla="*/ 9526517 w 9526517"/>
                <a:gd name="connsiteY3" fmla="*/ 987699 h 1975398"/>
                <a:gd name="connsiteX4" fmla="*/ 8538818 w 9526517"/>
                <a:gd name="connsiteY4" fmla="*/ 1975398 h 1975398"/>
                <a:gd name="connsiteX5" fmla="*/ 8538818 w 9526517"/>
                <a:gd name="connsiteY5" fmla="*/ 1481549 h 1975398"/>
                <a:gd name="connsiteX6" fmla="*/ 0 w 9526517"/>
                <a:gd name="connsiteY6" fmla="*/ 1481549 h 1975398"/>
                <a:gd name="connsiteX7" fmla="*/ 0 w 9526517"/>
                <a:gd name="connsiteY7" fmla="*/ 493850 h 1975398"/>
                <a:gd name="connsiteX0" fmla="*/ 0 w 9526517"/>
                <a:gd name="connsiteY0" fmla="*/ 249152 h 1730700"/>
                <a:gd name="connsiteX1" fmla="*/ 8538818 w 9526517"/>
                <a:gd name="connsiteY1" fmla="*/ 249152 h 1730700"/>
                <a:gd name="connsiteX2" fmla="*/ 8590334 w 9526517"/>
                <a:gd name="connsiteY2" fmla="*/ 0 h 1730700"/>
                <a:gd name="connsiteX3" fmla="*/ 9526517 w 9526517"/>
                <a:gd name="connsiteY3" fmla="*/ 743001 h 1730700"/>
                <a:gd name="connsiteX4" fmla="*/ 8538818 w 9526517"/>
                <a:gd name="connsiteY4" fmla="*/ 1730700 h 1730700"/>
                <a:gd name="connsiteX5" fmla="*/ 8538818 w 9526517"/>
                <a:gd name="connsiteY5" fmla="*/ 1236851 h 1730700"/>
                <a:gd name="connsiteX6" fmla="*/ 0 w 9526517"/>
                <a:gd name="connsiteY6" fmla="*/ 1236851 h 1730700"/>
                <a:gd name="connsiteX7" fmla="*/ 0 w 9526517"/>
                <a:gd name="connsiteY7" fmla="*/ 249152 h 1730700"/>
                <a:gd name="connsiteX0" fmla="*/ 0 w 9526517"/>
                <a:gd name="connsiteY0" fmla="*/ 249152 h 1524639"/>
                <a:gd name="connsiteX1" fmla="*/ 8538818 w 9526517"/>
                <a:gd name="connsiteY1" fmla="*/ 249152 h 1524639"/>
                <a:gd name="connsiteX2" fmla="*/ 8590334 w 9526517"/>
                <a:gd name="connsiteY2" fmla="*/ 0 h 1524639"/>
                <a:gd name="connsiteX3" fmla="*/ 9526517 w 9526517"/>
                <a:gd name="connsiteY3" fmla="*/ 743001 h 1524639"/>
                <a:gd name="connsiteX4" fmla="*/ 8551697 w 9526517"/>
                <a:gd name="connsiteY4" fmla="*/ 1524639 h 1524639"/>
                <a:gd name="connsiteX5" fmla="*/ 8538818 w 9526517"/>
                <a:gd name="connsiteY5" fmla="*/ 1236851 h 1524639"/>
                <a:gd name="connsiteX6" fmla="*/ 0 w 9526517"/>
                <a:gd name="connsiteY6" fmla="*/ 1236851 h 1524639"/>
                <a:gd name="connsiteX7" fmla="*/ 0 w 9526517"/>
                <a:gd name="connsiteY7" fmla="*/ 249152 h 1524639"/>
                <a:gd name="connsiteX0" fmla="*/ 0 w 9526517"/>
                <a:gd name="connsiteY0" fmla="*/ 197636 h 1473123"/>
                <a:gd name="connsiteX1" fmla="*/ 8538818 w 9526517"/>
                <a:gd name="connsiteY1" fmla="*/ 197636 h 1473123"/>
                <a:gd name="connsiteX2" fmla="*/ 8577455 w 9526517"/>
                <a:gd name="connsiteY2" fmla="*/ 0 h 1473123"/>
                <a:gd name="connsiteX3" fmla="*/ 9526517 w 9526517"/>
                <a:gd name="connsiteY3" fmla="*/ 691485 h 1473123"/>
                <a:gd name="connsiteX4" fmla="*/ 8551697 w 9526517"/>
                <a:gd name="connsiteY4" fmla="*/ 1473123 h 1473123"/>
                <a:gd name="connsiteX5" fmla="*/ 8538818 w 9526517"/>
                <a:gd name="connsiteY5" fmla="*/ 1185335 h 1473123"/>
                <a:gd name="connsiteX6" fmla="*/ 0 w 9526517"/>
                <a:gd name="connsiteY6" fmla="*/ 1185335 h 1473123"/>
                <a:gd name="connsiteX7" fmla="*/ 0 w 9526517"/>
                <a:gd name="connsiteY7" fmla="*/ 197636 h 1473123"/>
                <a:gd name="connsiteX0" fmla="*/ 0 w 9526517"/>
                <a:gd name="connsiteY0" fmla="*/ 197636 h 1382970"/>
                <a:gd name="connsiteX1" fmla="*/ 8538818 w 9526517"/>
                <a:gd name="connsiteY1" fmla="*/ 197636 h 1382970"/>
                <a:gd name="connsiteX2" fmla="*/ 8577455 w 9526517"/>
                <a:gd name="connsiteY2" fmla="*/ 0 h 1382970"/>
                <a:gd name="connsiteX3" fmla="*/ 9526517 w 9526517"/>
                <a:gd name="connsiteY3" fmla="*/ 691485 h 1382970"/>
                <a:gd name="connsiteX4" fmla="*/ 8538818 w 9526517"/>
                <a:gd name="connsiteY4" fmla="*/ 1382970 h 1382970"/>
                <a:gd name="connsiteX5" fmla="*/ 8538818 w 9526517"/>
                <a:gd name="connsiteY5" fmla="*/ 1185335 h 1382970"/>
                <a:gd name="connsiteX6" fmla="*/ 0 w 9526517"/>
                <a:gd name="connsiteY6" fmla="*/ 1185335 h 1382970"/>
                <a:gd name="connsiteX7" fmla="*/ 0 w 9526517"/>
                <a:gd name="connsiteY7" fmla="*/ 197636 h 1382970"/>
                <a:gd name="connsiteX0" fmla="*/ 0 w 9526517"/>
                <a:gd name="connsiteY0" fmla="*/ 197636 h 1382970"/>
                <a:gd name="connsiteX1" fmla="*/ 8706243 w 9526517"/>
                <a:gd name="connsiteY1" fmla="*/ 197636 h 1382970"/>
                <a:gd name="connsiteX2" fmla="*/ 8577455 w 9526517"/>
                <a:gd name="connsiteY2" fmla="*/ 0 h 1382970"/>
                <a:gd name="connsiteX3" fmla="*/ 9526517 w 9526517"/>
                <a:gd name="connsiteY3" fmla="*/ 691485 h 1382970"/>
                <a:gd name="connsiteX4" fmla="*/ 8538818 w 9526517"/>
                <a:gd name="connsiteY4" fmla="*/ 1382970 h 1382970"/>
                <a:gd name="connsiteX5" fmla="*/ 8538818 w 9526517"/>
                <a:gd name="connsiteY5" fmla="*/ 1185335 h 1382970"/>
                <a:gd name="connsiteX6" fmla="*/ 0 w 9526517"/>
                <a:gd name="connsiteY6" fmla="*/ 1185335 h 1382970"/>
                <a:gd name="connsiteX7" fmla="*/ 0 w 9526517"/>
                <a:gd name="connsiteY7" fmla="*/ 197636 h 1382970"/>
                <a:gd name="connsiteX0" fmla="*/ 0 w 9526517"/>
                <a:gd name="connsiteY0" fmla="*/ 197636 h 1382970"/>
                <a:gd name="connsiteX1" fmla="*/ 8706243 w 9526517"/>
                <a:gd name="connsiteY1" fmla="*/ 197636 h 1382970"/>
                <a:gd name="connsiteX2" fmla="*/ 8577455 w 9526517"/>
                <a:gd name="connsiteY2" fmla="*/ 0 h 1382970"/>
                <a:gd name="connsiteX3" fmla="*/ 9526517 w 9526517"/>
                <a:gd name="connsiteY3" fmla="*/ 691485 h 1382970"/>
                <a:gd name="connsiteX4" fmla="*/ 8538818 w 9526517"/>
                <a:gd name="connsiteY4" fmla="*/ 1382970 h 1382970"/>
                <a:gd name="connsiteX5" fmla="*/ 8706244 w 9526517"/>
                <a:gd name="connsiteY5" fmla="*/ 1185335 h 1382970"/>
                <a:gd name="connsiteX6" fmla="*/ 0 w 9526517"/>
                <a:gd name="connsiteY6" fmla="*/ 1185335 h 1382970"/>
                <a:gd name="connsiteX7" fmla="*/ 0 w 9526517"/>
                <a:gd name="connsiteY7" fmla="*/ 197636 h 1382970"/>
                <a:gd name="connsiteX0" fmla="*/ 0 w 9526517"/>
                <a:gd name="connsiteY0" fmla="*/ 197636 h 1382970"/>
                <a:gd name="connsiteX1" fmla="*/ 8706243 w 9526517"/>
                <a:gd name="connsiteY1" fmla="*/ 197636 h 1382970"/>
                <a:gd name="connsiteX2" fmla="*/ 8577455 w 9526517"/>
                <a:gd name="connsiteY2" fmla="*/ 0 h 1382970"/>
                <a:gd name="connsiteX3" fmla="*/ 9526517 w 9526517"/>
                <a:gd name="connsiteY3" fmla="*/ 691485 h 1382970"/>
                <a:gd name="connsiteX4" fmla="*/ 8538818 w 9526517"/>
                <a:gd name="connsiteY4" fmla="*/ 1382970 h 1382970"/>
                <a:gd name="connsiteX5" fmla="*/ 8667607 w 9526517"/>
                <a:gd name="connsiteY5" fmla="*/ 1185335 h 1382970"/>
                <a:gd name="connsiteX6" fmla="*/ 0 w 9526517"/>
                <a:gd name="connsiteY6" fmla="*/ 1185335 h 1382970"/>
                <a:gd name="connsiteX7" fmla="*/ 0 w 9526517"/>
                <a:gd name="connsiteY7" fmla="*/ 197636 h 1382970"/>
                <a:gd name="connsiteX0" fmla="*/ 0 w 9526517"/>
                <a:gd name="connsiteY0" fmla="*/ 197636 h 1382970"/>
                <a:gd name="connsiteX1" fmla="*/ 8641848 w 9526517"/>
                <a:gd name="connsiteY1" fmla="*/ 197636 h 1382970"/>
                <a:gd name="connsiteX2" fmla="*/ 8577455 w 9526517"/>
                <a:gd name="connsiteY2" fmla="*/ 0 h 1382970"/>
                <a:gd name="connsiteX3" fmla="*/ 9526517 w 9526517"/>
                <a:gd name="connsiteY3" fmla="*/ 691485 h 1382970"/>
                <a:gd name="connsiteX4" fmla="*/ 8538818 w 9526517"/>
                <a:gd name="connsiteY4" fmla="*/ 1382970 h 1382970"/>
                <a:gd name="connsiteX5" fmla="*/ 8667607 w 9526517"/>
                <a:gd name="connsiteY5" fmla="*/ 1185335 h 1382970"/>
                <a:gd name="connsiteX6" fmla="*/ 0 w 9526517"/>
                <a:gd name="connsiteY6" fmla="*/ 1185335 h 1382970"/>
                <a:gd name="connsiteX7" fmla="*/ 0 w 9526517"/>
                <a:gd name="connsiteY7" fmla="*/ 197636 h 1382970"/>
                <a:gd name="connsiteX0" fmla="*/ 0 w 9526517"/>
                <a:gd name="connsiteY0" fmla="*/ 197636 h 1382970"/>
                <a:gd name="connsiteX1" fmla="*/ 8641848 w 9526517"/>
                <a:gd name="connsiteY1" fmla="*/ 197636 h 1382970"/>
                <a:gd name="connsiteX2" fmla="*/ 8577455 w 9526517"/>
                <a:gd name="connsiteY2" fmla="*/ 0 h 1382970"/>
                <a:gd name="connsiteX3" fmla="*/ 9526517 w 9526517"/>
                <a:gd name="connsiteY3" fmla="*/ 691485 h 1382970"/>
                <a:gd name="connsiteX4" fmla="*/ 8538818 w 9526517"/>
                <a:gd name="connsiteY4" fmla="*/ 1382970 h 1382970"/>
                <a:gd name="connsiteX5" fmla="*/ 8616091 w 9526517"/>
                <a:gd name="connsiteY5" fmla="*/ 1185335 h 1382970"/>
                <a:gd name="connsiteX6" fmla="*/ 0 w 9526517"/>
                <a:gd name="connsiteY6" fmla="*/ 1185335 h 1382970"/>
                <a:gd name="connsiteX7" fmla="*/ 0 w 9526517"/>
                <a:gd name="connsiteY7" fmla="*/ 197636 h 1382970"/>
                <a:gd name="connsiteX0" fmla="*/ 0 w 9384849"/>
                <a:gd name="connsiteY0" fmla="*/ 197636 h 1382970"/>
                <a:gd name="connsiteX1" fmla="*/ 8641848 w 9384849"/>
                <a:gd name="connsiteY1" fmla="*/ 197636 h 1382970"/>
                <a:gd name="connsiteX2" fmla="*/ 8577455 w 9384849"/>
                <a:gd name="connsiteY2" fmla="*/ 0 h 1382970"/>
                <a:gd name="connsiteX3" fmla="*/ 9384849 w 9384849"/>
                <a:gd name="connsiteY3" fmla="*/ 691486 h 1382970"/>
                <a:gd name="connsiteX4" fmla="*/ 8538818 w 9384849"/>
                <a:gd name="connsiteY4" fmla="*/ 1382970 h 1382970"/>
                <a:gd name="connsiteX5" fmla="*/ 8616091 w 9384849"/>
                <a:gd name="connsiteY5" fmla="*/ 1185335 h 1382970"/>
                <a:gd name="connsiteX6" fmla="*/ 0 w 9384849"/>
                <a:gd name="connsiteY6" fmla="*/ 1185335 h 1382970"/>
                <a:gd name="connsiteX7" fmla="*/ 0 w 9384849"/>
                <a:gd name="connsiteY7" fmla="*/ 197636 h 1382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384849" h="1382970">
                  <a:moveTo>
                    <a:pt x="0" y="197636"/>
                  </a:moveTo>
                  <a:lnTo>
                    <a:pt x="8641848" y="197636"/>
                  </a:lnTo>
                  <a:lnTo>
                    <a:pt x="8577455" y="0"/>
                  </a:lnTo>
                  <a:lnTo>
                    <a:pt x="9384849" y="691486"/>
                  </a:lnTo>
                  <a:lnTo>
                    <a:pt x="8538818" y="1382970"/>
                  </a:lnTo>
                  <a:lnTo>
                    <a:pt x="8616091" y="1185335"/>
                  </a:lnTo>
                  <a:lnTo>
                    <a:pt x="0" y="1185335"/>
                  </a:lnTo>
                  <a:lnTo>
                    <a:pt x="0" y="197636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eaLnBrk="0" fontAlgn="base" hangingPunct="0">
                <a:spcBef>
                  <a:spcPct val="10000"/>
                </a:spcBef>
                <a:spcAft>
                  <a:spcPct val="0"/>
                </a:spcAft>
                <a:buClr>
                  <a:srgbClr val="0B1F65"/>
                </a:buClr>
              </a:pPr>
              <a:endParaRPr lang="en-US" sz="1600" b="1" dirty="0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4BC72BEE-ABE6-414C-AC3C-FFC16F4CEAC8}"/>
                </a:ext>
              </a:extLst>
            </p:cNvPr>
            <p:cNvSpPr txBox="1"/>
            <p:nvPr/>
          </p:nvSpPr>
          <p:spPr>
            <a:xfrm>
              <a:off x="220058" y="3572007"/>
              <a:ext cx="1816698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eaLnBrk="0" fontAlgn="base" hangingPunct="0">
                <a:spcBef>
                  <a:spcPct val="10000"/>
                </a:spcBef>
                <a:spcAft>
                  <a:spcPct val="0"/>
                </a:spcAft>
                <a:buClr>
                  <a:srgbClr val="0B1F65"/>
                </a:buClr>
              </a:pPr>
              <a:r>
                <a:rPr lang="en-US" sz="1400" dirty="0">
                  <a:solidFill>
                    <a:srgbClr val="000000"/>
                  </a:solidFill>
                  <a:latin typeface="Arial" charset="0"/>
                  <a:cs typeface="Times New Roman" pitchFamily="18" charset="0"/>
                </a:rPr>
                <a:t>Image Processing Engine</a:t>
              </a:r>
            </a:p>
          </p:txBody>
        </p:sp>
        <p:grpSp>
          <p:nvGrpSpPr>
            <p:cNvPr id="86" name="Group 129">
              <a:extLst>
                <a:ext uri="{FF2B5EF4-FFF2-40B4-BE49-F238E27FC236}">
                  <a16:creationId xmlns:a16="http://schemas.microsoft.com/office/drawing/2014/main" id="{70672424-DF4F-43B6-B3A5-D9ABF1DB9575}"/>
                </a:ext>
              </a:extLst>
            </p:cNvPr>
            <p:cNvGrpSpPr/>
            <p:nvPr/>
          </p:nvGrpSpPr>
          <p:grpSpPr>
            <a:xfrm>
              <a:off x="1682976" y="3204277"/>
              <a:ext cx="2453492" cy="1209521"/>
              <a:chOff x="295274" y="1462091"/>
              <a:chExt cx="2016822" cy="2824159"/>
            </a:xfrm>
          </p:grpSpPr>
          <p:sp>
            <p:nvSpPr>
              <p:cNvPr id="102" name="直角三角形 16">
                <a:extLst>
                  <a:ext uri="{FF2B5EF4-FFF2-40B4-BE49-F238E27FC236}">
                    <a16:creationId xmlns:a16="http://schemas.microsoft.com/office/drawing/2014/main" id="{322B7CA6-3C23-41E1-B1D0-79B645C371D2}"/>
                  </a:ext>
                </a:extLst>
              </p:cNvPr>
              <p:cNvSpPr/>
              <p:nvPr/>
            </p:nvSpPr>
            <p:spPr>
              <a:xfrm>
                <a:off x="2073936" y="1470560"/>
                <a:ext cx="238160" cy="325919"/>
              </a:xfrm>
              <a:prstGeom prst="rtTriangle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eaLnBrk="0" fontAlgn="base" hangingPunct="0">
                  <a:spcBef>
                    <a:spcPct val="10000"/>
                  </a:spcBef>
                  <a:spcAft>
                    <a:spcPct val="0"/>
                  </a:spcAft>
                  <a:buClr>
                    <a:srgbClr val="0B1F65"/>
                  </a:buClr>
                </a:pPr>
                <a:endParaRPr lang="zh-CN" altLang="en-US" sz="2400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103" name="直角三角形 14">
                <a:extLst>
                  <a:ext uri="{FF2B5EF4-FFF2-40B4-BE49-F238E27FC236}">
                    <a16:creationId xmlns:a16="http://schemas.microsoft.com/office/drawing/2014/main" id="{8C3F0FA6-BD4C-4091-AEEF-DDE4DFD7216B}"/>
                  </a:ext>
                </a:extLst>
              </p:cNvPr>
              <p:cNvSpPr/>
              <p:nvPr/>
            </p:nvSpPr>
            <p:spPr>
              <a:xfrm flipH="1">
                <a:off x="295274" y="1462091"/>
                <a:ext cx="238160" cy="325919"/>
              </a:xfrm>
              <a:prstGeom prst="rtTriangle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eaLnBrk="0" fontAlgn="base" hangingPunct="0">
                  <a:spcBef>
                    <a:spcPct val="10000"/>
                  </a:spcBef>
                  <a:spcAft>
                    <a:spcPct val="0"/>
                  </a:spcAft>
                  <a:buClr>
                    <a:srgbClr val="0B1F65"/>
                  </a:buClr>
                </a:pPr>
                <a:endParaRPr lang="zh-CN" altLang="en-US" sz="2400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104" name="矩形 7">
                <a:extLst>
                  <a:ext uri="{FF2B5EF4-FFF2-40B4-BE49-F238E27FC236}">
                    <a16:creationId xmlns:a16="http://schemas.microsoft.com/office/drawing/2014/main" id="{3C2E9A3D-B0A3-4324-9F52-82BBDCDCBFA9}"/>
                  </a:ext>
                </a:extLst>
              </p:cNvPr>
              <p:cNvSpPr/>
              <p:nvPr/>
            </p:nvSpPr>
            <p:spPr>
              <a:xfrm rot="5400000">
                <a:off x="-106031" y="2108331"/>
                <a:ext cx="2819399" cy="1536439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eaLnBrk="0" fontAlgn="base" hangingPunct="0">
                  <a:spcBef>
                    <a:spcPct val="10000"/>
                  </a:spcBef>
                  <a:spcAft>
                    <a:spcPct val="0"/>
                  </a:spcAft>
                  <a:buClr>
                    <a:srgbClr val="0B1F65"/>
                  </a:buClr>
                </a:pPr>
                <a:endParaRPr lang="zh-CN" altLang="en-US" sz="2400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105" name="直角三角形 15">
                <a:extLst>
                  <a:ext uri="{FF2B5EF4-FFF2-40B4-BE49-F238E27FC236}">
                    <a16:creationId xmlns:a16="http://schemas.microsoft.com/office/drawing/2014/main" id="{93B1A716-E7DC-4BFC-ACA1-BA905CE01A40}"/>
                  </a:ext>
                </a:extLst>
              </p:cNvPr>
              <p:cNvSpPr/>
              <p:nvPr/>
            </p:nvSpPr>
            <p:spPr>
              <a:xfrm flipH="1" flipV="1">
                <a:off x="304800" y="3956624"/>
                <a:ext cx="238160" cy="325919"/>
              </a:xfrm>
              <a:prstGeom prst="rtTriangl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eaLnBrk="0" fontAlgn="base" hangingPunct="0">
                  <a:spcBef>
                    <a:spcPct val="10000"/>
                  </a:spcBef>
                  <a:spcAft>
                    <a:spcPct val="0"/>
                  </a:spcAft>
                  <a:buClr>
                    <a:srgbClr val="0B1F65"/>
                  </a:buClr>
                </a:pPr>
                <a:endParaRPr lang="zh-CN" altLang="en-US" sz="2400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106" name="直角三角形 17">
                <a:extLst>
                  <a:ext uri="{FF2B5EF4-FFF2-40B4-BE49-F238E27FC236}">
                    <a16:creationId xmlns:a16="http://schemas.microsoft.com/office/drawing/2014/main" id="{DFC9F952-5E2E-49B7-9C7D-1C82DEDBB9BE}"/>
                  </a:ext>
                </a:extLst>
              </p:cNvPr>
              <p:cNvSpPr/>
              <p:nvPr/>
            </p:nvSpPr>
            <p:spPr>
              <a:xfrm flipV="1">
                <a:off x="2073936" y="3956624"/>
                <a:ext cx="238160" cy="325919"/>
              </a:xfrm>
              <a:prstGeom prst="rtTriangl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eaLnBrk="0" fontAlgn="base" hangingPunct="0">
                  <a:spcBef>
                    <a:spcPct val="10000"/>
                  </a:spcBef>
                  <a:spcAft>
                    <a:spcPct val="0"/>
                  </a:spcAft>
                  <a:buClr>
                    <a:srgbClr val="0B1F65"/>
                  </a:buClr>
                </a:pPr>
                <a:endParaRPr lang="zh-CN" altLang="en-US" sz="2400">
                  <a:solidFill>
                    <a:prstClr val="white"/>
                  </a:solidFill>
                  <a:latin typeface="Arial"/>
                </a:endParaRPr>
              </a:p>
            </p:txBody>
          </p:sp>
        </p:grpSp>
        <p:grpSp>
          <p:nvGrpSpPr>
            <p:cNvPr id="87" name="Group 129">
              <a:extLst>
                <a:ext uri="{FF2B5EF4-FFF2-40B4-BE49-F238E27FC236}">
                  <a16:creationId xmlns:a16="http://schemas.microsoft.com/office/drawing/2014/main" id="{33923037-B045-499A-BEA8-089E04BAF7B0}"/>
                </a:ext>
              </a:extLst>
            </p:cNvPr>
            <p:cNvGrpSpPr/>
            <p:nvPr/>
          </p:nvGrpSpPr>
          <p:grpSpPr>
            <a:xfrm>
              <a:off x="4037012" y="3211942"/>
              <a:ext cx="2453492" cy="1209521"/>
              <a:chOff x="295274" y="1462091"/>
              <a:chExt cx="2016822" cy="2824159"/>
            </a:xfrm>
            <a:solidFill>
              <a:srgbClr val="304CB2"/>
            </a:solidFill>
          </p:grpSpPr>
          <p:sp>
            <p:nvSpPr>
              <p:cNvPr id="97" name="直角三角形 16">
                <a:extLst>
                  <a:ext uri="{FF2B5EF4-FFF2-40B4-BE49-F238E27FC236}">
                    <a16:creationId xmlns:a16="http://schemas.microsoft.com/office/drawing/2014/main" id="{910CB9DF-A7B7-41BC-89D5-54ADB74916C9}"/>
                  </a:ext>
                </a:extLst>
              </p:cNvPr>
              <p:cNvSpPr/>
              <p:nvPr/>
            </p:nvSpPr>
            <p:spPr>
              <a:xfrm>
                <a:off x="2073936" y="1470560"/>
                <a:ext cx="238160" cy="325919"/>
              </a:xfrm>
              <a:prstGeom prst="rtTriangle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eaLnBrk="0" fontAlgn="base" hangingPunct="0">
                  <a:spcBef>
                    <a:spcPct val="10000"/>
                  </a:spcBef>
                  <a:spcAft>
                    <a:spcPct val="0"/>
                  </a:spcAft>
                  <a:buClr>
                    <a:srgbClr val="0B1F65"/>
                  </a:buClr>
                </a:pPr>
                <a:endParaRPr lang="zh-CN" altLang="en-US" sz="2400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98" name="直角三角形 14">
                <a:extLst>
                  <a:ext uri="{FF2B5EF4-FFF2-40B4-BE49-F238E27FC236}">
                    <a16:creationId xmlns:a16="http://schemas.microsoft.com/office/drawing/2014/main" id="{57C4BE35-51EA-4A4D-990E-EB88E3A14185}"/>
                  </a:ext>
                </a:extLst>
              </p:cNvPr>
              <p:cNvSpPr/>
              <p:nvPr/>
            </p:nvSpPr>
            <p:spPr>
              <a:xfrm flipH="1">
                <a:off x="295274" y="1462091"/>
                <a:ext cx="238160" cy="325919"/>
              </a:xfrm>
              <a:prstGeom prst="rtTriangle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eaLnBrk="0" fontAlgn="base" hangingPunct="0">
                  <a:spcBef>
                    <a:spcPct val="10000"/>
                  </a:spcBef>
                  <a:spcAft>
                    <a:spcPct val="0"/>
                  </a:spcAft>
                  <a:buClr>
                    <a:srgbClr val="0B1F65"/>
                  </a:buClr>
                </a:pPr>
                <a:endParaRPr lang="zh-CN" altLang="en-US" sz="2400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99" name="矩形 7">
                <a:extLst>
                  <a:ext uri="{FF2B5EF4-FFF2-40B4-BE49-F238E27FC236}">
                    <a16:creationId xmlns:a16="http://schemas.microsoft.com/office/drawing/2014/main" id="{860A55CF-EA8D-4801-ABA9-9C456DEC5C23}"/>
                  </a:ext>
                </a:extLst>
              </p:cNvPr>
              <p:cNvSpPr/>
              <p:nvPr/>
            </p:nvSpPr>
            <p:spPr>
              <a:xfrm rot="5400000">
                <a:off x="-106031" y="2108331"/>
                <a:ext cx="2819399" cy="1536439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eaLnBrk="0" fontAlgn="base" hangingPunct="0">
                  <a:spcBef>
                    <a:spcPct val="10000"/>
                  </a:spcBef>
                  <a:spcAft>
                    <a:spcPct val="0"/>
                  </a:spcAft>
                  <a:buClr>
                    <a:srgbClr val="0B1F65"/>
                  </a:buClr>
                </a:pPr>
                <a:endParaRPr lang="zh-CN" altLang="en-US" sz="2400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100" name="直角三角形 15">
                <a:extLst>
                  <a:ext uri="{FF2B5EF4-FFF2-40B4-BE49-F238E27FC236}">
                    <a16:creationId xmlns:a16="http://schemas.microsoft.com/office/drawing/2014/main" id="{49AE6130-B7BC-489D-81B0-442F1D3D3B69}"/>
                  </a:ext>
                </a:extLst>
              </p:cNvPr>
              <p:cNvSpPr/>
              <p:nvPr/>
            </p:nvSpPr>
            <p:spPr>
              <a:xfrm flipH="1" flipV="1">
                <a:off x="304800" y="3956624"/>
                <a:ext cx="238160" cy="325919"/>
              </a:xfrm>
              <a:prstGeom prst="rtTriangle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eaLnBrk="0" fontAlgn="base" hangingPunct="0">
                  <a:spcBef>
                    <a:spcPct val="10000"/>
                  </a:spcBef>
                  <a:spcAft>
                    <a:spcPct val="0"/>
                  </a:spcAft>
                  <a:buClr>
                    <a:srgbClr val="0B1F65"/>
                  </a:buClr>
                </a:pPr>
                <a:endParaRPr lang="zh-CN" altLang="en-US" sz="2400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101" name="直角三角形 17">
                <a:extLst>
                  <a:ext uri="{FF2B5EF4-FFF2-40B4-BE49-F238E27FC236}">
                    <a16:creationId xmlns:a16="http://schemas.microsoft.com/office/drawing/2014/main" id="{BD456639-416F-4AC0-90CE-5508E07636BD}"/>
                  </a:ext>
                </a:extLst>
              </p:cNvPr>
              <p:cNvSpPr/>
              <p:nvPr/>
            </p:nvSpPr>
            <p:spPr>
              <a:xfrm flipV="1">
                <a:off x="2073936" y="3956624"/>
                <a:ext cx="238160" cy="325919"/>
              </a:xfrm>
              <a:prstGeom prst="rtTriangle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eaLnBrk="0" fontAlgn="base" hangingPunct="0">
                  <a:spcBef>
                    <a:spcPct val="10000"/>
                  </a:spcBef>
                  <a:spcAft>
                    <a:spcPct val="0"/>
                  </a:spcAft>
                  <a:buClr>
                    <a:srgbClr val="0B1F65"/>
                  </a:buClr>
                </a:pPr>
                <a:endParaRPr lang="zh-CN" altLang="en-US" sz="2400">
                  <a:solidFill>
                    <a:prstClr val="white"/>
                  </a:solidFill>
                  <a:latin typeface="Arial"/>
                </a:endParaRPr>
              </a:p>
            </p:txBody>
          </p:sp>
        </p:grpSp>
        <p:grpSp>
          <p:nvGrpSpPr>
            <p:cNvPr id="88" name="Group 129">
              <a:extLst>
                <a:ext uri="{FF2B5EF4-FFF2-40B4-BE49-F238E27FC236}">
                  <a16:creationId xmlns:a16="http://schemas.microsoft.com/office/drawing/2014/main" id="{36933C77-8126-45F2-A1FB-9CDAEFE4B244}"/>
                </a:ext>
              </a:extLst>
            </p:cNvPr>
            <p:cNvGrpSpPr/>
            <p:nvPr/>
          </p:nvGrpSpPr>
          <p:grpSpPr>
            <a:xfrm>
              <a:off x="6461998" y="3226670"/>
              <a:ext cx="2453492" cy="1193206"/>
              <a:chOff x="295274" y="1462091"/>
              <a:chExt cx="2016822" cy="2824159"/>
            </a:xfrm>
            <a:solidFill>
              <a:srgbClr val="304CB2"/>
            </a:solidFill>
          </p:grpSpPr>
          <p:sp>
            <p:nvSpPr>
              <p:cNvPr id="92" name="直角三角形 16">
                <a:extLst>
                  <a:ext uri="{FF2B5EF4-FFF2-40B4-BE49-F238E27FC236}">
                    <a16:creationId xmlns:a16="http://schemas.microsoft.com/office/drawing/2014/main" id="{7C15AEDB-CF6B-4E86-AC7A-EEB281DE4CAB}"/>
                  </a:ext>
                </a:extLst>
              </p:cNvPr>
              <p:cNvSpPr/>
              <p:nvPr/>
            </p:nvSpPr>
            <p:spPr>
              <a:xfrm>
                <a:off x="2073936" y="1470560"/>
                <a:ext cx="238160" cy="325919"/>
              </a:xfrm>
              <a:prstGeom prst="rtTriangle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eaLnBrk="0" fontAlgn="base" hangingPunct="0">
                  <a:spcBef>
                    <a:spcPct val="10000"/>
                  </a:spcBef>
                  <a:spcAft>
                    <a:spcPct val="0"/>
                  </a:spcAft>
                  <a:buClr>
                    <a:srgbClr val="0B1F65"/>
                  </a:buClr>
                </a:pPr>
                <a:endParaRPr lang="zh-CN" altLang="en-US" sz="2400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93" name="直角三角形 14">
                <a:extLst>
                  <a:ext uri="{FF2B5EF4-FFF2-40B4-BE49-F238E27FC236}">
                    <a16:creationId xmlns:a16="http://schemas.microsoft.com/office/drawing/2014/main" id="{8DE48B2A-3E10-476D-A82F-6A8E6AD883B5}"/>
                  </a:ext>
                </a:extLst>
              </p:cNvPr>
              <p:cNvSpPr/>
              <p:nvPr/>
            </p:nvSpPr>
            <p:spPr>
              <a:xfrm flipH="1">
                <a:off x="295274" y="1462091"/>
                <a:ext cx="238160" cy="325919"/>
              </a:xfrm>
              <a:prstGeom prst="rtTriangle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eaLnBrk="0" fontAlgn="base" hangingPunct="0">
                  <a:spcBef>
                    <a:spcPct val="10000"/>
                  </a:spcBef>
                  <a:spcAft>
                    <a:spcPct val="0"/>
                  </a:spcAft>
                  <a:buClr>
                    <a:srgbClr val="0B1F65"/>
                  </a:buClr>
                </a:pPr>
                <a:endParaRPr lang="zh-CN" altLang="en-US" sz="2400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94" name="矩形 7">
                <a:extLst>
                  <a:ext uri="{FF2B5EF4-FFF2-40B4-BE49-F238E27FC236}">
                    <a16:creationId xmlns:a16="http://schemas.microsoft.com/office/drawing/2014/main" id="{25B0035F-961C-44C6-A9D8-D9AA9FAAE4CE}"/>
                  </a:ext>
                </a:extLst>
              </p:cNvPr>
              <p:cNvSpPr/>
              <p:nvPr/>
            </p:nvSpPr>
            <p:spPr>
              <a:xfrm rot="5400000">
                <a:off x="-106031" y="2108331"/>
                <a:ext cx="2819399" cy="1536439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eaLnBrk="0" fontAlgn="base" hangingPunct="0">
                  <a:spcBef>
                    <a:spcPct val="10000"/>
                  </a:spcBef>
                  <a:spcAft>
                    <a:spcPct val="0"/>
                  </a:spcAft>
                  <a:buClr>
                    <a:srgbClr val="0B1F65"/>
                  </a:buClr>
                </a:pPr>
                <a:endParaRPr lang="zh-CN" altLang="en-US" sz="2400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95" name="直角三角形 15">
                <a:extLst>
                  <a:ext uri="{FF2B5EF4-FFF2-40B4-BE49-F238E27FC236}">
                    <a16:creationId xmlns:a16="http://schemas.microsoft.com/office/drawing/2014/main" id="{F08AFC8D-A03D-45E3-9712-3595D3C4B13C}"/>
                  </a:ext>
                </a:extLst>
              </p:cNvPr>
              <p:cNvSpPr/>
              <p:nvPr/>
            </p:nvSpPr>
            <p:spPr>
              <a:xfrm flipH="1" flipV="1">
                <a:off x="304800" y="3956624"/>
                <a:ext cx="238160" cy="325919"/>
              </a:xfrm>
              <a:prstGeom prst="rtTriangle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eaLnBrk="0" fontAlgn="base" hangingPunct="0">
                  <a:spcBef>
                    <a:spcPct val="10000"/>
                  </a:spcBef>
                  <a:spcAft>
                    <a:spcPct val="0"/>
                  </a:spcAft>
                  <a:buClr>
                    <a:srgbClr val="0B1F65"/>
                  </a:buClr>
                </a:pPr>
                <a:endParaRPr lang="zh-CN" altLang="en-US" sz="2400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96" name="直角三角形 17">
                <a:extLst>
                  <a:ext uri="{FF2B5EF4-FFF2-40B4-BE49-F238E27FC236}">
                    <a16:creationId xmlns:a16="http://schemas.microsoft.com/office/drawing/2014/main" id="{1931BF4F-BAA8-46B2-8D94-2AF298A17289}"/>
                  </a:ext>
                </a:extLst>
              </p:cNvPr>
              <p:cNvSpPr/>
              <p:nvPr/>
            </p:nvSpPr>
            <p:spPr>
              <a:xfrm flipV="1">
                <a:off x="2073936" y="3956624"/>
                <a:ext cx="238160" cy="325919"/>
              </a:xfrm>
              <a:prstGeom prst="rtTriangle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eaLnBrk="0" fontAlgn="base" hangingPunct="0">
                  <a:spcBef>
                    <a:spcPct val="10000"/>
                  </a:spcBef>
                  <a:spcAft>
                    <a:spcPct val="0"/>
                  </a:spcAft>
                  <a:buClr>
                    <a:srgbClr val="0B1F65"/>
                  </a:buClr>
                </a:pPr>
                <a:endParaRPr lang="zh-CN" altLang="en-US" sz="2400">
                  <a:solidFill>
                    <a:prstClr val="white"/>
                  </a:solidFill>
                  <a:latin typeface="Arial"/>
                </a:endParaRPr>
              </a:p>
            </p:txBody>
          </p:sp>
        </p:grp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71476F0F-44D8-46F7-9C6D-2BCCA51CFFD4}"/>
                </a:ext>
              </a:extLst>
            </p:cNvPr>
            <p:cNvSpPr/>
            <p:nvPr/>
          </p:nvSpPr>
          <p:spPr>
            <a:xfrm>
              <a:off x="6754174" y="3318746"/>
              <a:ext cx="1869100" cy="106798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eaLnBrk="0" fontAlgn="base" hangingPunct="0">
                <a:spcBef>
                  <a:spcPct val="10000"/>
                </a:spcBef>
                <a:spcAft>
                  <a:spcPct val="0"/>
                </a:spcAft>
                <a:buClr>
                  <a:srgbClr val="0B1F65"/>
                </a:buClr>
              </a:pPr>
              <a:r>
                <a:rPr lang="en-US" sz="2000" dirty="0">
                  <a:solidFill>
                    <a:prstClr val="white"/>
                  </a:solidFill>
                  <a:latin typeface="Arial" charset="0"/>
                  <a:cs typeface="Times New Roman" pitchFamily="18" charset="0"/>
                </a:rPr>
                <a:t>~10</a:t>
              </a:r>
            </a:p>
            <a:p>
              <a:pPr algn="ctr" eaLnBrk="0" fontAlgn="base" hangingPunct="0">
                <a:spcBef>
                  <a:spcPct val="10000"/>
                </a:spcBef>
                <a:spcAft>
                  <a:spcPct val="0"/>
                </a:spcAft>
                <a:buClr>
                  <a:srgbClr val="0B1F65"/>
                </a:buClr>
              </a:pPr>
              <a:r>
                <a:rPr lang="en-US" sz="1400" dirty="0">
                  <a:solidFill>
                    <a:prstClr val="white"/>
                  </a:solidFill>
                  <a:latin typeface="Arial" charset="0"/>
                  <a:cs typeface="Times New Roman" pitchFamily="18" charset="0"/>
                </a:rPr>
                <a:t>New features will be implemented by end of January 2018</a:t>
              </a:r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58E0F737-DDD2-46C0-8302-AC483AA7C02C}"/>
                </a:ext>
              </a:extLst>
            </p:cNvPr>
            <p:cNvSpPr/>
            <p:nvPr/>
          </p:nvSpPr>
          <p:spPr>
            <a:xfrm>
              <a:off x="1987776" y="3352702"/>
              <a:ext cx="1859962" cy="8525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eaLnBrk="0" fontAlgn="base" hangingPunct="0">
                <a:spcBef>
                  <a:spcPct val="10000"/>
                </a:spcBef>
                <a:spcAft>
                  <a:spcPct val="0"/>
                </a:spcAft>
                <a:buClr>
                  <a:srgbClr val="0B1F65"/>
                </a:buClr>
              </a:pPr>
              <a:r>
                <a:rPr lang="en-US" sz="2000" dirty="0">
                  <a:solidFill>
                    <a:prstClr val="white"/>
                  </a:solidFill>
                  <a:latin typeface="Arial" charset="0"/>
                  <a:cs typeface="Times New Roman" pitchFamily="18" charset="0"/>
                </a:rPr>
                <a:t>7 </a:t>
              </a:r>
            </a:p>
            <a:p>
              <a:pPr algn="ctr" eaLnBrk="0" fontAlgn="base" hangingPunct="0">
                <a:spcBef>
                  <a:spcPct val="10000"/>
                </a:spcBef>
                <a:spcAft>
                  <a:spcPct val="0"/>
                </a:spcAft>
                <a:buClr>
                  <a:srgbClr val="0B1F65"/>
                </a:buClr>
              </a:pPr>
              <a:r>
                <a:rPr lang="en-US" sz="1400" dirty="0">
                  <a:solidFill>
                    <a:prstClr val="white"/>
                  </a:solidFill>
                  <a:latin typeface="Arial" charset="0"/>
                  <a:cs typeface="Times New Roman" pitchFamily="18" charset="0"/>
                </a:rPr>
                <a:t>Banner Features were extracted </a:t>
              </a:r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24B12724-8AFE-4C9F-9DCD-0AF416573F0A}"/>
                </a:ext>
              </a:extLst>
            </p:cNvPr>
            <p:cNvSpPr/>
            <p:nvPr/>
          </p:nvSpPr>
          <p:spPr>
            <a:xfrm>
              <a:off x="4402070" y="3364406"/>
              <a:ext cx="1871552" cy="8525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eaLnBrk="0" fontAlgn="base" hangingPunct="0">
                <a:spcBef>
                  <a:spcPct val="10000"/>
                </a:spcBef>
                <a:spcAft>
                  <a:spcPct val="0"/>
                </a:spcAft>
                <a:buClr>
                  <a:srgbClr val="0B1F65"/>
                </a:buClr>
              </a:pPr>
              <a:r>
                <a:rPr lang="en-US" sz="2000" dirty="0">
                  <a:solidFill>
                    <a:prstClr val="white"/>
                  </a:solidFill>
                  <a:latin typeface="Arial" charset="0"/>
                  <a:cs typeface="Times New Roman" pitchFamily="18" charset="0"/>
                </a:rPr>
                <a:t>~85% </a:t>
              </a:r>
            </a:p>
            <a:p>
              <a:pPr algn="ctr" eaLnBrk="0" fontAlgn="base" hangingPunct="0">
                <a:spcBef>
                  <a:spcPct val="10000"/>
                </a:spcBef>
                <a:spcAft>
                  <a:spcPct val="0"/>
                </a:spcAft>
                <a:buClr>
                  <a:srgbClr val="0B1F65"/>
                </a:buClr>
              </a:pPr>
              <a:r>
                <a:rPr lang="en-US" sz="1400" dirty="0">
                  <a:solidFill>
                    <a:prstClr val="white"/>
                  </a:solidFill>
                  <a:latin typeface="Arial" charset="0"/>
                  <a:cs typeface="Times New Roman" pitchFamily="18" charset="0"/>
                </a:rPr>
                <a:t>Average accuracy was achieved </a:t>
              </a:r>
              <a:endParaRPr lang="en-US" sz="1100" dirty="0">
                <a:solidFill>
                  <a:prstClr val="white"/>
                </a:solidFill>
                <a:latin typeface="Arial" charset="0"/>
                <a:cs typeface="Times New Roman" pitchFamily="18" charset="0"/>
              </a:endParaRPr>
            </a:p>
          </p:txBody>
        </p:sp>
      </p:grpSp>
      <p:sp>
        <p:nvSpPr>
          <p:cNvPr id="107" name="TextBox 106">
            <a:extLst>
              <a:ext uri="{FF2B5EF4-FFF2-40B4-BE49-F238E27FC236}">
                <a16:creationId xmlns:a16="http://schemas.microsoft.com/office/drawing/2014/main" id="{FC1EEBDE-FC14-48DD-9FE2-129DE4F894F8}"/>
              </a:ext>
            </a:extLst>
          </p:cNvPr>
          <p:cNvSpPr txBox="1"/>
          <p:nvPr/>
        </p:nvSpPr>
        <p:spPr>
          <a:xfrm>
            <a:off x="1571580" y="5059474"/>
            <a:ext cx="1816698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</a:pPr>
            <a:r>
              <a:rPr lang="en-US" sz="1400" dirty="0">
                <a:solidFill>
                  <a:srgbClr val="000000"/>
                </a:solidFill>
                <a:latin typeface="Arial" charset="0"/>
                <a:cs typeface="Times New Roman" pitchFamily="18" charset="0"/>
              </a:rPr>
              <a:t>Holiday Campaign 2017</a:t>
            </a:r>
          </a:p>
        </p:txBody>
      </p:sp>
      <p:grpSp>
        <p:nvGrpSpPr>
          <p:cNvPr id="108" name="Group 129">
            <a:extLst>
              <a:ext uri="{FF2B5EF4-FFF2-40B4-BE49-F238E27FC236}">
                <a16:creationId xmlns:a16="http://schemas.microsoft.com/office/drawing/2014/main" id="{A4D9EDF0-5168-4F67-B052-3C8CA010F20B}"/>
              </a:ext>
            </a:extLst>
          </p:cNvPr>
          <p:cNvGrpSpPr/>
          <p:nvPr/>
        </p:nvGrpSpPr>
        <p:grpSpPr>
          <a:xfrm>
            <a:off x="3042055" y="4691744"/>
            <a:ext cx="2453492" cy="1209521"/>
            <a:chOff x="295274" y="1462091"/>
            <a:chExt cx="2016822" cy="2824159"/>
          </a:xfrm>
          <a:solidFill>
            <a:srgbClr val="606060"/>
          </a:solidFill>
        </p:grpSpPr>
        <p:sp>
          <p:nvSpPr>
            <p:cNvPr id="109" name="直角三角形 16">
              <a:extLst>
                <a:ext uri="{FF2B5EF4-FFF2-40B4-BE49-F238E27FC236}">
                  <a16:creationId xmlns:a16="http://schemas.microsoft.com/office/drawing/2014/main" id="{5D43CBD0-00E8-4ED1-B754-39AE57209E1A}"/>
                </a:ext>
              </a:extLst>
            </p:cNvPr>
            <p:cNvSpPr/>
            <p:nvPr/>
          </p:nvSpPr>
          <p:spPr>
            <a:xfrm>
              <a:off x="2073936" y="1470560"/>
              <a:ext cx="238160" cy="325919"/>
            </a:xfrm>
            <a:prstGeom prst="rtTriangle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0" fontAlgn="base" hangingPunct="0">
                <a:spcBef>
                  <a:spcPct val="10000"/>
                </a:spcBef>
                <a:spcAft>
                  <a:spcPct val="0"/>
                </a:spcAft>
                <a:buClr>
                  <a:srgbClr val="0B1F65"/>
                </a:buClr>
              </a:pPr>
              <a:endParaRPr lang="zh-CN" altLang="en-US" sz="240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10" name="直角三角形 14">
              <a:extLst>
                <a:ext uri="{FF2B5EF4-FFF2-40B4-BE49-F238E27FC236}">
                  <a16:creationId xmlns:a16="http://schemas.microsoft.com/office/drawing/2014/main" id="{8AB6CBA3-E15F-4BE0-BD8E-A809FED94254}"/>
                </a:ext>
              </a:extLst>
            </p:cNvPr>
            <p:cNvSpPr/>
            <p:nvPr/>
          </p:nvSpPr>
          <p:spPr>
            <a:xfrm flipH="1">
              <a:off x="295274" y="1462091"/>
              <a:ext cx="238160" cy="325919"/>
            </a:xfrm>
            <a:prstGeom prst="rtTriangle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0" fontAlgn="base" hangingPunct="0">
                <a:spcBef>
                  <a:spcPct val="10000"/>
                </a:spcBef>
                <a:spcAft>
                  <a:spcPct val="0"/>
                </a:spcAft>
                <a:buClr>
                  <a:srgbClr val="0B1F65"/>
                </a:buClr>
              </a:pPr>
              <a:endParaRPr lang="zh-CN" altLang="en-US" sz="240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11" name="矩形 7">
              <a:extLst>
                <a:ext uri="{FF2B5EF4-FFF2-40B4-BE49-F238E27FC236}">
                  <a16:creationId xmlns:a16="http://schemas.microsoft.com/office/drawing/2014/main" id="{CC83632A-BBDF-48C7-97F4-73F74FA5673C}"/>
                </a:ext>
              </a:extLst>
            </p:cNvPr>
            <p:cNvSpPr/>
            <p:nvPr/>
          </p:nvSpPr>
          <p:spPr>
            <a:xfrm rot="5400000">
              <a:off x="-106031" y="2108331"/>
              <a:ext cx="2819399" cy="1536439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0" fontAlgn="base" hangingPunct="0">
                <a:spcBef>
                  <a:spcPct val="10000"/>
                </a:spcBef>
                <a:spcAft>
                  <a:spcPct val="0"/>
                </a:spcAft>
                <a:buClr>
                  <a:srgbClr val="0B1F65"/>
                </a:buClr>
              </a:pPr>
              <a:endParaRPr lang="zh-CN" altLang="en-US" sz="240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12" name="直角三角形 15">
              <a:extLst>
                <a:ext uri="{FF2B5EF4-FFF2-40B4-BE49-F238E27FC236}">
                  <a16:creationId xmlns:a16="http://schemas.microsoft.com/office/drawing/2014/main" id="{EA1C4D63-24FD-4F00-BB27-F23A895FB0F7}"/>
                </a:ext>
              </a:extLst>
            </p:cNvPr>
            <p:cNvSpPr/>
            <p:nvPr/>
          </p:nvSpPr>
          <p:spPr>
            <a:xfrm flipH="1" flipV="1">
              <a:off x="304800" y="3956624"/>
              <a:ext cx="238160" cy="325919"/>
            </a:xfrm>
            <a:prstGeom prst="rtTriangle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0" fontAlgn="base" hangingPunct="0">
                <a:spcBef>
                  <a:spcPct val="10000"/>
                </a:spcBef>
                <a:spcAft>
                  <a:spcPct val="0"/>
                </a:spcAft>
                <a:buClr>
                  <a:srgbClr val="0B1F65"/>
                </a:buClr>
              </a:pPr>
              <a:endParaRPr lang="zh-CN" altLang="en-US" sz="240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13" name="直角三角形 17">
              <a:extLst>
                <a:ext uri="{FF2B5EF4-FFF2-40B4-BE49-F238E27FC236}">
                  <a16:creationId xmlns:a16="http://schemas.microsoft.com/office/drawing/2014/main" id="{16D779DE-6701-4D29-AFF7-B1FFC37A6832}"/>
                </a:ext>
              </a:extLst>
            </p:cNvPr>
            <p:cNvSpPr/>
            <p:nvPr/>
          </p:nvSpPr>
          <p:spPr>
            <a:xfrm flipV="1">
              <a:off x="2073936" y="3956624"/>
              <a:ext cx="238160" cy="325919"/>
            </a:xfrm>
            <a:prstGeom prst="rtTriangle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0" fontAlgn="base" hangingPunct="0">
                <a:spcBef>
                  <a:spcPct val="10000"/>
                </a:spcBef>
                <a:spcAft>
                  <a:spcPct val="0"/>
                </a:spcAft>
                <a:buClr>
                  <a:srgbClr val="0B1F65"/>
                </a:buClr>
              </a:pPr>
              <a:endParaRPr lang="zh-CN" altLang="en-US" sz="2400">
                <a:solidFill>
                  <a:prstClr val="white"/>
                </a:solidFill>
                <a:latin typeface="Arial"/>
              </a:endParaRPr>
            </a:p>
          </p:txBody>
        </p:sp>
      </p:grpSp>
      <p:grpSp>
        <p:nvGrpSpPr>
          <p:cNvPr id="114" name="Group 129">
            <a:extLst>
              <a:ext uri="{FF2B5EF4-FFF2-40B4-BE49-F238E27FC236}">
                <a16:creationId xmlns:a16="http://schemas.microsoft.com/office/drawing/2014/main" id="{FE83E630-1AB9-450B-8E2D-4D7C1400CFDA}"/>
              </a:ext>
            </a:extLst>
          </p:cNvPr>
          <p:cNvGrpSpPr/>
          <p:nvPr/>
        </p:nvGrpSpPr>
        <p:grpSpPr>
          <a:xfrm>
            <a:off x="5459835" y="4690156"/>
            <a:ext cx="2453492" cy="1209521"/>
            <a:chOff x="295274" y="1462091"/>
            <a:chExt cx="2016822" cy="2824159"/>
          </a:xfrm>
          <a:solidFill>
            <a:srgbClr val="606060"/>
          </a:solidFill>
        </p:grpSpPr>
        <p:sp>
          <p:nvSpPr>
            <p:cNvPr id="115" name="直角三角形 16">
              <a:extLst>
                <a:ext uri="{FF2B5EF4-FFF2-40B4-BE49-F238E27FC236}">
                  <a16:creationId xmlns:a16="http://schemas.microsoft.com/office/drawing/2014/main" id="{BD108E64-6B98-46C3-A2E5-9440A691D514}"/>
                </a:ext>
              </a:extLst>
            </p:cNvPr>
            <p:cNvSpPr/>
            <p:nvPr/>
          </p:nvSpPr>
          <p:spPr>
            <a:xfrm>
              <a:off x="2073936" y="1470560"/>
              <a:ext cx="238160" cy="325919"/>
            </a:xfrm>
            <a:prstGeom prst="rtTriangle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0" fontAlgn="base" hangingPunct="0">
                <a:spcBef>
                  <a:spcPct val="10000"/>
                </a:spcBef>
                <a:spcAft>
                  <a:spcPct val="0"/>
                </a:spcAft>
                <a:buClr>
                  <a:srgbClr val="0B1F65"/>
                </a:buClr>
              </a:pPr>
              <a:endParaRPr lang="zh-CN" altLang="en-US" sz="240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16" name="直角三角形 14">
              <a:extLst>
                <a:ext uri="{FF2B5EF4-FFF2-40B4-BE49-F238E27FC236}">
                  <a16:creationId xmlns:a16="http://schemas.microsoft.com/office/drawing/2014/main" id="{1B4CF43B-813F-44AE-AD92-AF4403CAB571}"/>
                </a:ext>
              </a:extLst>
            </p:cNvPr>
            <p:cNvSpPr/>
            <p:nvPr/>
          </p:nvSpPr>
          <p:spPr>
            <a:xfrm flipH="1">
              <a:off x="295274" y="1462091"/>
              <a:ext cx="238160" cy="325919"/>
            </a:xfrm>
            <a:prstGeom prst="rtTriangle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0" fontAlgn="base" hangingPunct="0">
                <a:spcBef>
                  <a:spcPct val="10000"/>
                </a:spcBef>
                <a:spcAft>
                  <a:spcPct val="0"/>
                </a:spcAft>
                <a:buClr>
                  <a:srgbClr val="0B1F65"/>
                </a:buClr>
              </a:pPr>
              <a:endParaRPr lang="zh-CN" altLang="en-US" sz="240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17" name="矩形 7">
              <a:extLst>
                <a:ext uri="{FF2B5EF4-FFF2-40B4-BE49-F238E27FC236}">
                  <a16:creationId xmlns:a16="http://schemas.microsoft.com/office/drawing/2014/main" id="{4D82C0FF-1558-4C45-BF0D-5785C5784EAF}"/>
                </a:ext>
              </a:extLst>
            </p:cNvPr>
            <p:cNvSpPr/>
            <p:nvPr/>
          </p:nvSpPr>
          <p:spPr>
            <a:xfrm rot="5400000">
              <a:off x="-106031" y="2108331"/>
              <a:ext cx="2819399" cy="1536439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0" fontAlgn="base" hangingPunct="0">
                <a:spcBef>
                  <a:spcPct val="10000"/>
                </a:spcBef>
                <a:spcAft>
                  <a:spcPct val="0"/>
                </a:spcAft>
                <a:buClr>
                  <a:srgbClr val="0B1F65"/>
                </a:buClr>
              </a:pPr>
              <a:endParaRPr lang="zh-CN" altLang="en-US" sz="240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18" name="直角三角形 15">
              <a:extLst>
                <a:ext uri="{FF2B5EF4-FFF2-40B4-BE49-F238E27FC236}">
                  <a16:creationId xmlns:a16="http://schemas.microsoft.com/office/drawing/2014/main" id="{92BCF8DE-AE94-4D6A-B075-FD0C1A1F3552}"/>
                </a:ext>
              </a:extLst>
            </p:cNvPr>
            <p:cNvSpPr/>
            <p:nvPr/>
          </p:nvSpPr>
          <p:spPr>
            <a:xfrm flipH="1" flipV="1">
              <a:off x="304800" y="3956624"/>
              <a:ext cx="238160" cy="325919"/>
            </a:xfrm>
            <a:prstGeom prst="rtTriangle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0" fontAlgn="base" hangingPunct="0">
                <a:spcBef>
                  <a:spcPct val="10000"/>
                </a:spcBef>
                <a:spcAft>
                  <a:spcPct val="0"/>
                </a:spcAft>
                <a:buClr>
                  <a:srgbClr val="0B1F65"/>
                </a:buClr>
              </a:pPr>
              <a:endParaRPr lang="zh-CN" altLang="en-US" sz="240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19" name="直角三角形 17">
              <a:extLst>
                <a:ext uri="{FF2B5EF4-FFF2-40B4-BE49-F238E27FC236}">
                  <a16:creationId xmlns:a16="http://schemas.microsoft.com/office/drawing/2014/main" id="{C496257D-2AED-4BAD-8794-F293ADB2FAB1}"/>
                </a:ext>
              </a:extLst>
            </p:cNvPr>
            <p:cNvSpPr/>
            <p:nvPr/>
          </p:nvSpPr>
          <p:spPr>
            <a:xfrm flipV="1">
              <a:off x="2073936" y="3956624"/>
              <a:ext cx="238160" cy="325919"/>
            </a:xfrm>
            <a:prstGeom prst="rtTriangle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0" fontAlgn="base" hangingPunct="0">
                <a:spcBef>
                  <a:spcPct val="10000"/>
                </a:spcBef>
                <a:spcAft>
                  <a:spcPct val="0"/>
                </a:spcAft>
                <a:buClr>
                  <a:srgbClr val="0B1F65"/>
                </a:buClr>
              </a:pPr>
              <a:endParaRPr lang="zh-CN" altLang="en-US" sz="2400">
                <a:solidFill>
                  <a:prstClr val="white"/>
                </a:solidFill>
                <a:latin typeface="Arial"/>
              </a:endParaRPr>
            </a:p>
          </p:txBody>
        </p:sp>
      </p:grpSp>
      <p:grpSp>
        <p:nvGrpSpPr>
          <p:cNvPr id="120" name="Group 129">
            <a:extLst>
              <a:ext uri="{FF2B5EF4-FFF2-40B4-BE49-F238E27FC236}">
                <a16:creationId xmlns:a16="http://schemas.microsoft.com/office/drawing/2014/main" id="{75B6A134-89BD-4C02-955F-1C43575C85A0}"/>
              </a:ext>
            </a:extLst>
          </p:cNvPr>
          <p:cNvGrpSpPr/>
          <p:nvPr/>
        </p:nvGrpSpPr>
        <p:grpSpPr>
          <a:xfrm>
            <a:off x="7821077" y="4690155"/>
            <a:ext cx="2453492" cy="1207934"/>
            <a:chOff x="295274" y="1462091"/>
            <a:chExt cx="2016822" cy="2824159"/>
          </a:xfrm>
          <a:solidFill>
            <a:srgbClr val="606060"/>
          </a:solidFill>
        </p:grpSpPr>
        <p:sp>
          <p:nvSpPr>
            <p:cNvPr id="121" name="直角三角形 16">
              <a:extLst>
                <a:ext uri="{FF2B5EF4-FFF2-40B4-BE49-F238E27FC236}">
                  <a16:creationId xmlns:a16="http://schemas.microsoft.com/office/drawing/2014/main" id="{F5C667E6-B357-418D-8EF3-01048A69201E}"/>
                </a:ext>
              </a:extLst>
            </p:cNvPr>
            <p:cNvSpPr/>
            <p:nvPr/>
          </p:nvSpPr>
          <p:spPr>
            <a:xfrm>
              <a:off x="2073936" y="1470560"/>
              <a:ext cx="238160" cy="325919"/>
            </a:xfrm>
            <a:prstGeom prst="rtTriangle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0" fontAlgn="base" hangingPunct="0">
                <a:spcBef>
                  <a:spcPct val="10000"/>
                </a:spcBef>
                <a:spcAft>
                  <a:spcPct val="0"/>
                </a:spcAft>
                <a:buClr>
                  <a:srgbClr val="0B1F65"/>
                </a:buClr>
              </a:pPr>
              <a:endParaRPr lang="zh-CN" altLang="en-US" sz="240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22" name="直角三角形 14">
              <a:extLst>
                <a:ext uri="{FF2B5EF4-FFF2-40B4-BE49-F238E27FC236}">
                  <a16:creationId xmlns:a16="http://schemas.microsoft.com/office/drawing/2014/main" id="{64BFCBA9-A060-488C-90F9-8F5D502D9D55}"/>
                </a:ext>
              </a:extLst>
            </p:cNvPr>
            <p:cNvSpPr/>
            <p:nvPr/>
          </p:nvSpPr>
          <p:spPr>
            <a:xfrm flipH="1">
              <a:off x="295274" y="1462091"/>
              <a:ext cx="238160" cy="325919"/>
            </a:xfrm>
            <a:prstGeom prst="rtTriangle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0" fontAlgn="base" hangingPunct="0">
                <a:spcBef>
                  <a:spcPct val="10000"/>
                </a:spcBef>
                <a:spcAft>
                  <a:spcPct val="0"/>
                </a:spcAft>
                <a:buClr>
                  <a:srgbClr val="0B1F65"/>
                </a:buClr>
              </a:pPr>
              <a:endParaRPr lang="zh-CN" altLang="en-US" sz="240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23" name="矩形 7">
              <a:extLst>
                <a:ext uri="{FF2B5EF4-FFF2-40B4-BE49-F238E27FC236}">
                  <a16:creationId xmlns:a16="http://schemas.microsoft.com/office/drawing/2014/main" id="{CEB5052B-D029-491F-ACBF-75FBF464B0BD}"/>
                </a:ext>
              </a:extLst>
            </p:cNvPr>
            <p:cNvSpPr/>
            <p:nvPr/>
          </p:nvSpPr>
          <p:spPr>
            <a:xfrm rot="5400000">
              <a:off x="-106031" y="2108331"/>
              <a:ext cx="2819399" cy="1536439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0" fontAlgn="base" hangingPunct="0">
                <a:spcBef>
                  <a:spcPct val="10000"/>
                </a:spcBef>
                <a:spcAft>
                  <a:spcPct val="0"/>
                </a:spcAft>
                <a:buClr>
                  <a:srgbClr val="0B1F65"/>
                </a:buClr>
              </a:pPr>
              <a:endParaRPr lang="zh-CN" altLang="en-US" sz="240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24" name="直角三角形 15">
              <a:extLst>
                <a:ext uri="{FF2B5EF4-FFF2-40B4-BE49-F238E27FC236}">
                  <a16:creationId xmlns:a16="http://schemas.microsoft.com/office/drawing/2014/main" id="{4828512D-AEF1-47DC-999D-C3B46A7AA80C}"/>
                </a:ext>
              </a:extLst>
            </p:cNvPr>
            <p:cNvSpPr/>
            <p:nvPr/>
          </p:nvSpPr>
          <p:spPr>
            <a:xfrm flipH="1" flipV="1">
              <a:off x="304800" y="3956624"/>
              <a:ext cx="238160" cy="325919"/>
            </a:xfrm>
            <a:prstGeom prst="rtTriangle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0" fontAlgn="base" hangingPunct="0">
                <a:spcBef>
                  <a:spcPct val="10000"/>
                </a:spcBef>
                <a:spcAft>
                  <a:spcPct val="0"/>
                </a:spcAft>
                <a:buClr>
                  <a:srgbClr val="0B1F65"/>
                </a:buClr>
              </a:pPr>
              <a:endParaRPr lang="zh-CN" altLang="en-US" sz="240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25" name="直角三角形 17">
              <a:extLst>
                <a:ext uri="{FF2B5EF4-FFF2-40B4-BE49-F238E27FC236}">
                  <a16:creationId xmlns:a16="http://schemas.microsoft.com/office/drawing/2014/main" id="{6CCB09EC-1538-4054-8BD2-7051284EFA4B}"/>
                </a:ext>
              </a:extLst>
            </p:cNvPr>
            <p:cNvSpPr/>
            <p:nvPr/>
          </p:nvSpPr>
          <p:spPr>
            <a:xfrm flipV="1">
              <a:off x="2073936" y="3956624"/>
              <a:ext cx="238160" cy="325919"/>
            </a:xfrm>
            <a:prstGeom prst="rtTriangle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0" fontAlgn="base" hangingPunct="0">
                <a:spcBef>
                  <a:spcPct val="10000"/>
                </a:spcBef>
                <a:spcAft>
                  <a:spcPct val="0"/>
                </a:spcAft>
                <a:buClr>
                  <a:srgbClr val="0B1F65"/>
                </a:buClr>
              </a:pPr>
              <a:endParaRPr lang="zh-CN" altLang="en-US" sz="2400">
                <a:solidFill>
                  <a:prstClr val="white"/>
                </a:solidFill>
                <a:latin typeface="Arial"/>
              </a:endParaRPr>
            </a:p>
          </p:txBody>
        </p:sp>
      </p:grpSp>
      <p:sp>
        <p:nvSpPr>
          <p:cNvPr id="126" name="Rectangle 125">
            <a:extLst>
              <a:ext uri="{FF2B5EF4-FFF2-40B4-BE49-F238E27FC236}">
                <a16:creationId xmlns:a16="http://schemas.microsoft.com/office/drawing/2014/main" id="{B51EC8EC-C697-49AF-85DA-3DF356976113}"/>
              </a:ext>
            </a:extLst>
          </p:cNvPr>
          <p:cNvSpPr/>
          <p:nvPr/>
        </p:nvSpPr>
        <p:spPr>
          <a:xfrm>
            <a:off x="8013269" y="4758076"/>
            <a:ext cx="2069066" cy="1067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</a:pPr>
            <a:r>
              <a:rPr lang="en-US" sz="2000" dirty="0">
                <a:solidFill>
                  <a:prstClr val="white"/>
                </a:solidFill>
                <a:latin typeface="Arial" charset="0"/>
                <a:cs typeface="Times New Roman" pitchFamily="18" charset="0"/>
              </a:rPr>
              <a:t>$ 182K</a:t>
            </a:r>
          </a:p>
          <a:p>
            <a:pPr algn="ctr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</a:pPr>
            <a:r>
              <a:rPr lang="en-US" sz="1400" dirty="0">
                <a:solidFill>
                  <a:prstClr val="white"/>
                </a:solidFill>
                <a:latin typeface="Arial" charset="0"/>
                <a:cs typeface="Times New Roman" pitchFamily="18" charset="0"/>
              </a:rPr>
              <a:t>Incremental revenue is observed in 10 days of campaign</a:t>
            </a: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593DC62E-D863-43FF-AD22-142E666A297E}"/>
              </a:ext>
            </a:extLst>
          </p:cNvPr>
          <p:cNvSpPr/>
          <p:nvPr/>
        </p:nvSpPr>
        <p:spPr>
          <a:xfrm>
            <a:off x="3337574" y="4769404"/>
            <a:ext cx="1871552" cy="1067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</a:pPr>
            <a:r>
              <a:rPr lang="en-US" sz="2000" dirty="0">
                <a:solidFill>
                  <a:prstClr val="white"/>
                </a:solidFill>
                <a:latin typeface="Arial" charset="0"/>
                <a:cs typeface="Times New Roman" pitchFamily="18" charset="0"/>
              </a:rPr>
              <a:t>6 </a:t>
            </a:r>
          </a:p>
          <a:p>
            <a:pPr algn="ctr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</a:pPr>
            <a:r>
              <a:rPr lang="en-US" sz="1400" dirty="0">
                <a:solidFill>
                  <a:prstClr val="white"/>
                </a:solidFill>
                <a:latin typeface="Arial" charset="0"/>
                <a:cs typeface="Times New Roman" pitchFamily="18" charset="0"/>
              </a:rPr>
              <a:t>Creatives were designed using IPE recommendations</a:t>
            </a:r>
            <a:endParaRPr lang="en-US" sz="900" dirty="0">
              <a:solidFill>
                <a:prstClr val="white"/>
              </a:solidFill>
              <a:latin typeface="Arial" charset="0"/>
              <a:cs typeface="Times New Roman" pitchFamily="18" charset="0"/>
            </a:endParaRP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E75AEDB6-3A95-41C0-972D-CE7ADBCF05B8}"/>
              </a:ext>
            </a:extLst>
          </p:cNvPr>
          <p:cNvSpPr/>
          <p:nvPr/>
        </p:nvSpPr>
        <p:spPr>
          <a:xfrm>
            <a:off x="5676150" y="4810458"/>
            <a:ext cx="2069066" cy="8525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</a:pPr>
            <a:r>
              <a:rPr lang="en-US" sz="2000" dirty="0">
                <a:solidFill>
                  <a:prstClr val="white"/>
                </a:solidFill>
                <a:latin typeface="Arial" charset="0"/>
                <a:cs typeface="Times New Roman" pitchFamily="18" charset="0"/>
              </a:rPr>
              <a:t>~7.2%</a:t>
            </a:r>
          </a:p>
          <a:p>
            <a:pPr algn="ctr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</a:pPr>
            <a:r>
              <a:rPr lang="en-US" sz="1400" dirty="0">
                <a:solidFill>
                  <a:prstClr val="white"/>
                </a:solidFill>
                <a:latin typeface="Arial" charset="0"/>
                <a:cs typeface="Times New Roman" pitchFamily="18" charset="0"/>
              </a:rPr>
              <a:t>Incremental lift in CTO is observed </a:t>
            </a:r>
          </a:p>
        </p:txBody>
      </p:sp>
    </p:spTree>
    <p:extLst>
      <p:ext uri="{BB962C8B-B14F-4D97-AF65-F5344CB8AC3E}">
        <p14:creationId xmlns:p14="http://schemas.microsoft.com/office/powerpoint/2010/main" val="2939152477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 bwMode="gray">
          <a:xfrm>
            <a:off x="383366" y="1456203"/>
            <a:ext cx="7571524" cy="2319612"/>
          </a:xfrm>
          <a:prstGeom prst="rect">
            <a:avLst/>
          </a:prstGeom>
          <a:solidFill>
            <a:schemeClr val="bg2">
              <a:lumMod val="95000"/>
            </a:schemeClr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6000" tIns="96000" rIns="96000" bIns="9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GB" sz="1867" cap="all" dirty="0">
              <a:latin typeface="+mj-lt"/>
              <a:cs typeface="AdihausDIN" panose="020B0504020101020102" pitchFamily="34" charset="0"/>
            </a:endParaRPr>
          </a:p>
        </p:txBody>
      </p:sp>
      <p:sp>
        <p:nvSpPr>
          <p:cNvPr id="9" name="Rectangle 8"/>
          <p:cNvSpPr/>
          <p:nvPr/>
        </p:nvSpPr>
        <p:spPr bwMode="gray">
          <a:xfrm>
            <a:off x="8120965" y="4153733"/>
            <a:ext cx="3391860" cy="2151212"/>
          </a:xfrm>
          <a:prstGeom prst="rect">
            <a:avLst/>
          </a:prstGeom>
          <a:solidFill>
            <a:schemeClr val="accent2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6000" tIns="96000" rIns="96000" bIns="9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GB" sz="1867" cap="all" dirty="0">
              <a:latin typeface="+mj-lt"/>
              <a:cs typeface="AdihausDIN" panose="020B0504020101020102" pitchFamily="34" charset="0"/>
            </a:endParaRPr>
          </a:p>
        </p:txBody>
      </p:sp>
      <p:sp>
        <p:nvSpPr>
          <p:cNvPr id="4" name="TextBox 3"/>
          <p:cNvSpPr txBox="1"/>
          <p:nvPr/>
        </p:nvSpPr>
        <p:spPr bwMode="gray">
          <a:xfrm>
            <a:off x="383366" y="1462476"/>
            <a:ext cx="7571524" cy="647185"/>
          </a:xfrm>
          <a:prstGeom prst="rect">
            <a:avLst/>
          </a:prstGeom>
          <a:noFill/>
          <a:ln w="12700" cap="sq">
            <a:noFill/>
            <a:miter lim="800000"/>
          </a:ln>
        </p:spPr>
        <p:txBody>
          <a:bodyPr vert="horz" wrap="square" lIns="96716" tIns="96716" rIns="96716" bIns="96716" rtlCol="0" anchor="t" anchorCtr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1467" dirty="0">
                <a:latin typeface="AdiHaus" panose="02000503020000020004" pitchFamily="2" charset="0"/>
              </a:rPr>
              <a:t>Purchase Propensity Model is a type of predictive</a:t>
            </a:r>
            <a:r>
              <a:rPr lang="en-US" sz="1467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iHaus" panose="02000503020000020004" pitchFamily="2" charset="0"/>
              </a:rPr>
              <a:t> </a:t>
            </a:r>
            <a:r>
              <a:rPr lang="en-US" sz="1467" dirty="0">
                <a:latin typeface="AdiHaus" panose="02000503020000020004" pitchFamily="2" charset="0"/>
              </a:rPr>
              <a:t>model that allows to identify which consumers are more likely to make a purchase in the next 7 days from client in a particular product category</a:t>
            </a:r>
            <a:endParaRPr lang="en-US" sz="1467" dirty="0">
              <a:latin typeface="AdiHaus" panose="02000503020000020004" pitchFamily="2" charset="0"/>
              <a:cs typeface="AdihausDIN" panose="020B0504020101020102" pitchFamily="34" charset="0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1232785" y="4242773"/>
            <a:ext cx="6722104" cy="5438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67" dirty="0">
                <a:solidFill>
                  <a:schemeClr val="accent1"/>
                </a:solidFill>
                <a:latin typeface="AdihausDIN" panose="020B0504020101020102" pitchFamily="34" charset="0"/>
                <a:cs typeface="AdihausDIN" panose="020B0504020101020102" pitchFamily="34" charset="0"/>
              </a:rPr>
              <a:t>Increase conversion rate </a:t>
            </a:r>
            <a:r>
              <a:rPr lang="en-GB" sz="1467" dirty="0">
                <a:latin typeface="AdihausDIN" panose="020B0504020101020102" pitchFamily="34" charset="0"/>
                <a:cs typeface="AdihausDIN" panose="020B0504020101020102" pitchFamily="34" charset="0"/>
              </a:rPr>
              <a:t>by targeting consumers across channels like social, web, email etc. who are likely to buy in the next 7 days</a:t>
            </a:r>
          </a:p>
        </p:txBody>
      </p:sp>
      <p:sp>
        <p:nvSpPr>
          <p:cNvPr id="69" name="Rectangle 68"/>
          <p:cNvSpPr/>
          <p:nvPr/>
        </p:nvSpPr>
        <p:spPr>
          <a:xfrm>
            <a:off x="1232783" y="5001330"/>
            <a:ext cx="6722107" cy="7696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67" dirty="0">
                <a:solidFill>
                  <a:schemeClr val="accent1"/>
                </a:solidFill>
                <a:latin typeface="AdihausDIN" panose="020B0504020101020102" pitchFamily="34" charset="0"/>
                <a:cs typeface="AdihausDIN" panose="020B0504020101020102" pitchFamily="34" charset="0"/>
              </a:rPr>
              <a:t>Trigger based targeting </a:t>
            </a:r>
            <a:r>
              <a:rPr lang="en-US" sz="1467" dirty="0">
                <a:latin typeface="AdihausDIN" panose="020B0504020101020102" pitchFamily="34" charset="0"/>
                <a:cs typeface="AdihausDIN" panose="020B0504020101020102" pitchFamily="34" charset="0"/>
              </a:rPr>
              <a:t>showcasing the most relevant content based on the champion category suggestion in which consumer shows highest probability of purchase</a:t>
            </a:r>
          </a:p>
        </p:txBody>
      </p:sp>
      <p:sp>
        <p:nvSpPr>
          <p:cNvPr id="70" name="Rectangle 69"/>
          <p:cNvSpPr/>
          <p:nvPr/>
        </p:nvSpPr>
        <p:spPr>
          <a:xfrm>
            <a:off x="1232781" y="5759886"/>
            <a:ext cx="6722108" cy="5438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67" dirty="0">
                <a:solidFill>
                  <a:schemeClr val="accent1"/>
                </a:solidFill>
                <a:latin typeface="AdihausDIN" panose="020B0504020101020102" pitchFamily="34" charset="0"/>
                <a:cs typeface="AdihausDIN" panose="020B0504020101020102" pitchFamily="34" charset="0"/>
              </a:rPr>
              <a:t>Personalize content recommendations </a:t>
            </a:r>
            <a:r>
              <a:rPr lang="en-US" sz="1467" dirty="0">
                <a:latin typeface="AdihausDIN" panose="020B0504020101020102" pitchFamily="34" charset="0"/>
                <a:cs typeface="AdihausDIN" panose="020B0504020101020102" pitchFamily="34" charset="0"/>
              </a:rPr>
              <a:t>with category allocation based on consumer’s highest probability of purchase</a:t>
            </a:r>
          </a:p>
        </p:txBody>
      </p:sp>
      <p:pic>
        <p:nvPicPr>
          <p:cNvPr id="58370" name="Picture 2" descr="Image result for conversion rate optimization icon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513" y="4240723"/>
            <a:ext cx="646607" cy="646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372" name="Picture 4" descr="Image result for relevant content icon"/>
          <p:cNvPicPr>
            <a:picLocks noChangeAspect="1" noChangeArrowheads="1"/>
          </p:cNvPicPr>
          <p:nvPr/>
        </p:nvPicPr>
        <p:blipFill rotWithShape="1"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71" t="3008" r="15482" b="6063"/>
          <a:stretch/>
        </p:blipFill>
        <p:spPr bwMode="auto">
          <a:xfrm>
            <a:off x="490522" y="4945873"/>
            <a:ext cx="708585" cy="638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374" name="Picture 6" descr="Image result for dynamic content icon"/>
          <p:cNvPicPr>
            <a:picLocks noChangeAspect="1" noChangeArrowheads="1"/>
          </p:cNvPicPr>
          <p:nvPr/>
        </p:nvPicPr>
        <p:blipFill>
          <a:blip r:embed="rId5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663" y="5698389"/>
            <a:ext cx="528301" cy="528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7" name="Rectangle 76"/>
          <p:cNvSpPr/>
          <p:nvPr/>
        </p:nvSpPr>
        <p:spPr bwMode="gray">
          <a:xfrm>
            <a:off x="383365" y="3801862"/>
            <a:ext cx="7392000" cy="348813"/>
          </a:xfrm>
          <a:prstGeom prst="rect">
            <a:avLst/>
          </a:prstGeom>
          <a:noFill/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6000" tIns="96000" rIns="96000" bIns="9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467" b="1" dirty="0">
                <a:solidFill>
                  <a:schemeClr val="accent1"/>
                </a:solidFill>
                <a:latin typeface="AdiHaus" panose="02000503020000020004" pitchFamily="2" charset="0"/>
              </a:rPr>
              <a:t>WHY?</a:t>
            </a:r>
          </a:p>
        </p:txBody>
      </p:sp>
      <p:sp>
        <p:nvSpPr>
          <p:cNvPr id="52" name="Rectangle 51"/>
          <p:cNvSpPr/>
          <p:nvPr/>
        </p:nvSpPr>
        <p:spPr bwMode="gray">
          <a:xfrm>
            <a:off x="8120963" y="3805086"/>
            <a:ext cx="3391860" cy="351789"/>
          </a:xfrm>
          <a:prstGeom prst="rect">
            <a:avLst/>
          </a:prstGeom>
          <a:noFill/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6000" tIns="96000" rIns="96000" bIns="9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467" b="1" dirty="0">
                <a:solidFill>
                  <a:schemeClr val="accent1"/>
                </a:solidFill>
                <a:latin typeface="AdiHaus" panose="02000503020000020004" pitchFamily="2" charset="0"/>
              </a:rPr>
              <a:t>USE CASE</a:t>
            </a:r>
          </a:p>
        </p:txBody>
      </p:sp>
      <p:grpSp>
        <p:nvGrpSpPr>
          <p:cNvPr id="17" name="Group 16"/>
          <p:cNvGrpSpPr>
            <a:grpSpLocks noChangeAspect="1"/>
          </p:cNvGrpSpPr>
          <p:nvPr/>
        </p:nvGrpSpPr>
        <p:grpSpPr>
          <a:xfrm>
            <a:off x="4552341" y="2451733"/>
            <a:ext cx="604673" cy="621779"/>
            <a:chOff x="4716016" y="1674158"/>
            <a:chExt cx="900100" cy="985671"/>
          </a:xfrm>
        </p:grpSpPr>
        <p:sp>
          <p:nvSpPr>
            <p:cNvPr id="6" name="Rounded Rectangle 5"/>
            <p:cNvSpPr/>
            <p:nvPr/>
          </p:nvSpPr>
          <p:spPr bwMode="gray">
            <a:xfrm>
              <a:off x="4716016" y="1674158"/>
              <a:ext cx="900100" cy="985671"/>
            </a:xfrm>
            <a:prstGeom prst="roundRect">
              <a:avLst/>
            </a:prstGeom>
            <a:noFill/>
            <a:ln w="19050" cap="sq">
              <a:solidFill>
                <a:schemeClr val="tx1"/>
              </a:solidFill>
              <a:miter lim="800000"/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6000" tIns="96000" rIns="96000" bIns="9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GB" sz="1867" cap="all" dirty="0">
                <a:latin typeface="+mj-lt"/>
                <a:cs typeface="AdihausDIN" panose="020B0504020101020102" pitchFamily="34" charset="0"/>
              </a:endParaRPr>
            </a:p>
          </p:txBody>
        </p:sp>
        <p:cxnSp>
          <p:nvCxnSpPr>
            <p:cNvPr id="13" name="Straight Connector 12"/>
            <p:cNvCxnSpPr/>
            <p:nvPr/>
          </p:nvCxnSpPr>
          <p:spPr>
            <a:xfrm>
              <a:off x="4716016" y="1887674"/>
              <a:ext cx="900100" cy="0"/>
            </a:xfrm>
            <a:prstGeom prst="line">
              <a:avLst/>
            </a:prstGeom>
            <a:ln w="19050" cmpd="sng">
              <a:solidFill>
                <a:schemeClr val="tx1"/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" name="Oval 7"/>
            <p:cNvSpPr/>
            <p:nvPr/>
          </p:nvSpPr>
          <p:spPr bwMode="gray">
            <a:xfrm>
              <a:off x="5004429" y="1734647"/>
              <a:ext cx="323655" cy="324000"/>
            </a:xfrm>
            <a:prstGeom prst="ellipse">
              <a:avLst/>
            </a:prstGeom>
            <a:solidFill>
              <a:schemeClr val="bg1"/>
            </a:solidFill>
            <a:ln w="12700" cap="sq">
              <a:solidFill>
                <a:srgbClr val="1C62C4"/>
              </a:solidFill>
              <a:miter lim="800000"/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6000" tIns="96000" rIns="96000" bIns="9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GB" sz="1867" cap="all" dirty="0">
                <a:latin typeface="+mj-lt"/>
                <a:cs typeface="AdihausDIN" panose="020B0504020101020102" pitchFamily="34" charset="0"/>
              </a:endParaRPr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8577" r="55753" b="21678"/>
            <a:stretch/>
          </p:blipFill>
          <p:spPr>
            <a:xfrm>
              <a:off x="5087417" y="1784603"/>
              <a:ext cx="172849" cy="200450"/>
            </a:xfrm>
            <a:prstGeom prst="rect">
              <a:avLst/>
            </a:prstGeom>
          </p:spPr>
        </p:pic>
      </p:grpSp>
      <p:sp>
        <p:nvSpPr>
          <p:cNvPr id="14" name="TextBox 13"/>
          <p:cNvSpPr txBox="1"/>
          <p:nvPr/>
        </p:nvSpPr>
        <p:spPr bwMode="gray">
          <a:xfrm>
            <a:off x="4541178" y="2637169"/>
            <a:ext cx="529148" cy="473767"/>
          </a:xfrm>
          <a:prstGeom prst="rect">
            <a:avLst/>
          </a:prstGeom>
          <a:noFill/>
          <a:ln w="12700" cap="sq">
            <a:noFill/>
            <a:miter lim="800000"/>
          </a:ln>
        </p:spPr>
        <p:txBody>
          <a:bodyPr vert="horz" wrap="square" lIns="96000" tIns="96000" rIns="96000" bIns="96000" rtlCol="0" anchor="t" anchorCtr="0">
            <a:noAutofit/>
          </a:bodyPr>
          <a:lstStyle/>
          <a:p>
            <a:pPr>
              <a:lnSpc>
                <a:spcPct val="90000"/>
              </a:lnSpc>
            </a:pPr>
            <a:r>
              <a:rPr lang="en-GB" sz="533" dirty="0">
                <a:latin typeface="AdihausDIN" panose="020B0504020101020102" pitchFamily="34" charset="0"/>
                <a:cs typeface="AdihausDIN" panose="020B0504020101020102" pitchFamily="34" charset="0"/>
              </a:rPr>
              <a:t>Football</a:t>
            </a:r>
          </a:p>
          <a:p>
            <a:pPr>
              <a:lnSpc>
                <a:spcPct val="90000"/>
              </a:lnSpc>
            </a:pPr>
            <a:r>
              <a:rPr lang="en-GB" sz="533" dirty="0">
                <a:latin typeface="AdihausDIN" panose="020B0504020101020102" pitchFamily="34" charset="0"/>
                <a:cs typeface="AdihausDIN" panose="020B0504020101020102" pitchFamily="34" charset="0"/>
              </a:rPr>
              <a:t>Originals</a:t>
            </a:r>
          </a:p>
          <a:p>
            <a:pPr>
              <a:lnSpc>
                <a:spcPct val="90000"/>
              </a:lnSpc>
            </a:pPr>
            <a:r>
              <a:rPr lang="en-GB" sz="533" dirty="0">
                <a:latin typeface="AdihausDIN" panose="020B0504020101020102" pitchFamily="34" charset="0"/>
                <a:cs typeface="AdihausDIN" panose="020B0504020101020102" pitchFamily="34" charset="0"/>
              </a:rPr>
              <a:t>Stella</a:t>
            </a:r>
          </a:p>
          <a:p>
            <a:pPr>
              <a:lnSpc>
                <a:spcPct val="90000"/>
              </a:lnSpc>
            </a:pPr>
            <a:r>
              <a:rPr lang="en-GB" sz="533" dirty="0">
                <a:latin typeface="AdihausDIN" panose="020B0504020101020102" pitchFamily="34" charset="0"/>
                <a:cs typeface="AdihausDIN" panose="020B0504020101020102" pitchFamily="34" charset="0"/>
              </a:rPr>
              <a:t>Neo</a:t>
            </a:r>
          </a:p>
          <a:p>
            <a:pPr>
              <a:lnSpc>
                <a:spcPct val="90000"/>
              </a:lnSpc>
            </a:pPr>
            <a:r>
              <a:rPr lang="en-GB" sz="533" dirty="0">
                <a:latin typeface="AdihausDIN" panose="020B0504020101020102" pitchFamily="34" charset="0"/>
                <a:cs typeface="AdihausDIN" panose="020B0504020101020102" pitchFamily="34" charset="0"/>
              </a:rPr>
              <a:t>…</a:t>
            </a:r>
          </a:p>
        </p:txBody>
      </p:sp>
      <p:sp>
        <p:nvSpPr>
          <p:cNvPr id="39" name="TextBox 38"/>
          <p:cNvSpPr txBox="1"/>
          <p:nvPr/>
        </p:nvSpPr>
        <p:spPr bwMode="gray">
          <a:xfrm>
            <a:off x="4665894" y="2639864"/>
            <a:ext cx="529148" cy="475409"/>
          </a:xfrm>
          <a:prstGeom prst="rect">
            <a:avLst/>
          </a:prstGeom>
          <a:noFill/>
          <a:ln w="12700" cap="sq">
            <a:noFill/>
            <a:miter lim="800000"/>
          </a:ln>
        </p:spPr>
        <p:txBody>
          <a:bodyPr vert="horz" wrap="square" lIns="96000" tIns="96000" rIns="96000" bIns="96000" rtlCol="0" anchor="t" anchorCtr="0">
            <a:noAutofit/>
          </a:bodyPr>
          <a:lstStyle/>
          <a:p>
            <a:pPr algn="r">
              <a:lnSpc>
                <a:spcPct val="90000"/>
              </a:lnSpc>
            </a:pPr>
            <a:r>
              <a:rPr lang="en-GB" sz="533" dirty="0">
                <a:latin typeface="AdihausDIN" panose="020B0504020101020102" pitchFamily="34" charset="0"/>
                <a:cs typeface="AdihausDIN" panose="020B0504020101020102" pitchFamily="34" charset="0"/>
              </a:rPr>
              <a:t>0%</a:t>
            </a:r>
          </a:p>
          <a:p>
            <a:pPr algn="r">
              <a:lnSpc>
                <a:spcPct val="90000"/>
              </a:lnSpc>
            </a:pPr>
            <a:r>
              <a:rPr lang="en-GB" sz="533" dirty="0">
                <a:latin typeface="AdihausDIN" panose="020B0504020101020102" pitchFamily="34" charset="0"/>
                <a:cs typeface="AdihausDIN" panose="020B0504020101020102" pitchFamily="34" charset="0"/>
              </a:rPr>
              <a:t>75%</a:t>
            </a:r>
          </a:p>
          <a:p>
            <a:pPr algn="r">
              <a:lnSpc>
                <a:spcPct val="90000"/>
              </a:lnSpc>
            </a:pPr>
            <a:r>
              <a:rPr lang="en-GB" sz="533" dirty="0">
                <a:latin typeface="AdihausDIN" panose="020B0504020101020102" pitchFamily="34" charset="0"/>
                <a:cs typeface="AdihausDIN" panose="020B0504020101020102" pitchFamily="34" charset="0"/>
              </a:rPr>
              <a:t>30%</a:t>
            </a:r>
          </a:p>
          <a:p>
            <a:pPr algn="r">
              <a:lnSpc>
                <a:spcPct val="90000"/>
              </a:lnSpc>
            </a:pPr>
            <a:r>
              <a:rPr lang="en-GB" sz="533" dirty="0">
                <a:latin typeface="AdihausDIN" panose="020B0504020101020102" pitchFamily="34" charset="0"/>
                <a:cs typeface="AdihausDIN" panose="020B0504020101020102" pitchFamily="34" charset="0"/>
              </a:rPr>
              <a:t>3%</a:t>
            </a:r>
          </a:p>
          <a:p>
            <a:pPr algn="r">
              <a:lnSpc>
                <a:spcPct val="90000"/>
              </a:lnSpc>
            </a:pPr>
            <a:r>
              <a:rPr lang="en-GB" sz="533" dirty="0">
                <a:latin typeface="AdihausDIN" panose="020B0504020101020102" pitchFamily="34" charset="0"/>
                <a:cs typeface="AdihausDIN" panose="020B0504020101020102" pitchFamily="34" charset="0"/>
              </a:rPr>
              <a:t>…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1993355" y="2795105"/>
            <a:ext cx="453556" cy="0"/>
          </a:xfrm>
          <a:prstGeom prst="straightConnector1">
            <a:avLst/>
          </a:prstGeom>
          <a:ln w="28575" cmpd="sng">
            <a:solidFill>
              <a:srgbClr val="800000"/>
            </a:solidFill>
            <a:prstDash val="soli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/>
          <p:nvPr/>
        </p:nvCxnSpPr>
        <p:spPr>
          <a:xfrm>
            <a:off x="3731985" y="2793165"/>
            <a:ext cx="453556" cy="0"/>
          </a:xfrm>
          <a:prstGeom prst="straightConnector1">
            <a:avLst/>
          </a:prstGeom>
          <a:ln w="28575" cmpd="sng">
            <a:solidFill>
              <a:srgbClr val="800000"/>
            </a:solidFill>
            <a:prstDash val="soli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/>
          <p:nvPr/>
        </p:nvCxnSpPr>
        <p:spPr>
          <a:xfrm>
            <a:off x="5546206" y="2798111"/>
            <a:ext cx="453556" cy="0"/>
          </a:xfrm>
          <a:prstGeom prst="straightConnector1">
            <a:avLst/>
          </a:prstGeom>
          <a:ln w="28575" cmpd="sng">
            <a:solidFill>
              <a:srgbClr val="800000"/>
            </a:solidFill>
            <a:prstDash val="soli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 bwMode="gray">
          <a:xfrm>
            <a:off x="2174494" y="3109142"/>
            <a:ext cx="1822065" cy="305125"/>
          </a:xfrm>
          <a:prstGeom prst="rect">
            <a:avLst/>
          </a:prstGeom>
          <a:noFill/>
          <a:ln w="12700" cap="sq">
            <a:noFill/>
            <a:miter lim="800000"/>
          </a:ln>
        </p:spPr>
        <p:txBody>
          <a:bodyPr vert="horz" wrap="square" lIns="96716" tIns="96716" rIns="96716" bIns="96716" rtlCol="0" anchor="t" anchorCtr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GB" sz="1067" dirty="0">
                <a:latin typeface="AdiHaus" panose="02000503020000020004" pitchFamily="2" charset="0"/>
              </a:rPr>
              <a:t>Purchase Propensity Model</a:t>
            </a:r>
            <a:endParaRPr lang="en-US" sz="1067" dirty="0">
              <a:latin typeface="AdiHaus" panose="02000503020000020004" pitchFamily="2" charset="0"/>
            </a:endParaRPr>
          </a:p>
        </p:txBody>
      </p:sp>
      <p:sp>
        <p:nvSpPr>
          <p:cNvPr id="79" name="TextBox 78"/>
          <p:cNvSpPr txBox="1"/>
          <p:nvPr/>
        </p:nvSpPr>
        <p:spPr bwMode="gray">
          <a:xfrm>
            <a:off x="4171223" y="3112444"/>
            <a:ext cx="1450576" cy="305125"/>
          </a:xfrm>
          <a:prstGeom prst="rect">
            <a:avLst/>
          </a:prstGeom>
          <a:noFill/>
          <a:ln w="12700" cap="sq">
            <a:noFill/>
            <a:miter lim="800000"/>
          </a:ln>
        </p:spPr>
        <p:txBody>
          <a:bodyPr vert="horz" wrap="square" lIns="96716" tIns="96716" rIns="96716" bIns="96716" rtlCol="0" anchor="t" anchorCtr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GB" sz="1067" dirty="0">
                <a:latin typeface="AdiHaus" panose="02000503020000020004" pitchFamily="2" charset="0"/>
              </a:rPr>
              <a:t>Probability to purchase</a:t>
            </a:r>
            <a:endParaRPr lang="en-US" sz="1067" dirty="0">
              <a:latin typeface="AdiHaus" panose="02000503020000020004" pitchFamily="2" charset="0"/>
            </a:endParaRPr>
          </a:p>
        </p:txBody>
      </p:sp>
      <p:sp>
        <p:nvSpPr>
          <p:cNvPr id="80" name="TextBox 79"/>
          <p:cNvSpPr txBox="1"/>
          <p:nvPr/>
        </p:nvSpPr>
        <p:spPr bwMode="gray">
          <a:xfrm>
            <a:off x="383366" y="3112694"/>
            <a:ext cx="1822065" cy="305125"/>
          </a:xfrm>
          <a:prstGeom prst="rect">
            <a:avLst/>
          </a:prstGeom>
          <a:noFill/>
          <a:ln w="12700" cap="sq">
            <a:noFill/>
            <a:miter lim="800000"/>
          </a:ln>
        </p:spPr>
        <p:txBody>
          <a:bodyPr vert="horz" wrap="square" lIns="96716" tIns="96716" rIns="96716" bIns="96716" rtlCol="0" anchor="t" anchorCtr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GB" sz="1067" dirty="0">
                <a:latin typeface="AdiHaus" panose="02000503020000020004" pitchFamily="2" charset="0"/>
              </a:rPr>
              <a:t>Consumer DNA</a:t>
            </a:r>
            <a:endParaRPr lang="en-US" sz="1067" dirty="0">
              <a:latin typeface="AdiHaus" panose="02000503020000020004" pitchFamily="2" charset="0"/>
            </a:endParaRPr>
          </a:p>
        </p:txBody>
      </p:sp>
      <p:sp>
        <p:nvSpPr>
          <p:cNvPr id="81" name="TextBox 80"/>
          <p:cNvSpPr txBox="1"/>
          <p:nvPr/>
        </p:nvSpPr>
        <p:spPr bwMode="gray">
          <a:xfrm>
            <a:off x="5954122" y="3096350"/>
            <a:ext cx="1822065" cy="305125"/>
          </a:xfrm>
          <a:prstGeom prst="rect">
            <a:avLst/>
          </a:prstGeom>
          <a:noFill/>
          <a:ln w="12700" cap="sq">
            <a:noFill/>
            <a:miter lim="800000"/>
          </a:ln>
        </p:spPr>
        <p:txBody>
          <a:bodyPr vert="horz" wrap="square" lIns="96716" tIns="96716" rIns="96716" bIns="96716" rtlCol="0" anchor="t" anchorCtr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GB" sz="1067" dirty="0">
                <a:latin typeface="AdiHaus" panose="02000503020000020004" pitchFamily="2" charset="0"/>
              </a:rPr>
              <a:t>Champion category</a:t>
            </a:r>
            <a:endParaRPr lang="en-US" sz="1067" dirty="0">
              <a:latin typeface="AdiHaus" panose="02000503020000020004" pitchFamily="2" charset="0"/>
            </a:endParaRPr>
          </a:p>
        </p:txBody>
      </p:sp>
      <p:pic>
        <p:nvPicPr>
          <p:cNvPr id="53" name="Picture 5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4066" y="2441450"/>
            <a:ext cx="871887" cy="703403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85322" y="2449641"/>
            <a:ext cx="642593" cy="601367"/>
          </a:xfrm>
          <a:prstGeom prst="rect">
            <a:avLst/>
          </a:prstGeom>
        </p:spPr>
      </p:pic>
      <p:sp>
        <p:nvSpPr>
          <p:cNvPr id="60" name="TextBox 84"/>
          <p:cNvSpPr txBox="1"/>
          <p:nvPr/>
        </p:nvSpPr>
        <p:spPr bwMode="gray">
          <a:xfrm>
            <a:off x="8135346" y="4564026"/>
            <a:ext cx="3377477" cy="1519687"/>
          </a:xfrm>
          <a:prstGeom prst="rect">
            <a:avLst/>
          </a:prstGeom>
          <a:noFill/>
          <a:ln w="12700" cap="sq">
            <a:noFill/>
            <a:miter lim="800000"/>
          </a:ln>
        </p:spPr>
        <p:txBody>
          <a:bodyPr vert="horz" wrap="square" lIns="96000" tIns="96000" rIns="96000" bIns="96000" rtlCol="0" anchor="t" anchorCtr="0">
            <a:spAutoFit/>
          </a:bodyPr>
          <a:lstStyle/>
          <a:p>
            <a:pPr indent="-228594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AdiHaus" panose="02000503020000020004" pitchFamily="2" charset="0"/>
              </a:rPr>
              <a:t>CONSUMERS THAT ARE TARGETED IN THE CATEGORY RECOMMENDED BY PURCHASE PROPENSITY SCORE MODEL HAVE A HIGHER CONVERSION</a:t>
            </a:r>
          </a:p>
          <a:p>
            <a:pPr indent="-228594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AdiHaus" panose="02000503020000020004" pitchFamily="2" charset="0"/>
              </a:rPr>
              <a:t>PPS IS CHANNEL AGNOSTIC</a:t>
            </a:r>
          </a:p>
          <a:p>
            <a:pPr algn="ctr">
              <a:lnSpc>
                <a:spcPct val="70000"/>
              </a:lnSpc>
              <a:spcBef>
                <a:spcPts val="1333"/>
              </a:spcBef>
            </a:pPr>
            <a:endParaRPr lang="en-US" sz="1467" dirty="0">
              <a:solidFill>
                <a:schemeClr val="bg2"/>
              </a:solidFill>
              <a:latin typeface="AdiHaus" panose="02000503020000020004" pitchFamily="2" charset="0"/>
              <a:cs typeface="AdihausDIN" panose="020B0504020101020102" pitchFamily="34" charset="0"/>
            </a:endParaRPr>
          </a:p>
        </p:txBody>
      </p:sp>
      <p:sp>
        <p:nvSpPr>
          <p:cNvPr id="62" name="Rectangle 61"/>
          <p:cNvSpPr/>
          <p:nvPr/>
        </p:nvSpPr>
        <p:spPr bwMode="gray">
          <a:xfrm>
            <a:off x="8033835" y="1060489"/>
            <a:ext cx="3391860" cy="351789"/>
          </a:xfrm>
          <a:prstGeom prst="rect">
            <a:avLst/>
          </a:prstGeom>
          <a:noFill/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6000" tIns="96000" rIns="96000" bIns="9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467" b="1" dirty="0">
                <a:solidFill>
                  <a:schemeClr val="accent1"/>
                </a:solidFill>
                <a:latin typeface="AdiHaus" panose="02000503020000020004" pitchFamily="2" charset="0"/>
              </a:rPr>
              <a:t>DATA</a:t>
            </a:r>
          </a:p>
        </p:txBody>
      </p:sp>
      <p:graphicFrame>
        <p:nvGraphicFramePr>
          <p:cNvPr id="63" name="Table 6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8086098"/>
              </p:ext>
            </p:extLst>
          </p:nvPr>
        </p:nvGraphicFramePr>
        <p:xfrm>
          <a:off x="8033837" y="1440848"/>
          <a:ext cx="3485137" cy="239743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9240">
                  <a:extLst>
                    <a:ext uri="{9D8B030D-6E8A-4147-A177-3AD203B41FA5}">
                      <a16:colId xmlns:a16="http://schemas.microsoft.com/office/drawing/2014/main" val="2523484398"/>
                    </a:ext>
                  </a:extLst>
                </a:gridCol>
                <a:gridCol w="1088591">
                  <a:extLst>
                    <a:ext uri="{9D8B030D-6E8A-4147-A177-3AD203B41FA5}">
                      <a16:colId xmlns:a16="http://schemas.microsoft.com/office/drawing/2014/main" val="3692165970"/>
                    </a:ext>
                  </a:extLst>
                </a:gridCol>
                <a:gridCol w="269240">
                  <a:extLst>
                    <a:ext uri="{9D8B030D-6E8A-4147-A177-3AD203B41FA5}">
                      <a16:colId xmlns:a16="http://schemas.microsoft.com/office/drawing/2014/main" val="175676790"/>
                    </a:ext>
                  </a:extLst>
                </a:gridCol>
                <a:gridCol w="1858066">
                  <a:extLst>
                    <a:ext uri="{9D8B030D-6E8A-4147-A177-3AD203B41FA5}">
                      <a16:colId xmlns:a16="http://schemas.microsoft.com/office/drawing/2014/main" val="1679372990"/>
                    </a:ext>
                  </a:extLst>
                </a:gridCol>
              </a:tblGrid>
              <a:tr h="304046">
                <a:tc>
                  <a:txBody>
                    <a:bodyPr/>
                    <a:lstStyle/>
                    <a:p>
                      <a:r>
                        <a:rPr lang="en-GB" sz="1200" dirty="0">
                          <a:latin typeface="AdiHaus" panose="02000503020000020004" pitchFamily="2" charset="0"/>
                          <a:cs typeface="AdihausDIN" panose="020B0504020101020102" pitchFamily="34" charset="0"/>
                        </a:rPr>
                        <a:t>√</a:t>
                      </a:r>
                      <a:endParaRPr lang="en-GB" sz="1200" dirty="0">
                        <a:latin typeface="AdiHaus" panose="02000503020000020004" pitchFamily="2" charset="0"/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latin typeface="AdiHaus" panose="02000503020000020004" pitchFamily="2" charset="0"/>
                        </a:rPr>
                        <a:t>Profile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marR="0" indent="0" algn="l" defTabSz="91434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>
                          <a:latin typeface="AdiHaus" panose="02000503020000020004" pitchFamily="2" charset="0"/>
                          <a:cs typeface="AdihausDIN" panose="020B0504020101020102" pitchFamily="34" charset="0"/>
                        </a:rPr>
                        <a:t>√</a:t>
                      </a:r>
                      <a:endParaRPr lang="en-GB" sz="1400" dirty="0">
                        <a:latin typeface="AdiHaus" panose="02000503020000020004" pitchFamily="2" charset="0"/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latin typeface="AdiHaus" panose="02000503020000020004" pitchFamily="2" charset="0"/>
                        </a:rPr>
                        <a:t>Signup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2113257641"/>
                  </a:ext>
                </a:extLst>
              </a:tr>
              <a:tr h="439809">
                <a:tc>
                  <a:txBody>
                    <a:bodyPr/>
                    <a:lstStyle/>
                    <a:p>
                      <a:pPr marL="0" marR="0" indent="0" algn="l" defTabSz="91434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>
                          <a:latin typeface="AdiHaus" panose="02000503020000020004" pitchFamily="2" charset="0"/>
                          <a:cs typeface="AdihausDIN" panose="020B0504020101020102" pitchFamily="34" charset="0"/>
                        </a:rPr>
                        <a:t>√</a:t>
                      </a:r>
                      <a:endParaRPr lang="en-GB" sz="1200" dirty="0">
                        <a:latin typeface="AdiHaus" panose="02000503020000020004" pitchFamily="2" charset="0"/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latin typeface="AdiHaus" panose="02000503020000020004" pitchFamily="2" charset="0"/>
                        </a:rPr>
                        <a:t>Purchase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marR="0" indent="0" algn="l" defTabSz="91434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>
                          <a:latin typeface="AdiHaus" panose="02000503020000020004" pitchFamily="2" charset="0"/>
                          <a:cs typeface="AdihausDIN" panose="020B0504020101020102" pitchFamily="34" charset="0"/>
                        </a:rPr>
                        <a:t>√</a:t>
                      </a:r>
                      <a:endParaRPr lang="en-GB" sz="1400" dirty="0">
                        <a:latin typeface="AdiHaus" panose="02000503020000020004" pitchFamily="2" charset="0"/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latin typeface="AdiHaus" panose="02000503020000020004" pitchFamily="2" charset="0"/>
                        </a:rPr>
                        <a:t>Subscription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2698405686"/>
                  </a:ext>
                </a:extLst>
              </a:tr>
              <a:tr h="497529">
                <a:tc>
                  <a:txBody>
                    <a:bodyPr/>
                    <a:lstStyle/>
                    <a:p>
                      <a:r>
                        <a:rPr lang="en-GB" sz="1200" dirty="0">
                          <a:latin typeface="AdiHaus" panose="02000503020000020004" pitchFamily="2" charset="0"/>
                        </a:rPr>
                        <a:t>X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latin typeface="AdiHaus" panose="02000503020000020004" pitchFamily="2" charset="0"/>
                        </a:rPr>
                        <a:t>Retail Sales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marR="0" indent="0" algn="l" defTabSz="91434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>
                          <a:latin typeface="AdiHaus" panose="02000503020000020004" pitchFamily="2" charset="0"/>
                          <a:cs typeface="AdihausDIN" panose="020B0504020101020102" pitchFamily="34" charset="0"/>
                        </a:rPr>
                        <a:t>√</a:t>
                      </a:r>
                      <a:endParaRPr lang="en-GB" sz="1400" dirty="0">
                        <a:latin typeface="AdiHaus" panose="02000503020000020004" pitchFamily="2" charset="0"/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latin typeface="AdiHaus" panose="02000503020000020004" pitchFamily="2" charset="0"/>
                        </a:rPr>
                        <a:t>Campaigns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367520401"/>
                  </a:ext>
                </a:extLst>
              </a:tr>
              <a:tr h="439809">
                <a:tc>
                  <a:txBody>
                    <a:bodyPr/>
                    <a:lstStyle/>
                    <a:p>
                      <a:pPr marL="0" marR="0" indent="0" algn="l" defTabSz="91434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>
                          <a:latin typeface="AdiHaus" panose="02000503020000020004" pitchFamily="2" charset="0"/>
                          <a:cs typeface="AdihausDIN" panose="020B0504020101020102" pitchFamily="34" charset="0"/>
                        </a:rPr>
                        <a:t>√</a:t>
                      </a:r>
                      <a:endParaRPr lang="en-GB" sz="1200" dirty="0">
                        <a:latin typeface="AdiHaus" panose="02000503020000020004" pitchFamily="2" charset="0"/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latin typeface="AdiHaus" panose="02000503020000020004" pitchFamily="2" charset="0"/>
                        </a:rPr>
                        <a:t>Browsing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marR="0" indent="0" algn="l" defTabSz="91434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>
                          <a:latin typeface="AdiHaus" panose="02000503020000020004" pitchFamily="2" charset="0"/>
                          <a:cs typeface="AdihausDIN" panose="020B0504020101020102" pitchFamily="34" charset="0"/>
                        </a:rPr>
                        <a:t>√</a:t>
                      </a:r>
                      <a:endParaRPr lang="en-GB" sz="1400" dirty="0">
                        <a:latin typeface="AdiHaus" panose="02000503020000020004" pitchFamily="2" charset="0"/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latin typeface="AdiHaus" panose="02000503020000020004" pitchFamily="2" charset="0"/>
                        </a:rPr>
                        <a:t>Cart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2822640016"/>
                  </a:ext>
                </a:extLst>
              </a:tr>
              <a:tr h="304046">
                <a:tc>
                  <a:txBody>
                    <a:bodyPr/>
                    <a:lstStyle/>
                    <a:p>
                      <a:pPr marL="0" marR="0" indent="0" algn="l" defTabSz="91434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>
                          <a:latin typeface="AdiHaus" panose="02000503020000020004" pitchFamily="2" charset="0"/>
                          <a:cs typeface="AdihausDIN" panose="020B0504020101020102" pitchFamily="34" charset="0"/>
                        </a:rPr>
                        <a:t>√</a:t>
                      </a:r>
                      <a:endParaRPr lang="en-GB" sz="1200" dirty="0">
                        <a:latin typeface="AdiHaus" panose="02000503020000020004" pitchFamily="2" charset="0"/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latin typeface="AdiHaus" panose="02000503020000020004" pitchFamily="2" charset="0"/>
                        </a:rPr>
                        <a:t>Email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latin typeface="AdiHaus" panose="02000503020000020004" pitchFamily="2" charset="0"/>
                        </a:rPr>
                        <a:t>X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latin typeface="AdiHaus" panose="02000503020000020004" pitchFamily="2" charset="0"/>
                        </a:rPr>
                        <a:t>Reviews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44962669"/>
                  </a:ext>
                </a:extLst>
              </a:tr>
              <a:tr h="349729">
                <a:tc>
                  <a:txBody>
                    <a:bodyPr/>
                    <a:lstStyle/>
                    <a:p>
                      <a:r>
                        <a:rPr lang="en-GB" sz="1200" dirty="0">
                          <a:latin typeface="AdiHaus" panose="02000503020000020004" pitchFamily="2" charset="0"/>
                        </a:rPr>
                        <a:t>X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latin typeface="AdiHaus" panose="02000503020000020004" pitchFamily="2" charset="0"/>
                        </a:rPr>
                        <a:t>Social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endParaRPr lang="en-GB" sz="1400" dirty="0">
                        <a:latin typeface="AdiHaus" panose="02000503020000020004" pitchFamily="2" charset="0"/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endParaRPr lang="en-GB" sz="1400" dirty="0">
                        <a:latin typeface="AdiHaus" panose="02000503020000020004" pitchFamily="2" charset="0"/>
                      </a:endParaRP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582562487"/>
                  </a:ext>
                </a:extLst>
              </a:tr>
            </a:tbl>
          </a:graphicData>
        </a:graphic>
      </p:graphicFrame>
      <p:sp>
        <p:nvSpPr>
          <p:cNvPr id="64" name="Rectangle 63"/>
          <p:cNvSpPr/>
          <p:nvPr/>
        </p:nvSpPr>
        <p:spPr>
          <a:xfrm>
            <a:off x="383365" y="1122748"/>
            <a:ext cx="7571523" cy="318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67" b="1" dirty="0">
                <a:solidFill>
                  <a:schemeClr val="accent1"/>
                </a:solidFill>
                <a:latin typeface="AdihausDIN" panose="020B0504020101020102" pitchFamily="34" charset="0"/>
                <a:cs typeface="AdihausDIN" panose="020B0504020101020102" pitchFamily="34" charset="0"/>
              </a:rPr>
              <a:t>WHAT</a:t>
            </a:r>
            <a:endParaRPr lang="en-GB" sz="1467" dirty="0">
              <a:solidFill>
                <a:schemeClr val="accent1"/>
              </a:solidFill>
              <a:latin typeface="AdihausDIN" panose="020B0504020101020102" pitchFamily="34" charset="0"/>
              <a:cs typeface="AdihausDIN" panose="020B0504020101020102" pitchFamily="34" charset="0"/>
            </a:endParaRPr>
          </a:p>
        </p:txBody>
      </p:sp>
      <p:sp>
        <p:nvSpPr>
          <p:cNvPr id="5" name="Rectangle 4"/>
          <p:cNvSpPr/>
          <p:nvPr/>
        </p:nvSpPr>
        <p:spPr bwMode="gray">
          <a:xfrm>
            <a:off x="383366" y="4153733"/>
            <a:ext cx="7571524" cy="2151212"/>
          </a:xfrm>
          <a:prstGeom prst="rect">
            <a:avLst/>
          </a:prstGeom>
          <a:noFill/>
          <a:ln w="12700" cap="sq">
            <a:solidFill>
              <a:srgbClr val="1C62C4"/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6000" tIns="96000" rIns="96000" bIns="9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GB" sz="1867" cap="all" dirty="0">
              <a:latin typeface="+mj-lt"/>
              <a:cs typeface="AdihausDIN" panose="020B0504020101020102" pitchFamily="34" charset="0"/>
            </a:endParaRPr>
          </a:p>
        </p:txBody>
      </p:sp>
      <p:sp>
        <p:nvSpPr>
          <p:cNvPr id="85" name="Text Placeholder 2">
            <a:extLst>
              <a:ext uri="{FF2B5EF4-FFF2-40B4-BE49-F238E27FC236}">
                <a16:creationId xmlns:a16="http://schemas.microsoft.com/office/drawing/2014/main" id="{CBA385CB-797F-4142-82DF-85F89F059812}"/>
              </a:ext>
            </a:extLst>
          </p:cNvPr>
          <p:cNvSpPr txBox="1">
            <a:spLocks/>
          </p:cNvSpPr>
          <p:nvPr/>
        </p:nvSpPr>
        <p:spPr>
          <a:xfrm>
            <a:off x="521513" y="132307"/>
            <a:ext cx="11322756" cy="914400"/>
          </a:xfrm>
          <a:prstGeom prst="rect">
            <a:avLst/>
          </a:prstGeom>
        </p:spPr>
        <p:txBody>
          <a:bodyPr/>
          <a:lstStyle>
            <a:lvl1pPr marL="457189" indent="-457189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42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575" indent="-380990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933" spc="-133" dirty="0">
                <a:solidFill>
                  <a:srgbClr val="80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For a leading sports wear company, we created a personalized intent-purchase propensity solution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B8DE053B-CD15-4481-9B42-A00E2363940F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527627" y="2527369"/>
            <a:ext cx="786509" cy="531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993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4084174-E005-4B0A-8EC6-664CF654BDE7}"/>
              </a:ext>
            </a:extLst>
          </p:cNvPr>
          <p:cNvSpPr/>
          <p:nvPr/>
        </p:nvSpPr>
        <p:spPr>
          <a:xfrm>
            <a:off x="5684553" y="3379537"/>
            <a:ext cx="5230397" cy="354330"/>
          </a:xfrm>
          <a:prstGeom prst="roundRect">
            <a:avLst/>
          </a:prstGeom>
          <a:solidFill>
            <a:schemeClr val="bg2">
              <a:lumMod val="90000"/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B0113FE4-31E6-4C5F-BD93-84826551F3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233058" y="2033337"/>
            <a:ext cx="6133389" cy="3556000"/>
          </a:xfrm>
        </p:spPr>
        <p:txBody>
          <a:bodyPr/>
          <a:lstStyle/>
          <a:p>
            <a:pPr marL="457189" lvl="1" indent="-457189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800000"/>
                </a:solidFill>
                <a:latin typeface="+mj-lt"/>
              </a:rPr>
              <a:t>Problem space</a:t>
            </a:r>
          </a:p>
          <a:p>
            <a:pPr marL="457189" lvl="1" indent="-457189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800000"/>
                </a:solidFill>
                <a:latin typeface="+mj-lt"/>
              </a:rPr>
              <a:t>Analytical solutions</a:t>
            </a:r>
          </a:p>
          <a:p>
            <a:pPr marL="457189" lvl="1" indent="-457189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800000"/>
                </a:solidFill>
                <a:latin typeface="+mj-lt"/>
              </a:rPr>
              <a:t>Case studies</a:t>
            </a:r>
          </a:p>
          <a:p>
            <a:pPr marL="457189" lvl="1" indent="-457189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800000"/>
                </a:solidFill>
                <a:latin typeface="+mj-lt"/>
              </a:rPr>
              <a:t>Examples of personas for a financial services client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6BC6CE1-0C17-4943-9FDF-CAD78D4E4A93}"/>
              </a:ext>
            </a:extLst>
          </p:cNvPr>
          <p:cNvSpPr/>
          <p:nvPr/>
        </p:nvSpPr>
        <p:spPr bwMode="auto">
          <a:xfrm>
            <a:off x="0" y="0"/>
            <a:ext cx="4984468" cy="6858000"/>
          </a:xfrm>
          <a:prstGeom prst="rect">
            <a:avLst/>
          </a:prstGeom>
          <a:solidFill>
            <a:srgbClr val="800000"/>
          </a:solidFill>
          <a:ln w="2540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lvl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  <a:defRPr/>
            </a:pPr>
            <a:endParaRPr kumimoji="0" lang="en-US" sz="1600" b="0" i="0" u="none" strike="noStrike" kern="0" cap="none" spc="0" normalizeH="0" baseline="0" noProof="0" dirty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13" name="Picture 2" descr="https://www.mu-sigma.com/sites/all/themes/musigma/images/problem-solving-bg.png">
            <a:extLst>
              <a:ext uri="{FF2B5EF4-FFF2-40B4-BE49-F238E27FC236}">
                <a16:creationId xmlns:a16="http://schemas.microsoft.com/office/drawing/2014/main" id="{90E355A3-22D0-411F-ABAF-11884ACB68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47" y="0"/>
            <a:ext cx="4822460" cy="6864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A5A44FC-E60E-417E-A9CB-7E7A6E87B003}"/>
              </a:ext>
            </a:extLst>
          </p:cNvPr>
          <p:cNvSpPr txBox="1">
            <a:spLocks/>
          </p:cNvSpPr>
          <p:nvPr/>
        </p:nvSpPr>
        <p:spPr>
          <a:xfrm>
            <a:off x="5233059" y="846221"/>
            <a:ext cx="3931920" cy="914400"/>
          </a:xfrm>
          <a:prstGeom prst="rect">
            <a:avLst/>
          </a:prstGeom>
        </p:spPr>
        <p:txBody>
          <a:bodyPr/>
          <a:lstStyle>
            <a:lvl1pPr marL="0" indent="0" algn="ctr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4267" kern="1200" spc="-133" baseline="0">
                <a:solidFill>
                  <a:srgbClr val="800000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990575" indent="-380990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5500" b="0" i="0" u="none" strike="noStrike" kern="1200" cap="none" spc="-133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Segoe UI"/>
                <a:ea typeface="+mn-ea"/>
                <a:cs typeface="Segoe UI Semibold" panose="020B0702040204020203" pitchFamily="34" charset="0"/>
              </a:rPr>
              <a:t>|</a:t>
            </a:r>
            <a:r>
              <a:rPr kumimoji="0" lang="en-US" sz="4267" b="0" i="0" u="none" strike="noStrike" kern="1200" cap="none" spc="-133" normalizeH="0" baseline="0" noProof="0" dirty="0">
                <a:ln>
                  <a:noFill/>
                </a:ln>
                <a:solidFill>
                  <a:sysClr val="window" lastClr="FFFFFF">
                    <a:lumMod val="95000"/>
                  </a:sysClr>
                </a:solidFill>
                <a:effectLst/>
                <a:uLnTx/>
                <a:uFillTx/>
                <a:latin typeface="Segoe UI"/>
                <a:ea typeface="+mn-ea"/>
                <a:cs typeface="Segoe UI Semibold" panose="020B0702040204020203" pitchFamily="34" charset="0"/>
              </a:rPr>
              <a:t> </a:t>
            </a:r>
            <a:r>
              <a:rPr kumimoji="0" lang="en-US" sz="4267" b="0" i="0" u="none" strike="noStrike" kern="1200" cap="none" spc="-133" normalizeH="0" baseline="0" noProof="0" dirty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Segoe UI"/>
                <a:ea typeface="+mn-ea"/>
                <a:cs typeface="Segoe UI Semibold" panose="020B0702040204020203" pitchFamily="34" charset="0"/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16906275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9382" y="1004536"/>
            <a:ext cx="5018436" cy="5027588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0" y="6581775"/>
            <a:ext cx="374650" cy="274638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SzTx/>
              <a:buFontTx/>
              <a:buNone/>
              <a:tabLst/>
              <a:defRPr/>
            </a:pPr>
            <a:fld id="{F37E62FB-70C0-40FE-B198-334DCB9EA719}" type="slidenum"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838589">
                    <a:lumMod val="75000"/>
                  </a:srgbClr>
                </a:solidFill>
                <a:effectLst/>
                <a:uLnTx/>
                <a:uFillTx/>
                <a:latin typeface="Arial" charset="0"/>
                <a:ea typeface="+mn-ea"/>
                <a:cs typeface="Times New Roman" pitchFamily="18" charset="0"/>
              </a:rPr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10000"/>
                </a:spcBef>
                <a:spcAft>
                  <a:spcPct val="0"/>
                </a:spcAft>
                <a:buClr>
                  <a:srgbClr val="0B1F65"/>
                </a:buClr>
                <a:buSzTx/>
                <a:buFontTx/>
                <a:buNone/>
                <a:tabLst/>
                <a:defRPr/>
              </a:pPr>
              <a:t>19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838589">
                  <a:lumMod val="75000"/>
                </a:srgbClr>
              </a:solidFill>
              <a:effectLst/>
              <a:uLnTx/>
              <a:uFillTx/>
              <a:latin typeface="Arial" charset="0"/>
              <a:ea typeface="+mn-ea"/>
              <a:cs typeface="Times New Roman" pitchFamily="18" charset="0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6537818" y="1920725"/>
            <a:ext cx="4204892" cy="411348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82821" tIns="91411" rIns="182821" bIns="91411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6666">
                    <a:lumMod val="50000"/>
                  </a:srgbClr>
                </a:solidFill>
                <a:effectLst/>
                <a:uLnTx/>
                <a:uFillTx/>
                <a:latin typeface="Arial" charset="0"/>
                <a:ea typeface="+mn-ea"/>
                <a:cs typeface="Times New Roman" pitchFamily="18" charset="0"/>
              </a:rPr>
              <a:t>Typical customers, all of whom have a Checking Account with bank. Around X% also have a Savings Account.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SzTx/>
              <a:buFontTx/>
              <a:buNone/>
              <a:tabLst/>
              <a:defRPr/>
            </a:pP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srgbClr val="006666">
                  <a:lumMod val="50000"/>
                </a:srgbClr>
              </a:solidFill>
              <a:effectLst/>
              <a:uLnTx/>
              <a:uFillTx/>
              <a:latin typeface="Arial" charset="0"/>
              <a:ea typeface="+mn-ea"/>
              <a:cs typeface="Times New Roman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6666">
                    <a:lumMod val="50000"/>
                  </a:srgbClr>
                </a:solidFill>
                <a:effectLst/>
                <a:uLnTx/>
                <a:uFillTx/>
                <a:latin typeface="Arial" charset="0"/>
                <a:ea typeface="+mn-ea"/>
                <a:cs typeface="Times New Roman" pitchFamily="18" charset="0"/>
              </a:rPr>
              <a:t>They make around E transactions every month of $X each. X% are in ATMs and X% are through a branch. Every month ~$X is credited to their accounts, of which around X% gets debited in the same month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SzTx/>
              <a:buFontTx/>
              <a:buNone/>
              <a:tabLst/>
              <a:defRPr/>
            </a:pP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srgbClr val="006666">
                  <a:lumMod val="50000"/>
                </a:srgbClr>
              </a:solidFill>
              <a:effectLst/>
              <a:uLnTx/>
              <a:uFillTx/>
              <a:latin typeface="Arial" charset="0"/>
              <a:ea typeface="+mn-ea"/>
              <a:cs typeface="Times New Roman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6666">
                    <a:lumMod val="50000"/>
                  </a:srgbClr>
                </a:solidFill>
                <a:effectLst/>
                <a:uLnTx/>
                <a:uFillTx/>
                <a:latin typeface="Arial" charset="0"/>
                <a:ea typeface="+mn-ea"/>
                <a:cs typeface="Times New Roman" pitchFamily="18" charset="0"/>
              </a:rPr>
              <a:t>They use their accounts to make roughly W bill payments each month, totaling to ~$X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SzTx/>
              <a:buFontTx/>
              <a:buNone/>
              <a:tabLst/>
              <a:defRPr/>
            </a:pP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srgbClr val="006666">
                  <a:lumMod val="50000"/>
                </a:srgbClr>
              </a:solidFill>
              <a:effectLst/>
              <a:uLnTx/>
              <a:uFillTx/>
              <a:latin typeface="Arial" charset="0"/>
              <a:ea typeface="+mn-ea"/>
              <a:cs typeface="Times New Roman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6666">
                    <a:lumMod val="50000"/>
                  </a:srgbClr>
                </a:solidFill>
                <a:effectLst/>
                <a:uLnTx/>
                <a:uFillTx/>
                <a:latin typeface="Arial" charset="0"/>
                <a:ea typeface="+mn-ea"/>
                <a:cs typeface="Times New Roman" pitchFamily="18" charset="0"/>
              </a:rPr>
              <a:t>They visit the website (CBOL) P times every month and generate an average revenue of $X per month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1510230" y="1006617"/>
            <a:ext cx="5027588" cy="5027588"/>
          </a:xfrm>
          <a:prstGeom prst="rect">
            <a:avLst/>
          </a:prstGeom>
          <a:noFill/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1" tIns="45705" rIns="91411" bIns="45705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1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charset="0"/>
              <a:ea typeface="+mn-ea"/>
              <a:cs typeface="Times New Roman" pitchFamily="18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6537818" y="1006618"/>
            <a:ext cx="4204892" cy="91410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82821" tIns="182821" rIns="182821" bIns="182821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1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199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charset="0"/>
                <a:ea typeface="+mn-ea"/>
                <a:cs typeface="Times New Roman" pitchFamily="18" charset="0"/>
              </a:rPr>
              <a:t>Average Joes</a:t>
            </a:r>
            <a:br>
              <a:rPr kumimoji="0" lang="en-US" sz="3199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charset="0"/>
                <a:ea typeface="+mn-ea"/>
                <a:cs typeface="Times New Roman" pitchFamily="18" charset="0"/>
              </a:rPr>
            </a:b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charset="0"/>
                <a:ea typeface="+mn-ea"/>
                <a:cs typeface="Times New Roman" pitchFamily="18" charset="0"/>
              </a:rPr>
              <a:t>(X%)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201034" y="79023"/>
            <a:ext cx="3351725" cy="261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SzTx/>
              <a:buFontTx/>
              <a:buNone/>
              <a:tabLst/>
              <a:defRPr/>
            </a:pPr>
            <a:r>
              <a:rPr kumimoji="0" lang="en-US" sz="1050" b="1" i="1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charset="0"/>
                <a:ea typeface="+mn-ea"/>
                <a:cs typeface="Times New Roman" pitchFamily="18" charset="0"/>
              </a:rPr>
              <a:t>Detailed Profiles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1510230" y="458153"/>
            <a:ext cx="8226962" cy="27423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1" tIns="45705" rIns="91411" bIns="45705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1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6666"/>
                </a:solidFill>
                <a:effectLst/>
                <a:uLnTx/>
                <a:uFillTx/>
                <a:latin typeface="Arial" charset="0"/>
                <a:ea typeface="+mn-ea"/>
                <a:cs typeface="Times New Roman" pitchFamily="18" charset="0"/>
              </a:rPr>
              <a:t>Affluent (</a:t>
            </a:r>
            <a:r>
              <a:rPr lang="en-US" sz="1200" b="1" dirty="0">
                <a:solidFill>
                  <a:srgbClr val="006666"/>
                </a:solidFill>
                <a:latin typeface="Arial" charset="0"/>
                <a:cs typeface="Times New Roman" pitchFamily="18" charset="0"/>
              </a:rPr>
              <a:t>A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6666"/>
                </a:solidFill>
                <a:effectLst/>
                <a:uLnTx/>
                <a:uFillTx/>
                <a:latin typeface="Arial" charset="0"/>
                <a:ea typeface="+mn-ea"/>
                <a:cs typeface="Times New Roman" pitchFamily="18" charset="0"/>
              </a:rPr>
              <a:t>%);    Emerging Affluent (B%);    High Net Worth (</a:t>
            </a:r>
            <a:r>
              <a:rPr lang="en-US" sz="1200" b="1" dirty="0">
                <a:solidFill>
                  <a:srgbClr val="006666"/>
                </a:solidFill>
                <a:latin typeface="Arial" charset="0"/>
                <a:cs typeface="Times New Roman" pitchFamily="18" charset="0"/>
              </a:rPr>
              <a:t>C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6666"/>
                </a:solidFill>
                <a:effectLst/>
                <a:uLnTx/>
                <a:uFillTx/>
                <a:latin typeface="Arial" charset="0"/>
                <a:ea typeface="+mn-ea"/>
                <a:cs typeface="Times New Roman" pitchFamily="18" charset="0"/>
              </a:rPr>
              <a:t>%);    Mass Market (D%)</a:t>
            </a:r>
          </a:p>
        </p:txBody>
      </p:sp>
    </p:spTree>
    <p:extLst>
      <p:ext uri="{BB962C8B-B14F-4D97-AF65-F5344CB8AC3E}">
        <p14:creationId xmlns:p14="http://schemas.microsoft.com/office/powerpoint/2010/main" val="14380495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63CFC34-A388-4884-9AC5-0BC00886E6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3ED851-799E-4D40-94DF-DDD4CC05DA6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982681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0" y="6581775"/>
            <a:ext cx="374650" cy="274638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SzTx/>
              <a:buFontTx/>
              <a:buNone/>
              <a:tabLst/>
              <a:defRPr/>
            </a:pPr>
            <a:fld id="{F37E62FB-70C0-40FE-B198-334DCB9EA719}" type="slidenum"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838589">
                    <a:lumMod val="75000"/>
                  </a:srgbClr>
                </a:solidFill>
                <a:effectLst/>
                <a:uLnTx/>
                <a:uFillTx/>
                <a:latin typeface="Arial" charset="0"/>
                <a:ea typeface="+mn-ea"/>
                <a:cs typeface="Times New Roman" pitchFamily="18" charset="0"/>
              </a:rPr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10000"/>
                </a:spcBef>
                <a:spcAft>
                  <a:spcPct val="0"/>
                </a:spcAft>
                <a:buClr>
                  <a:srgbClr val="0B1F65"/>
                </a:buClr>
                <a:buSzTx/>
                <a:buFontTx/>
                <a:buNone/>
                <a:tabLst/>
                <a:defRPr/>
              </a:pPr>
              <a:t>20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838589">
                  <a:lumMod val="75000"/>
                </a:srgbClr>
              </a:solidFill>
              <a:effectLst/>
              <a:uLnTx/>
              <a:uFillTx/>
              <a:latin typeface="Arial" charset="0"/>
              <a:ea typeface="+mn-ea"/>
              <a:cs typeface="Times New Roman" pitchFamily="18" charset="0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6537818" y="1905227"/>
            <a:ext cx="4204892" cy="411348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82821" tIns="91411" rIns="182821" bIns="91411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6666">
                    <a:lumMod val="50000"/>
                  </a:srgbClr>
                </a:solidFill>
                <a:effectLst/>
                <a:uLnTx/>
                <a:uFillTx/>
                <a:latin typeface="Arial" charset="0"/>
                <a:ea typeface="+mn-ea"/>
                <a:cs typeface="Times New Roman" pitchFamily="18" charset="0"/>
              </a:rPr>
              <a:t>Half the customers in this segment have both a Checking &amp; Savings Account with Client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SzTx/>
              <a:buFontTx/>
              <a:buNone/>
              <a:tabLst/>
              <a:defRPr/>
            </a:pP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srgbClr val="006666">
                  <a:lumMod val="50000"/>
                </a:srgbClr>
              </a:solidFill>
              <a:effectLst/>
              <a:uLnTx/>
              <a:uFillTx/>
              <a:latin typeface="Arial" charset="0"/>
              <a:ea typeface="+mn-ea"/>
              <a:cs typeface="Times New Roman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6666">
                    <a:lumMod val="50000"/>
                  </a:srgbClr>
                </a:solidFill>
                <a:effectLst/>
                <a:uLnTx/>
                <a:uFillTx/>
                <a:latin typeface="Arial" charset="0"/>
                <a:ea typeface="+mn-ea"/>
                <a:cs typeface="Times New Roman" pitchFamily="18" charset="0"/>
              </a:rPr>
              <a:t>These customers on an average make P transactions, of $X each, every month. X% of these transactions are through Client Branches, which is K times the overall average. However, over J months, this segment has observed a X% decrease in these transactions. Each month X% of the amount that is credited remains in their accounts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SzTx/>
              <a:buFontTx/>
              <a:buNone/>
              <a:tabLst/>
              <a:defRPr/>
            </a:pP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srgbClr val="006666">
                  <a:lumMod val="50000"/>
                </a:srgbClr>
              </a:solidFill>
              <a:effectLst/>
              <a:uLnTx/>
              <a:uFillTx/>
              <a:latin typeface="Arial" charset="0"/>
              <a:ea typeface="+mn-ea"/>
              <a:cs typeface="Times New Roman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6666">
                    <a:lumMod val="50000"/>
                  </a:srgbClr>
                </a:solidFill>
                <a:effectLst/>
                <a:uLnTx/>
                <a:uFillTx/>
                <a:latin typeface="Arial" charset="0"/>
                <a:ea typeface="+mn-ea"/>
                <a:cs typeface="Times New Roman" pitchFamily="18" charset="0"/>
              </a:rPr>
              <a:t>Most customers make a bill payment of $X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6666">
                    <a:lumMod val="50000"/>
                  </a:srgbClr>
                </a:solidFill>
                <a:effectLst/>
                <a:uLnTx/>
                <a:uFillTx/>
                <a:latin typeface="Arial" charset="0"/>
                <a:ea typeface="+mn-ea"/>
                <a:cs typeface="Times New Roman" pitchFamily="18" charset="0"/>
              </a:rPr>
              <a:t>every month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6666">
                    <a:lumMod val="50000"/>
                  </a:srgbClr>
                </a:solidFill>
                <a:effectLst/>
                <a:uLnTx/>
                <a:uFillTx/>
                <a:latin typeface="Arial" charset="0"/>
                <a:ea typeface="+mn-ea"/>
                <a:cs typeface="Times New Roman" pitchFamily="18" charset="0"/>
              </a:rPr>
              <a:t>This segment as a whole has around B CBOL visit every month and generates a revenue of $X per month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6666">
                  <a:lumMod val="50000"/>
                </a:srgbClr>
              </a:solidFill>
              <a:effectLst/>
              <a:uLnTx/>
              <a:uFillTx/>
              <a:latin typeface="Arial" charset="0"/>
              <a:ea typeface="+mn-ea"/>
              <a:cs typeface="Times New Roman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6666">
                  <a:lumMod val="50000"/>
                </a:srgbClr>
              </a:solidFill>
              <a:effectLst/>
              <a:uLnTx/>
              <a:uFillTx/>
              <a:latin typeface="Arial" charset="0"/>
              <a:ea typeface="+mn-ea"/>
              <a:cs typeface="Times New Roman" pitchFamily="18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1510230" y="1006617"/>
            <a:ext cx="5027588" cy="5027588"/>
          </a:xfrm>
          <a:prstGeom prst="rect">
            <a:avLst/>
          </a:prstGeom>
          <a:noFill/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1" tIns="45705" rIns="91411" bIns="45705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1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charset="0"/>
              <a:ea typeface="+mn-ea"/>
              <a:cs typeface="Times New Roman" pitchFamily="18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6537818" y="1006618"/>
            <a:ext cx="4204892" cy="91410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82821" tIns="182821" rIns="182821" bIns="182821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1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199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charset="0"/>
                <a:ea typeface="+mn-ea"/>
                <a:cs typeface="Times New Roman" pitchFamily="18" charset="0"/>
              </a:rPr>
              <a:t>Traditionalists </a:t>
            </a:r>
            <a:br>
              <a:rPr kumimoji="0" lang="en-US" sz="3199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charset="0"/>
                <a:ea typeface="+mn-ea"/>
                <a:cs typeface="Times New Roman" pitchFamily="18" charset="0"/>
              </a:rPr>
            </a:b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charset="0"/>
                <a:ea typeface="+mn-ea"/>
                <a:cs typeface="Times New Roman" pitchFamily="18" charset="0"/>
              </a:rPr>
              <a:t>(</a:t>
            </a:r>
            <a:r>
              <a:rPr lang="en-US" sz="1600" b="1" dirty="0">
                <a:solidFill>
                  <a:prstClr val="white"/>
                </a:solidFill>
                <a:latin typeface="Arial" charset="0"/>
                <a:cs typeface="Times New Roman" pitchFamily="18" charset="0"/>
              </a:rPr>
              <a:t>Q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charset="0"/>
                <a:ea typeface="+mn-ea"/>
                <a:cs typeface="Times New Roman" pitchFamily="18" charset="0"/>
              </a:rPr>
              <a:t>%)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237587" y="92510"/>
            <a:ext cx="3351725" cy="261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SzTx/>
              <a:buFontTx/>
              <a:buNone/>
              <a:tabLst/>
              <a:defRPr/>
            </a:pPr>
            <a:r>
              <a:rPr kumimoji="0" lang="en-US" sz="1050" b="1" i="1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charset="0"/>
                <a:ea typeface="+mn-ea"/>
                <a:cs typeface="Times New Roman" pitchFamily="18" charset="0"/>
              </a:rPr>
              <a:t>Detailed Profiles</a:t>
            </a:r>
          </a:p>
        </p:txBody>
      </p:sp>
      <p:pic>
        <p:nvPicPr>
          <p:cNvPr id="10" name="Picture 2" descr="http://static01.nyt.com/images/2015/07/23/business/db-citigroup-web1/db-citigroup-web1-master675.jpg"/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chemeClr val="bg1">
                <a:lumMod val="95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Glas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230" y="1016935"/>
            <a:ext cx="5027588" cy="5006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/>
        </p:nvSpPr>
        <p:spPr bwMode="auto">
          <a:xfrm>
            <a:off x="1510230" y="458153"/>
            <a:ext cx="8226962" cy="27423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1" tIns="45705" rIns="91411" bIns="45705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1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6666"/>
                </a:solidFill>
                <a:effectLst/>
                <a:uLnTx/>
                <a:uFillTx/>
                <a:latin typeface="Arial" charset="0"/>
                <a:ea typeface="+mn-ea"/>
                <a:cs typeface="Times New Roman" pitchFamily="18" charset="0"/>
              </a:rPr>
              <a:t>Affluent (</a:t>
            </a:r>
            <a:r>
              <a:rPr lang="en-US" sz="1200" b="1" dirty="0">
                <a:solidFill>
                  <a:srgbClr val="006666"/>
                </a:solidFill>
                <a:latin typeface="Arial" charset="0"/>
                <a:cs typeface="Times New Roman" pitchFamily="18" charset="0"/>
              </a:rPr>
              <a:t>A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6666"/>
                </a:solidFill>
                <a:effectLst/>
                <a:uLnTx/>
                <a:uFillTx/>
                <a:latin typeface="Arial" charset="0"/>
                <a:ea typeface="+mn-ea"/>
                <a:cs typeface="Times New Roman" pitchFamily="18" charset="0"/>
              </a:rPr>
              <a:t>%);    Emerging Affluent (B%);    High Net Worth (</a:t>
            </a:r>
            <a:r>
              <a:rPr lang="en-US" sz="1200" b="1" dirty="0">
                <a:solidFill>
                  <a:srgbClr val="006666"/>
                </a:solidFill>
                <a:latin typeface="Arial" charset="0"/>
                <a:cs typeface="Times New Roman" pitchFamily="18" charset="0"/>
              </a:rPr>
              <a:t>C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6666"/>
                </a:solidFill>
                <a:effectLst/>
                <a:uLnTx/>
                <a:uFillTx/>
                <a:latin typeface="Arial" charset="0"/>
                <a:ea typeface="+mn-ea"/>
                <a:cs typeface="Times New Roman" pitchFamily="18" charset="0"/>
              </a:rPr>
              <a:t>%);    Mass Market (D%)</a:t>
            </a:r>
          </a:p>
        </p:txBody>
      </p:sp>
    </p:spTree>
    <p:extLst>
      <p:ext uri="{BB962C8B-B14F-4D97-AF65-F5344CB8AC3E}">
        <p14:creationId xmlns:p14="http://schemas.microsoft.com/office/powerpoint/2010/main" val="20143726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http://i.huffpost.com/gen/1185756/images/o-SAVING-MONEY-facebook.jpg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utout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230" y="1006617"/>
            <a:ext cx="5027588" cy="5027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0" y="6581775"/>
            <a:ext cx="374650" cy="274638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SzTx/>
              <a:buFontTx/>
              <a:buNone/>
              <a:tabLst/>
              <a:defRPr/>
            </a:pPr>
            <a:fld id="{F37E62FB-70C0-40FE-B198-334DCB9EA719}" type="slidenum"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838589">
                    <a:lumMod val="75000"/>
                  </a:srgbClr>
                </a:solidFill>
                <a:effectLst/>
                <a:uLnTx/>
                <a:uFillTx/>
                <a:latin typeface="Arial" charset="0"/>
                <a:ea typeface="+mn-ea"/>
                <a:cs typeface="Times New Roman" pitchFamily="18" charset="0"/>
              </a:rPr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10000"/>
                </a:spcBef>
                <a:spcAft>
                  <a:spcPct val="0"/>
                </a:spcAft>
                <a:buClr>
                  <a:srgbClr val="0B1F65"/>
                </a:buClr>
                <a:buSzTx/>
                <a:buFontTx/>
                <a:buNone/>
                <a:tabLst/>
                <a:defRPr/>
              </a:pPr>
              <a:t>21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838589">
                  <a:lumMod val="75000"/>
                </a:srgbClr>
              </a:solidFill>
              <a:effectLst/>
              <a:uLnTx/>
              <a:uFillTx/>
              <a:latin typeface="Arial" charset="0"/>
              <a:ea typeface="+mn-ea"/>
              <a:cs typeface="Times New Roman" pitchFamily="18" charset="0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6537818" y="1920725"/>
            <a:ext cx="4204892" cy="411348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82821" tIns="91411" rIns="182821" bIns="91411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6666">
                    <a:lumMod val="50000"/>
                  </a:srgbClr>
                </a:solidFill>
                <a:effectLst/>
                <a:uLnTx/>
                <a:uFillTx/>
                <a:latin typeface="Arial" charset="0"/>
                <a:ea typeface="+mn-ea"/>
                <a:cs typeface="Times New Roman" pitchFamily="18" charset="0"/>
              </a:rPr>
              <a:t>All the customers in this segment have a Savings Account, while only X% have a Checking Account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SzTx/>
              <a:buFontTx/>
              <a:buNone/>
              <a:tabLst/>
              <a:defRPr/>
            </a:pP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srgbClr val="006666">
                  <a:lumMod val="50000"/>
                </a:srgbClr>
              </a:solidFill>
              <a:effectLst/>
              <a:uLnTx/>
              <a:uFillTx/>
              <a:latin typeface="Arial" charset="0"/>
              <a:ea typeface="+mn-ea"/>
              <a:cs typeface="Times New Roman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6666">
                    <a:lumMod val="50000"/>
                  </a:srgbClr>
                </a:solidFill>
                <a:effectLst/>
                <a:uLnTx/>
                <a:uFillTx/>
                <a:latin typeface="Arial" charset="0"/>
                <a:ea typeface="+mn-ea"/>
                <a:cs typeface="Times New Roman" pitchFamily="18" charset="0"/>
              </a:rPr>
              <a:t>These customers on an average make Q transactions, of $X each, every month, which is the lowest for any segment. X% of the transactions these customers make are through Client branches , X% using ATM and X% using CBOL which is the lowest of any segment</a:t>
            </a: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+mn-ea"/>
                <a:cs typeface="Times New Roman" pitchFamily="18" charset="0"/>
              </a:rPr>
              <a:t>. </a:t>
            </a: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6666">
                    <a:lumMod val="50000"/>
                  </a:srgbClr>
                </a:solidFill>
                <a:effectLst/>
                <a:uLnTx/>
                <a:uFillTx/>
                <a:latin typeface="Arial" charset="0"/>
                <a:ea typeface="+mn-ea"/>
                <a:cs typeface="Times New Roman" pitchFamily="18" charset="0"/>
              </a:rPr>
              <a:t>Although the amount credited to the accounts every month is small, X% is debited (</a:t>
            </a:r>
            <a:r>
              <a:rPr kumimoji="0" lang="en-US" sz="1300" b="0" i="1" u="none" strike="noStrike" kern="1200" cap="none" spc="0" normalizeH="0" baseline="0" noProof="0" dirty="0">
                <a:ln>
                  <a:noFill/>
                </a:ln>
                <a:solidFill>
                  <a:srgbClr val="006666">
                    <a:lumMod val="50000"/>
                  </a:srgbClr>
                </a:solidFill>
                <a:effectLst/>
                <a:uLnTx/>
                <a:uFillTx/>
                <a:latin typeface="Arial" charset="0"/>
                <a:ea typeface="+mn-ea"/>
                <a:cs typeface="Times New Roman" pitchFamily="18" charset="0"/>
              </a:rPr>
              <a:t>lowest among segments</a:t>
            </a: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6666">
                    <a:lumMod val="50000"/>
                  </a:srgbClr>
                </a:solidFill>
                <a:effectLst/>
                <a:uLnTx/>
                <a:uFillTx/>
                <a:latin typeface="Arial" charset="0"/>
                <a:ea typeface="+mn-ea"/>
                <a:cs typeface="Times New Roman" pitchFamily="18" charset="0"/>
              </a:rPr>
              <a:t>)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SzTx/>
              <a:buFontTx/>
              <a:buNone/>
              <a:tabLst/>
              <a:defRPr/>
            </a:pP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srgbClr val="006666">
                  <a:lumMod val="50000"/>
                </a:srgbClr>
              </a:solidFill>
              <a:effectLst/>
              <a:uLnTx/>
              <a:uFillTx/>
              <a:latin typeface="Arial" charset="0"/>
              <a:ea typeface="+mn-ea"/>
              <a:cs typeface="Times New Roman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6666">
                    <a:lumMod val="50000"/>
                  </a:srgbClr>
                </a:solidFill>
                <a:effectLst/>
                <a:uLnTx/>
                <a:uFillTx/>
                <a:latin typeface="Arial" charset="0"/>
                <a:ea typeface="+mn-ea"/>
                <a:cs typeface="Times New Roman" pitchFamily="18" charset="0"/>
              </a:rPr>
              <a:t>Most customers don’t use bill payment. Those who use make a payment of $X (</a:t>
            </a:r>
            <a:r>
              <a:rPr kumimoji="0" lang="en-US" sz="1300" b="0" i="1" u="none" strike="noStrike" kern="1200" cap="none" spc="0" normalizeH="0" baseline="0" noProof="0" dirty="0">
                <a:ln>
                  <a:noFill/>
                </a:ln>
                <a:solidFill>
                  <a:srgbClr val="006666">
                    <a:lumMod val="50000"/>
                  </a:srgbClr>
                </a:solidFill>
                <a:effectLst/>
                <a:uLnTx/>
                <a:uFillTx/>
                <a:latin typeface="Arial" charset="0"/>
                <a:ea typeface="+mn-ea"/>
                <a:cs typeface="Times New Roman" pitchFamily="18" charset="0"/>
              </a:rPr>
              <a:t>again the lowest</a:t>
            </a: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6666">
                    <a:lumMod val="50000"/>
                  </a:srgbClr>
                </a:solidFill>
                <a:effectLst/>
                <a:uLnTx/>
                <a:uFillTx/>
                <a:latin typeface="Arial" charset="0"/>
                <a:ea typeface="+mn-ea"/>
                <a:cs typeface="Times New Roman" pitchFamily="18" charset="0"/>
              </a:rPr>
              <a:t>). These customers have the least digital presence, with around L visit every Q months and generate $</a:t>
            </a:r>
            <a:r>
              <a:rPr lang="en-US" sz="1300" dirty="0">
                <a:solidFill>
                  <a:srgbClr val="006666">
                    <a:lumMod val="50000"/>
                  </a:srgbClr>
                </a:solidFill>
                <a:latin typeface="Arial" charset="0"/>
                <a:cs typeface="Times New Roman" pitchFamily="18" charset="0"/>
              </a:rPr>
              <a:t>H</a:t>
            </a: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6666">
                    <a:lumMod val="50000"/>
                  </a:srgbClr>
                </a:solidFill>
                <a:effectLst/>
                <a:uLnTx/>
                <a:uFillTx/>
                <a:latin typeface="Arial" charset="0"/>
                <a:ea typeface="+mn-ea"/>
                <a:cs typeface="Times New Roman" pitchFamily="18" charset="0"/>
              </a:rPr>
              <a:t> revenue per month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1510230" y="1006617"/>
            <a:ext cx="5027588" cy="5027588"/>
          </a:xfrm>
          <a:prstGeom prst="rect">
            <a:avLst/>
          </a:prstGeom>
          <a:noFill/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1" tIns="45705" rIns="91411" bIns="45705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1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charset="0"/>
              <a:ea typeface="+mn-ea"/>
              <a:cs typeface="Times New Roman" pitchFamily="18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6537818" y="1006618"/>
            <a:ext cx="4204892" cy="91410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82821" tIns="182821" rIns="182821" bIns="182821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1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199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charset="0"/>
                <a:ea typeface="+mn-ea"/>
                <a:cs typeface="Times New Roman" pitchFamily="18" charset="0"/>
              </a:rPr>
              <a:t>Minimalists </a:t>
            </a:r>
            <a:br>
              <a:rPr kumimoji="0" lang="en-US" sz="3199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charset="0"/>
                <a:ea typeface="+mn-ea"/>
                <a:cs typeface="Times New Roman" pitchFamily="18" charset="0"/>
              </a:rPr>
            </a:b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charset="0"/>
                <a:ea typeface="+mn-ea"/>
                <a:cs typeface="Times New Roman" pitchFamily="18" charset="0"/>
              </a:rPr>
              <a:t>(M%)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237587" y="92510"/>
            <a:ext cx="3351725" cy="261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SzTx/>
              <a:buFontTx/>
              <a:buNone/>
              <a:tabLst/>
              <a:defRPr/>
            </a:pPr>
            <a:r>
              <a:rPr kumimoji="0" lang="en-US" sz="1050" b="1" i="1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charset="0"/>
                <a:ea typeface="+mn-ea"/>
                <a:cs typeface="Times New Roman" pitchFamily="18" charset="0"/>
              </a:rPr>
              <a:t>Detailed Profiles</a:t>
            </a:r>
          </a:p>
        </p:txBody>
      </p:sp>
      <p:sp>
        <p:nvSpPr>
          <p:cNvPr id="11" name="Rectangle 10"/>
          <p:cNvSpPr/>
          <p:nvPr/>
        </p:nvSpPr>
        <p:spPr bwMode="auto">
          <a:xfrm>
            <a:off x="1510230" y="458153"/>
            <a:ext cx="8226962" cy="27423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1" tIns="45705" rIns="91411" bIns="45705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1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6666"/>
                </a:solidFill>
                <a:effectLst/>
                <a:uLnTx/>
                <a:uFillTx/>
                <a:latin typeface="Arial" charset="0"/>
                <a:ea typeface="+mn-ea"/>
                <a:cs typeface="Times New Roman" pitchFamily="18" charset="0"/>
              </a:rPr>
              <a:t>Affluent (A%);    Emerging Affluent (B%);    High Net Worth (C%);    Mass Market (D%)</a:t>
            </a:r>
          </a:p>
        </p:txBody>
      </p:sp>
    </p:spTree>
    <p:extLst>
      <p:ext uri="{BB962C8B-B14F-4D97-AF65-F5344CB8AC3E}">
        <p14:creationId xmlns:p14="http://schemas.microsoft.com/office/powerpoint/2010/main" val="25255322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4" descr="https://odishasareestore.files.wordpress.com/2015/06/online-shopping-1.jpg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AF8F8"/>
              </a:clrFrom>
              <a:clrTo>
                <a:srgbClr val="FAF8F8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utout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230" y="1006617"/>
            <a:ext cx="5027588" cy="5027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0" y="6581775"/>
            <a:ext cx="374650" cy="274638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SzTx/>
              <a:buFontTx/>
              <a:buNone/>
              <a:tabLst/>
              <a:defRPr/>
            </a:pPr>
            <a:fld id="{F37E62FB-70C0-40FE-B198-334DCB9EA719}" type="slidenum"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838589">
                    <a:lumMod val="75000"/>
                  </a:srgbClr>
                </a:solidFill>
                <a:effectLst/>
                <a:uLnTx/>
                <a:uFillTx/>
                <a:latin typeface="Arial" charset="0"/>
                <a:ea typeface="+mn-ea"/>
                <a:cs typeface="Times New Roman" pitchFamily="18" charset="0"/>
              </a:rPr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10000"/>
                </a:spcBef>
                <a:spcAft>
                  <a:spcPct val="0"/>
                </a:spcAft>
                <a:buClr>
                  <a:srgbClr val="0B1F65"/>
                </a:buClr>
                <a:buSzTx/>
                <a:buFontTx/>
                <a:buNone/>
                <a:tabLst/>
                <a:defRPr/>
              </a:pPr>
              <a:t>22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838589">
                  <a:lumMod val="75000"/>
                </a:srgbClr>
              </a:solidFill>
              <a:effectLst/>
              <a:uLnTx/>
              <a:uFillTx/>
              <a:latin typeface="Arial" charset="0"/>
              <a:ea typeface="+mn-ea"/>
              <a:cs typeface="Times New Roman" pitchFamily="18" charset="0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6537818" y="1920725"/>
            <a:ext cx="4204892" cy="411348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82821" tIns="91411" rIns="182821" bIns="91411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6666">
                    <a:lumMod val="50000"/>
                  </a:srgbClr>
                </a:solidFill>
                <a:effectLst/>
                <a:uLnTx/>
                <a:uFillTx/>
                <a:latin typeface="Arial" charset="0"/>
                <a:ea typeface="+mn-ea"/>
                <a:cs typeface="Times New Roman" pitchFamily="18" charset="0"/>
              </a:rPr>
              <a:t>All the customers have a Checking Account and over X% have a Savings Account as well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SzTx/>
              <a:buFontTx/>
              <a:buNone/>
              <a:tabLst/>
              <a:defRPr/>
            </a:pP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srgbClr val="006666">
                  <a:lumMod val="50000"/>
                </a:srgbClr>
              </a:solidFill>
              <a:effectLst/>
              <a:uLnTx/>
              <a:uFillTx/>
              <a:latin typeface="Arial" charset="0"/>
              <a:ea typeface="+mn-ea"/>
              <a:cs typeface="Times New Roman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6666">
                    <a:lumMod val="50000"/>
                  </a:srgbClr>
                </a:solidFill>
                <a:effectLst/>
                <a:uLnTx/>
                <a:uFillTx/>
                <a:latin typeface="Arial" charset="0"/>
                <a:ea typeface="+mn-ea"/>
                <a:cs typeface="Times New Roman" pitchFamily="18" charset="0"/>
              </a:rPr>
              <a:t>These customers make almost C transactions every month, which is W-fold the overall average. Nearly X% of these transactions are debit transactions. Each transaction is of roughly  $X which is near the overall average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SzTx/>
              <a:buFontTx/>
              <a:buNone/>
              <a:tabLst/>
              <a:defRPr/>
            </a:pP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srgbClr val="006666">
                  <a:lumMod val="50000"/>
                </a:srgbClr>
              </a:solidFill>
              <a:effectLst/>
              <a:uLnTx/>
              <a:uFillTx/>
              <a:latin typeface="Arial" charset="0"/>
              <a:ea typeface="+mn-ea"/>
              <a:cs typeface="Times New Roman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6666">
                    <a:lumMod val="50000"/>
                  </a:srgbClr>
                </a:solidFill>
                <a:effectLst/>
                <a:uLnTx/>
                <a:uFillTx/>
                <a:latin typeface="Arial" charset="0"/>
                <a:ea typeface="+mn-ea"/>
                <a:cs typeface="Times New Roman" pitchFamily="18" charset="0"/>
              </a:rPr>
              <a:t>On an average, they make P bill payments every month, totaling to $X, which is almost E times the overall average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SzTx/>
              <a:buFontTx/>
              <a:buNone/>
              <a:tabLst/>
              <a:defRPr/>
            </a:pP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srgbClr val="006666">
                  <a:lumMod val="50000"/>
                </a:srgbClr>
              </a:solidFill>
              <a:effectLst/>
              <a:uLnTx/>
              <a:uFillTx/>
              <a:latin typeface="Arial" charset="0"/>
              <a:ea typeface="+mn-ea"/>
              <a:cs typeface="Times New Roman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6666">
                    <a:lumMod val="50000"/>
                  </a:srgbClr>
                </a:solidFill>
                <a:effectLst/>
                <a:uLnTx/>
                <a:uFillTx/>
                <a:latin typeface="Arial" charset="0"/>
                <a:ea typeface="+mn-ea"/>
                <a:cs typeface="Times New Roman" pitchFamily="18" charset="0"/>
              </a:rPr>
              <a:t>These customers are also highly active online, with ~L CBOL visits every month. This is also reflected by the fact that X% of the overall transactions are non-financial. However, they generate an average revenue of $X per month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1510230" y="1006617"/>
            <a:ext cx="5027588" cy="5027588"/>
          </a:xfrm>
          <a:prstGeom prst="rect">
            <a:avLst/>
          </a:prstGeom>
          <a:noFill/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1" tIns="45705" rIns="91411" bIns="45705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1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charset="0"/>
              <a:ea typeface="+mn-ea"/>
              <a:cs typeface="Times New Roman" pitchFamily="18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6537818" y="1006618"/>
            <a:ext cx="4204892" cy="91410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82821" tIns="182821" rIns="182821" bIns="182821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1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199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charset="0"/>
                <a:ea typeface="+mn-ea"/>
                <a:cs typeface="Times New Roman" pitchFamily="18" charset="0"/>
              </a:rPr>
              <a:t>Active </a:t>
            </a:r>
            <a:br>
              <a:rPr kumimoji="0" lang="en-US" sz="3199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charset="0"/>
                <a:ea typeface="+mn-ea"/>
                <a:cs typeface="Times New Roman" pitchFamily="18" charset="0"/>
              </a:rPr>
            </a:b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charset="0"/>
                <a:ea typeface="+mn-ea"/>
                <a:cs typeface="Times New Roman" pitchFamily="18" charset="0"/>
              </a:rPr>
              <a:t>(</a:t>
            </a:r>
            <a:r>
              <a:rPr lang="en-US" sz="1600" b="1" dirty="0">
                <a:solidFill>
                  <a:prstClr val="white"/>
                </a:solidFill>
                <a:latin typeface="Arial" charset="0"/>
                <a:cs typeface="Times New Roman" pitchFamily="18" charset="0"/>
              </a:rPr>
              <a:t>C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charset="0"/>
                <a:ea typeface="+mn-ea"/>
                <a:cs typeface="Times New Roman" pitchFamily="18" charset="0"/>
              </a:rPr>
              <a:t>%)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237587" y="92510"/>
            <a:ext cx="3351725" cy="261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SzTx/>
              <a:buFontTx/>
              <a:buNone/>
              <a:tabLst/>
              <a:defRPr/>
            </a:pPr>
            <a:r>
              <a:rPr kumimoji="0" lang="en-US" sz="1050" b="1" i="1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charset="0"/>
                <a:ea typeface="+mn-ea"/>
                <a:cs typeface="Times New Roman" pitchFamily="18" charset="0"/>
              </a:rPr>
              <a:t>Detailed Profiles</a:t>
            </a:r>
          </a:p>
        </p:txBody>
      </p:sp>
      <p:sp>
        <p:nvSpPr>
          <p:cNvPr id="11" name="Rectangle 10"/>
          <p:cNvSpPr/>
          <p:nvPr/>
        </p:nvSpPr>
        <p:spPr bwMode="auto">
          <a:xfrm>
            <a:off x="1510230" y="458153"/>
            <a:ext cx="8226962" cy="27423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1" tIns="45705" rIns="91411" bIns="45705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1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6666"/>
                </a:solidFill>
                <a:effectLst/>
                <a:uLnTx/>
                <a:uFillTx/>
                <a:latin typeface="Arial" charset="0"/>
                <a:ea typeface="+mn-ea"/>
                <a:cs typeface="Times New Roman" pitchFamily="18" charset="0"/>
              </a:rPr>
              <a:t>Affluent (</a:t>
            </a:r>
            <a:r>
              <a:rPr lang="en-US" sz="1200" b="1" dirty="0">
                <a:solidFill>
                  <a:srgbClr val="006666"/>
                </a:solidFill>
                <a:latin typeface="Arial" charset="0"/>
                <a:cs typeface="Times New Roman" pitchFamily="18" charset="0"/>
              </a:rPr>
              <a:t>A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6666"/>
                </a:solidFill>
                <a:effectLst/>
                <a:uLnTx/>
                <a:uFillTx/>
                <a:latin typeface="Arial" charset="0"/>
                <a:ea typeface="+mn-ea"/>
                <a:cs typeface="Times New Roman" pitchFamily="18" charset="0"/>
              </a:rPr>
              <a:t>%);    Emerging Affluent (</a:t>
            </a:r>
            <a:r>
              <a:rPr lang="en-US" sz="1200" b="1" dirty="0">
                <a:solidFill>
                  <a:srgbClr val="006666"/>
                </a:solidFill>
                <a:latin typeface="Arial" charset="0"/>
                <a:cs typeface="Times New Roman" pitchFamily="18" charset="0"/>
              </a:rPr>
              <a:t>B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6666"/>
                </a:solidFill>
                <a:effectLst/>
                <a:uLnTx/>
                <a:uFillTx/>
                <a:latin typeface="Arial" charset="0"/>
                <a:ea typeface="+mn-ea"/>
                <a:cs typeface="Times New Roman" pitchFamily="18" charset="0"/>
              </a:rPr>
              <a:t>%);    High Net Worth (</a:t>
            </a:r>
            <a:r>
              <a:rPr lang="en-US" sz="1200" b="1" dirty="0">
                <a:solidFill>
                  <a:srgbClr val="006666"/>
                </a:solidFill>
                <a:latin typeface="Arial" charset="0"/>
                <a:cs typeface="Times New Roman" pitchFamily="18" charset="0"/>
              </a:rPr>
              <a:t>C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6666"/>
                </a:solidFill>
                <a:effectLst/>
                <a:uLnTx/>
                <a:uFillTx/>
                <a:latin typeface="Arial" charset="0"/>
                <a:ea typeface="+mn-ea"/>
                <a:cs typeface="Times New Roman" pitchFamily="18" charset="0"/>
              </a:rPr>
              <a:t>%);    Mass Market (</a:t>
            </a:r>
            <a:r>
              <a:rPr lang="en-US" sz="1200" b="1" dirty="0">
                <a:solidFill>
                  <a:srgbClr val="006666"/>
                </a:solidFill>
                <a:latin typeface="Arial" charset="0"/>
                <a:cs typeface="Times New Roman" pitchFamily="18" charset="0"/>
              </a:rPr>
              <a:t>D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6666"/>
                </a:solidFill>
                <a:effectLst/>
                <a:uLnTx/>
                <a:uFillTx/>
                <a:latin typeface="Arial" charset="0"/>
                <a:ea typeface="+mn-ea"/>
                <a:cs typeface="Times New Roman" pitchFamily="18" charset="0"/>
              </a:rPr>
              <a:t>%)</a:t>
            </a:r>
          </a:p>
        </p:txBody>
      </p:sp>
    </p:spTree>
    <p:extLst>
      <p:ext uri="{BB962C8B-B14F-4D97-AF65-F5344CB8AC3E}">
        <p14:creationId xmlns:p14="http://schemas.microsoft.com/office/powerpoint/2010/main" val="33394493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0" y="6581775"/>
            <a:ext cx="374650" cy="274638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SzTx/>
              <a:buFontTx/>
              <a:buNone/>
              <a:tabLst/>
              <a:defRPr/>
            </a:pPr>
            <a:fld id="{F37E62FB-70C0-40FE-B198-334DCB9EA719}" type="slidenum"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838589">
                    <a:lumMod val="75000"/>
                  </a:srgbClr>
                </a:solidFill>
                <a:effectLst/>
                <a:uLnTx/>
                <a:uFillTx/>
                <a:latin typeface="Arial" charset="0"/>
                <a:ea typeface="+mn-ea"/>
                <a:cs typeface="Times New Roman" pitchFamily="18" charset="0"/>
              </a:rPr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10000"/>
                </a:spcBef>
                <a:spcAft>
                  <a:spcPct val="0"/>
                </a:spcAft>
                <a:buClr>
                  <a:srgbClr val="0B1F65"/>
                </a:buClr>
                <a:buSzTx/>
                <a:buFontTx/>
                <a:buNone/>
                <a:tabLst/>
                <a:defRPr/>
              </a:pPr>
              <a:t>23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838589">
                  <a:lumMod val="75000"/>
                </a:srgbClr>
              </a:solidFill>
              <a:effectLst/>
              <a:uLnTx/>
              <a:uFillTx/>
              <a:latin typeface="Arial" charset="0"/>
              <a:ea typeface="+mn-ea"/>
              <a:cs typeface="Times New Roman" pitchFamily="18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bg1">
                <a:lumMod val="85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Glass/>
                    </a14:imgEffect>
                  </a14:imgLayer>
                </a14:imgProps>
              </a:ext>
            </a:extLst>
          </a:blip>
          <a:srcRect l="34867" r="-1"/>
          <a:stretch/>
        </p:blipFill>
        <p:spPr>
          <a:xfrm>
            <a:off x="1508895" y="1006617"/>
            <a:ext cx="5028924" cy="502758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 bwMode="auto">
          <a:xfrm>
            <a:off x="6537818" y="1920725"/>
            <a:ext cx="4204892" cy="411348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82821" tIns="91411" rIns="182821" bIns="91411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6666">
                    <a:lumMod val="50000"/>
                  </a:srgbClr>
                </a:solidFill>
                <a:effectLst/>
                <a:uLnTx/>
                <a:uFillTx/>
                <a:latin typeface="Arial" charset="0"/>
                <a:ea typeface="+mn-ea"/>
                <a:cs typeface="Times New Roman" pitchFamily="18" charset="0"/>
              </a:rPr>
              <a:t>X% of these customers have a Checking Account and X% have a Savings Account with Client.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SzTx/>
              <a:buFontTx/>
              <a:buNone/>
              <a:tabLst/>
              <a:defRPr/>
            </a:pP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srgbClr val="006666">
                  <a:lumMod val="50000"/>
                </a:srgbClr>
              </a:solidFill>
              <a:effectLst/>
              <a:uLnTx/>
              <a:uFillTx/>
              <a:latin typeface="Arial" charset="0"/>
              <a:ea typeface="+mn-ea"/>
              <a:cs typeface="Times New Roman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6666">
                    <a:lumMod val="50000"/>
                  </a:srgbClr>
                </a:solidFill>
                <a:effectLst/>
                <a:uLnTx/>
                <a:uFillTx/>
                <a:latin typeface="Arial" charset="0"/>
                <a:ea typeface="+mn-ea"/>
                <a:cs typeface="Times New Roman" pitchFamily="18" charset="0"/>
              </a:rPr>
              <a:t>At </a:t>
            </a:r>
            <a:r>
              <a:rPr lang="en-US" sz="1300" dirty="0">
                <a:solidFill>
                  <a:srgbClr val="006666">
                    <a:lumMod val="50000"/>
                  </a:srgbClr>
                </a:solidFill>
                <a:latin typeface="Arial" charset="0"/>
                <a:cs typeface="Times New Roman" pitchFamily="18" charset="0"/>
              </a:rPr>
              <a:t>E</a:t>
            </a: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6666">
                    <a:lumMod val="50000"/>
                  </a:srgbClr>
                </a:solidFill>
                <a:effectLst/>
                <a:uLnTx/>
                <a:uFillTx/>
                <a:latin typeface="Arial" charset="0"/>
                <a:ea typeface="+mn-ea"/>
                <a:cs typeface="Times New Roman" pitchFamily="18" charset="0"/>
              </a:rPr>
              <a:t> transactions a month, they have the second highest number of transactions across segments. However, their transaction amount is quite low at $X. X% of the transactions are through ATMs, which is K times the overall average. Around $X is credited every month, </a:t>
            </a:r>
            <a:r>
              <a:rPr lang="en-US" sz="1300" dirty="0">
                <a:solidFill>
                  <a:srgbClr val="006666">
                    <a:lumMod val="50000"/>
                  </a:srgbClr>
                </a:solidFill>
                <a:latin typeface="Arial" charset="0"/>
                <a:cs typeface="Times New Roman" pitchFamily="18" charset="0"/>
              </a:rPr>
              <a:t>W</a:t>
            </a: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6666">
                    <a:lumMod val="50000"/>
                  </a:srgbClr>
                </a:solidFill>
                <a:effectLst/>
                <a:uLnTx/>
                <a:uFillTx/>
                <a:latin typeface="Arial" charset="0"/>
                <a:ea typeface="+mn-ea"/>
                <a:cs typeface="Times New Roman" pitchFamily="18" charset="0"/>
              </a:rPr>
              <a:t>/A</a:t>
            </a:r>
            <a:r>
              <a:rPr kumimoji="0" lang="en-US" sz="1300" b="0" i="0" u="none" strike="noStrike" kern="1200" cap="none" spc="0" normalizeH="0" baseline="30000" noProof="0" dirty="0">
                <a:ln>
                  <a:noFill/>
                </a:ln>
                <a:solidFill>
                  <a:srgbClr val="006666">
                    <a:lumMod val="50000"/>
                  </a:srgbClr>
                </a:solidFill>
                <a:effectLst/>
                <a:uLnTx/>
                <a:uFillTx/>
                <a:latin typeface="Arial" charset="0"/>
                <a:ea typeface="+mn-ea"/>
                <a:cs typeface="Times New Roman" pitchFamily="18" charset="0"/>
              </a:rPr>
              <a:t>h</a:t>
            </a: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6666">
                    <a:lumMod val="50000"/>
                  </a:srgbClr>
                </a:solidFill>
                <a:effectLst/>
                <a:uLnTx/>
                <a:uFillTx/>
                <a:latin typeface="Arial" charset="0"/>
                <a:ea typeface="+mn-ea"/>
                <a:cs typeface="Times New Roman" pitchFamily="18" charset="0"/>
              </a:rPr>
              <a:t> of which is debited in the same month. Behavior resembles that of college students.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SzTx/>
              <a:buFontTx/>
              <a:buNone/>
              <a:tabLst/>
              <a:defRPr/>
            </a:pP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srgbClr val="006666">
                  <a:lumMod val="50000"/>
                </a:srgbClr>
              </a:solidFill>
              <a:effectLst/>
              <a:uLnTx/>
              <a:uFillTx/>
              <a:latin typeface="Arial" charset="0"/>
              <a:ea typeface="+mn-ea"/>
              <a:cs typeface="Times New Roman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6666">
                    <a:lumMod val="50000"/>
                  </a:srgbClr>
                </a:solidFill>
                <a:effectLst/>
                <a:uLnTx/>
                <a:uFillTx/>
                <a:latin typeface="Arial" charset="0"/>
                <a:ea typeface="+mn-ea"/>
                <a:cs typeface="Times New Roman" pitchFamily="18" charset="0"/>
              </a:rPr>
              <a:t>Most customers make bill payment of a little below $X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6666">
                    <a:lumMod val="50000"/>
                  </a:srgbClr>
                </a:solidFill>
                <a:effectLst/>
                <a:uLnTx/>
                <a:uFillTx/>
                <a:latin typeface="Arial" charset="0"/>
                <a:ea typeface="+mn-ea"/>
                <a:cs typeface="Times New Roman" pitchFamily="18" charset="0"/>
              </a:rPr>
              <a:t>Visit the Client website once every month &amp; generate relatively low revenue of $X per month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1510230" y="1006617"/>
            <a:ext cx="5027588" cy="5027588"/>
          </a:xfrm>
          <a:prstGeom prst="rect">
            <a:avLst/>
          </a:prstGeom>
          <a:noFill/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1" tIns="45705" rIns="91411" bIns="45705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1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Times New Roman" pitchFamily="18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6537818" y="1006618"/>
            <a:ext cx="4204892" cy="91410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82821" tIns="182821" rIns="182821" bIns="182821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1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199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charset="0"/>
                <a:ea typeface="+mn-ea"/>
                <a:cs typeface="Times New Roman" pitchFamily="18" charset="0"/>
              </a:rPr>
              <a:t>On the Go </a:t>
            </a:r>
            <a:br>
              <a:rPr kumimoji="0" lang="en-US" sz="3199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charset="0"/>
                <a:ea typeface="+mn-ea"/>
                <a:cs typeface="Times New Roman" pitchFamily="18" charset="0"/>
              </a:rPr>
            </a:b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charset="0"/>
                <a:ea typeface="+mn-ea"/>
                <a:cs typeface="Times New Roman" pitchFamily="18" charset="0"/>
              </a:rPr>
              <a:t>(</a:t>
            </a:r>
            <a:r>
              <a:rPr lang="en-US" sz="1600" b="1" dirty="0">
                <a:solidFill>
                  <a:prstClr val="white"/>
                </a:solidFill>
                <a:latin typeface="Arial" charset="0"/>
                <a:cs typeface="Times New Roman" pitchFamily="18" charset="0"/>
              </a:rPr>
              <a:t>Q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charset="0"/>
                <a:ea typeface="+mn-ea"/>
                <a:cs typeface="Times New Roman" pitchFamily="18" charset="0"/>
              </a:rPr>
              <a:t>%)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237587" y="92510"/>
            <a:ext cx="3351725" cy="261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SzTx/>
              <a:buFontTx/>
              <a:buNone/>
              <a:tabLst/>
              <a:defRPr/>
            </a:pPr>
            <a:r>
              <a:rPr kumimoji="0" lang="en-US" sz="1050" b="1" i="1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charset="0"/>
                <a:ea typeface="+mn-ea"/>
                <a:cs typeface="Times New Roman" pitchFamily="18" charset="0"/>
              </a:rPr>
              <a:t>Detailed Profiles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1510230" y="458153"/>
            <a:ext cx="8226962" cy="27423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1" tIns="45705" rIns="91411" bIns="45705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1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6666"/>
                </a:solidFill>
                <a:effectLst/>
                <a:uLnTx/>
                <a:uFillTx/>
                <a:latin typeface="Arial" charset="0"/>
                <a:ea typeface="+mn-ea"/>
                <a:cs typeface="Times New Roman" pitchFamily="18" charset="0"/>
              </a:rPr>
              <a:t>Affluent (</a:t>
            </a:r>
            <a:r>
              <a:rPr lang="en-US" sz="1200" b="1" dirty="0">
                <a:solidFill>
                  <a:srgbClr val="006666"/>
                </a:solidFill>
                <a:latin typeface="Arial" charset="0"/>
                <a:cs typeface="Times New Roman" pitchFamily="18" charset="0"/>
              </a:rPr>
              <a:t>A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6666"/>
                </a:solidFill>
                <a:effectLst/>
                <a:uLnTx/>
                <a:uFillTx/>
                <a:latin typeface="Arial" charset="0"/>
                <a:ea typeface="+mn-ea"/>
                <a:cs typeface="Times New Roman" pitchFamily="18" charset="0"/>
              </a:rPr>
              <a:t>%);    Emerging Affluent (</a:t>
            </a:r>
            <a:r>
              <a:rPr lang="en-US" sz="1200" b="1" dirty="0">
                <a:solidFill>
                  <a:srgbClr val="006666"/>
                </a:solidFill>
                <a:latin typeface="Arial" charset="0"/>
                <a:cs typeface="Times New Roman" pitchFamily="18" charset="0"/>
              </a:rPr>
              <a:t>B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6666"/>
                </a:solidFill>
                <a:effectLst/>
                <a:uLnTx/>
                <a:uFillTx/>
                <a:latin typeface="Arial" charset="0"/>
                <a:ea typeface="+mn-ea"/>
                <a:cs typeface="Times New Roman" pitchFamily="18" charset="0"/>
              </a:rPr>
              <a:t>%);    High Net Worth (</a:t>
            </a:r>
            <a:r>
              <a:rPr lang="en-US" sz="1200" b="1" dirty="0">
                <a:solidFill>
                  <a:srgbClr val="006666"/>
                </a:solidFill>
                <a:latin typeface="Arial" charset="0"/>
                <a:cs typeface="Times New Roman" pitchFamily="18" charset="0"/>
              </a:rPr>
              <a:t>C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6666"/>
                </a:solidFill>
                <a:effectLst/>
                <a:uLnTx/>
                <a:uFillTx/>
                <a:latin typeface="Arial" charset="0"/>
                <a:ea typeface="+mn-ea"/>
                <a:cs typeface="Times New Roman" pitchFamily="18" charset="0"/>
              </a:rPr>
              <a:t>%);    Mass Market (</a:t>
            </a:r>
            <a:r>
              <a:rPr lang="en-US" sz="1200" b="1" dirty="0">
                <a:solidFill>
                  <a:srgbClr val="006666"/>
                </a:solidFill>
                <a:latin typeface="Arial" charset="0"/>
                <a:cs typeface="Times New Roman" pitchFamily="18" charset="0"/>
              </a:rPr>
              <a:t>D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6666"/>
                </a:solidFill>
                <a:effectLst/>
                <a:uLnTx/>
                <a:uFillTx/>
                <a:latin typeface="Arial" charset="0"/>
                <a:ea typeface="+mn-ea"/>
                <a:cs typeface="Times New Roman" pitchFamily="18" charset="0"/>
              </a:rPr>
              <a:t>%)</a:t>
            </a:r>
          </a:p>
        </p:txBody>
      </p:sp>
    </p:spTree>
    <p:extLst>
      <p:ext uri="{BB962C8B-B14F-4D97-AF65-F5344CB8AC3E}">
        <p14:creationId xmlns:p14="http://schemas.microsoft.com/office/powerpoint/2010/main" val="15871417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4" descr="http://sixcolors.com/images/content/laptop-shutterstock-6c.jpg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utout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230" y="1006618"/>
            <a:ext cx="5027588" cy="5027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0" y="6581775"/>
            <a:ext cx="374650" cy="274638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SzTx/>
              <a:buFontTx/>
              <a:buNone/>
              <a:tabLst/>
              <a:defRPr/>
            </a:pPr>
            <a:fld id="{F37E62FB-70C0-40FE-B198-334DCB9EA719}" type="slidenum"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838589">
                    <a:lumMod val="75000"/>
                  </a:srgbClr>
                </a:solidFill>
                <a:effectLst/>
                <a:uLnTx/>
                <a:uFillTx/>
                <a:latin typeface="Arial" charset="0"/>
                <a:ea typeface="+mn-ea"/>
                <a:cs typeface="Times New Roman" pitchFamily="18" charset="0"/>
              </a:rPr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10000"/>
                </a:spcBef>
                <a:spcAft>
                  <a:spcPct val="0"/>
                </a:spcAft>
                <a:buClr>
                  <a:srgbClr val="0B1F65"/>
                </a:buClr>
                <a:buSzTx/>
                <a:buFontTx/>
                <a:buNone/>
                <a:tabLst/>
                <a:defRPr/>
              </a:pPr>
              <a:t>24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838589">
                  <a:lumMod val="75000"/>
                </a:srgbClr>
              </a:solidFill>
              <a:effectLst/>
              <a:uLnTx/>
              <a:uFillTx/>
              <a:latin typeface="Arial" charset="0"/>
              <a:ea typeface="+mn-ea"/>
              <a:cs typeface="Times New Roman" pitchFamily="18" charset="0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6537818" y="1920725"/>
            <a:ext cx="4204892" cy="411348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82821" tIns="91411" rIns="182821" bIns="91411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6666">
                    <a:lumMod val="50000"/>
                  </a:srgbClr>
                </a:solidFill>
                <a:effectLst/>
                <a:uLnTx/>
                <a:uFillTx/>
                <a:latin typeface="Arial" charset="0"/>
                <a:ea typeface="+mn-ea"/>
                <a:cs typeface="Times New Roman" pitchFamily="18" charset="0"/>
              </a:rPr>
              <a:t>Over X% of the customers have a Checking Account and Savings Account each and X% have both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SzTx/>
              <a:buFontTx/>
              <a:buNone/>
              <a:tabLst/>
              <a:defRPr/>
            </a:pP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srgbClr val="006666">
                  <a:lumMod val="50000"/>
                </a:srgbClr>
              </a:solidFill>
              <a:effectLst/>
              <a:uLnTx/>
              <a:uFillTx/>
              <a:latin typeface="Arial" charset="0"/>
              <a:ea typeface="+mn-ea"/>
              <a:cs typeface="Times New Roman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6666">
                    <a:lumMod val="50000"/>
                  </a:srgbClr>
                </a:solidFill>
                <a:effectLst/>
                <a:uLnTx/>
                <a:uFillTx/>
                <a:latin typeface="Arial" charset="0"/>
                <a:ea typeface="+mn-ea"/>
                <a:cs typeface="Times New Roman" pitchFamily="18" charset="0"/>
              </a:rPr>
              <a:t>They make D transactions a month (a little below average), but of significant transaction amount –  $</a:t>
            </a:r>
            <a:r>
              <a:rPr lang="en-US" sz="1300" dirty="0">
                <a:solidFill>
                  <a:srgbClr val="006666">
                    <a:lumMod val="50000"/>
                  </a:srgbClr>
                </a:solidFill>
                <a:latin typeface="Arial" charset="0"/>
                <a:cs typeface="Times New Roman" pitchFamily="18" charset="0"/>
              </a:rPr>
              <a:t>H</a:t>
            </a: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6666">
                    <a:lumMod val="50000"/>
                  </a:srgbClr>
                </a:solidFill>
                <a:effectLst/>
                <a:uLnTx/>
                <a:uFillTx/>
                <a:latin typeface="Arial" charset="0"/>
                <a:ea typeface="+mn-ea"/>
                <a:cs typeface="Times New Roman" pitchFamily="18" charset="0"/>
              </a:rPr>
              <a:t> per transaction. X% of these transactions are through CBOL, which is Q times the overall average. At $F these customers have the highest monthly credited amount to their accounts, of which little over X% is debited in the same month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SzTx/>
              <a:buFontTx/>
              <a:buNone/>
              <a:tabLst/>
              <a:defRPr/>
            </a:pP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srgbClr val="006666">
                  <a:lumMod val="50000"/>
                </a:srgbClr>
              </a:solidFill>
              <a:effectLst/>
              <a:uLnTx/>
              <a:uFillTx/>
              <a:latin typeface="Arial" charset="0"/>
              <a:ea typeface="+mn-ea"/>
              <a:cs typeface="Times New Roman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6666">
                    <a:lumMod val="50000"/>
                  </a:srgbClr>
                </a:solidFill>
                <a:effectLst/>
                <a:uLnTx/>
                <a:uFillTx/>
                <a:latin typeface="Arial" charset="0"/>
                <a:ea typeface="+mn-ea"/>
                <a:cs typeface="Times New Roman" pitchFamily="18" charset="0"/>
              </a:rPr>
              <a:t>They make more than R bill payment every month of $</a:t>
            </a:r>
            <a:r>
              <a:rPr lang="en-US" sz="1300" dirty="0">
                <a:solidFill>
                  <a:srgbClr val="006666">
                    <a:lumMod val="50000"/>
                  </a:srgbClr>
                </a:solidFill>
                <a:latin typeface="Arial" charset="0"/>
                <a:cs typeface="Times New Roman" pitchFamily="18" charset="0"/>
              </a:rPr>
              <a:t>P</a:t>
            </a: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6666">
                    <a:lumMod val="50000"/>
                  </a:srgbClr>
                </a:solidFill>
                <a:effectLst/>
                <a:uLnTx/>
                <a:uFillTx/>
                <a:latin typeface="Arial" charset="0"/>
                <a:ea typeface="+mn-ea"/>
                <a:cs typeface="Times New Roman" pitchFamily="18" charset="0"/>
              </a:rPr>
              <a:t>, which is twice the overall average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6666">
                    <a:lumMod val="50000"/>
                  </a:srgbClr>
                </a:solidFill>
                <a:effectLst/>
                <a:uLnTx/>
                <a:uFillTx/>
                <a:latin typeface="Arial" charset="0"/>
                <a:ea typeface="+mn-ea"/>
                <a:cs typeface="Times New Roman" pitchFamily="18" charset="0"/>
              </a:rPr>
              <a:t>They are highly active online with L visits every month on the Client website. They generate the highest revenue of $</a:t>
            </a:r>
            <a:r>
              <a:rPr lang="en-US" sz="1300" dirty="0">
                <a:solidFill>
                  <a:srgbClr val="006666">
                    <a:lumMod val="50000"/>
                  </a:srgbClr>
                </a:solidFill>
                <a:latin typeface="Arial" charset="0"/>
                <a:cs typeface="Times New Roman" pitchFamily="18" charset="0"/>
              </a:rPr>
              <a:t>F</a:t>
            </a: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6666">
                    <a:lumMod val="50000"/>
                  </a:srgbClr>
                </a:solidFill>
                <a:effectLst/>
                <a:uLnTx/>
                <a:uFillTx/>
                <a:latin typeface="Arial" charset="0"/>
                <a:ea typeface="+mn-ea"/>
                <a:cs typeface="Times New Roman" pitchFamily="18" charset="0"/>
              </a:rPr>
              <a:t> per month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1510230" y="1006617"/>
            <a:ext cx="5027588" cy="5027588"/>
          </a:xfrm>
          <a:prstGeom prst="rect">
            <a:avLst/>
          </a:prstGeom>
          <a:noFill/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1" tIns="45705" rIns="91411" bIns="45705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1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charset="0"/>
              <a:ea typeface="+mn-ea"/>
              <a:cs typeface="Times New Roman" pitchFamily="18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6537818" y="1006618"/>
            <a:ext cx="4204892" cy="91410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82821" tIns="182821" rIns="182821" bIns="182821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1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199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charset="0"/>
                <a:ea typeface="+mn-ea"/>
                <a:cs typeface="Times New Roman" pitchFamily="18" charset="0"/>
              </a:rPr>
              <a:t>High Potential </a:t>
            </a:r>
            <a:br>
              <a:rPr kumimoji="0" lang="en-US" sz="3199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charset="0"/>
                <a:ea typeface="+mn-ea"/>
                <a:cs typeface="Times New Roman" pitchFamily="18" charset="0"/>
              </a:rPr>
            </a:b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charset="0"/>
                <a:ea typeface="+mn-ea"/>
                <a:cs typeface="Times New Roman" pitchFamily="18" charset="0"/>
              </a:rPr>
              <a:t>(</a:t>
            </a:r>
            <a:r>
              <a:rPr lang="en-US" sz="1600" b="1" dirty="0">
                <a:solidFill>
                  <a:prstClr val="white"/>
                </a:solidFill>
                <a:latin typeface="Arial" charset="0"/>
                <a:cs typeface="Times New Roman" pitchFamily="18" charset="0"/>
              </a:rPr>
              <a:t>B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charset="0"/>
                <a:ea typeface="+mn-ea"/>
                <a:cs typeface="Times New Roman" pitchFamily="18" charset="0"/>
              </a:rPr>
              <a:t>%)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237587" y="92510"/>
            <a:ext cx="3351725" cy="261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SzTx/>
              <a:buFontTx/>
              <a:buNone/>
              <a:tabLst/>
              <a:defRPr/>
            </a:pPr>
            <a:r>
              <a:rPr kumimoji="0" lang="en-US" sz="1050" b="1" i="1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charset="0"/>
                <a:ea typeface="+mn-ea"/>
                <a:cs typeface="Times New Roman" pitchFamily="18" charset="0"/>
              </a:rPr>
              <a:t>Detailed Profiles</a:t>
            </a:r>
          </a:p>
        </p:txBody>
      </p:sp>
      <p:sp>
        <p:nvSpPr>
          <p:cNvPr id="11" name="Rectangle 10"/>
          <p:cNvSpPr/>
          <p:nvPr/>
        </p:nvSpPr>
        <p:spPr bwMode="auto">
          <a:xfrm>
            <a:off x="1510230" y="458153"/>
            <a:ext cx="8226962" cy="27423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1" tIns="45705" rIns="91411" bIns="45705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1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6666"/>
                </a:solidFill>
                <a:effectLst/>
                <a:uLnTx/>
                <a:uFillTx/>
                <a:latin typeface="Arial" charset="0"/>
                <a:ea typeface="+mn-ea"/>
                <a:cs typeface="Times New Roman" pitchFamily="18" charset="0"/>
              </a:rPr>
              <a:t>Affluent (</a:t>
            </a:r>
            <a:r>
              <a:rPr lang="en-US" sz="1200" b="1" dirty="0">
                <a:solidFill>
                  <a:srgbClr val="006666"/>
                </a:solidFill>
                <a:latin typeface="Arial" charset="0"/>
                <a:cs typeface="Times New Roman" pitchFamily="18" charset="0"/>
              </a:rPr>
              <a:t>A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6666"/>
                </a:solidFill>
                <a:effectLst/>
                <a:uLnTx/>
                <a:uFillTx/>
                <a:latin typeface="Arial" charset="0"/>
                <a:ea typeface="+mn-ea"/>
                <a:cs typeface="Times New Roman" pitchFamily="18" charset="0"/>
              </a:rPr>
              <a:t>%);    Emerging Affluent (</a:t>
            </a:r>
            <a:r>
              <a:rPr lang="en-US" sz="1200" b="1" dirty="0">
                <a:solidFill>
                  <a:srgbClr val="006666"/>
                </a:solidFill>
                <a:latin typeface="Arial" charset="0"/>
                <a:cs typeface="Times New Roman" pitchFamily="18" charset="0"/>
              </a:rPr>
              <a:t>B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6666"/>
                </a:solidFill>
                <a:effectLst/>
                <a:uLnTx/>
                <a:uFillTx/>
                <a:latin typeface="Arial" charset="0"/>
                <a:ea typeface="+mn-ea"/>
                <a:cs typeface="Times New Roman" pitchFamily="18" charset="0"/>
              </a:rPr>
              <a:t>%);    High Net Worth (</a:t>
            </a:r>
            <a:r>
              <a:rPr lang="en-US" sz="1200" b="1" dirty="0">
                <a:solidFill>
                  <a:srgbClr val="006666"/>
                </a:solidFill>
                <a:latin typeface="Arial" charset="0"/>
                <a:cs typeface="Times New Roman" pitchFamily="18" charset="0"/>
              </a:rPr>
              <a:t>C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6666"/>
                </a:solidFill>
                <a:effectLst/>
                <a:uLnTx/>
                <a:uFillTx/>
                <a:latin typeface="Arial" charset="0"/>
                <a:ea typeface="+mn-ea"/>
                <a:cs typeface="Times New Roman" pitchFamily="18" charset="0"/>
              </a:rPr>
              <a:t>%);    Mass Market (</a:t>
            </a:r>
            <a:r>
              <a:rPr lang="en-US" sz="1200" b="1" dirty="0">
                <a:solidFill>
                  <a:srgbClr val="006666"/>
                </a:solidFill>
                <a:latin typeface="Arial" charset="0"/>
                <a:cs typeface="Times New Roman" pitchFamily="18" charset="0"/>
              </a:rPr>
              <a:t>D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6666"/>
                </a:solidFill>
                <a:effectLst/>
                <a:uLnTx/>
                <a:uFillTx/>
                <a:latin typeface="Arial" charset="0"/>
                <a:ea typeface="+mn-ea"/>
                <a:cs typeface="Times New Roman" pitchFamily="18" charset="0"/>
              </a:rPr>
              <a:t>%)</a:t>
            </a:r>
          </a:p>
        </p:txBody>
      </p:sp>
    </p:spTree>
    <p:extLst>
      <p:ext uri="{BB962C8B-B14F-4D97-AF65-F5344CB8AC3E}">
        <p14:creationId xmlns:p14="http://schemas.microsoft.com/office/powerpoint/2010/main" val="18268249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809625" y="2424113"/>
            <a:ext cx="10972800" cy="1422400"/>
          </a:xfrm>
        </p:spPr>
        <p:txBody>
          <a:bodyPr/>
          <a:lstStyle/>
          <a:p>
            <a:r>
              <a:rPr lang="en-US" sz="4200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1164279723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46D967B-0AE7-4FD2-AD3E-97A5D6709945}"/>
              </a:ext>
            </a:extLst>
          </p:cNvPr>
          <p:cNvSpPr txBox="1"/>
          <p:nvPr/>
        </p:nvSpPr>
        <p:spPr>
          <a:xfrm>
            <a:off x="640080" y="2801071"/>
            <a:ext cx="108766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>
                <a:solidFill>
                  <a:srgbClr val="00AFAA"/>
                </a:solidFill>
              </a:defRPr>
            </a:lvl1pPr>
          </a:lstStyle>
          <a:p>
            <a:pPr marL="228600" indent="-228600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sz="1800" b="1" dirty="0">
                <a:solidFill>
                  <a:prstClr val="black">
                    <a:lumMod val="65000"/>
                    <a:lumOff val="35000"/>
                  </a:prstClr>
                </a:solidFill>
                <a:latin typeface="Segoe UI Light"/>
              </a:rPr>
              <a:t>To showcase Mu Sigma’s Trade capabilities in Digital Personalization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sz="1800" b="1" dirty="0">
                <a:solidFill>
                  <a:prstClr val="black">
                    <a:lumMod val="65000"/>
                    <a:lumOff val="35000"/>
                  </a:prstClr>
                </a:solidFill>
                <a:latin typeface="Segoe UI Light"/>
              </a:rPr>
              <a:t>To discuss on engagement with Mu Sigma</a:t>
            </a:r>
          </a:p>
        </p:txBody>
      </p:sp>
      <p:sp>
        <p:nvSpPr>
          <p:cNvPr id="8" name="Title 3"/>
          <p:cNvSpPr txBox="1">
            <a:spLocks/>
          </p:cNvSpPr>
          <p:nvPr/>
        </p:nvSpPr>
        <p:spPr>
          <a:xfrm>
            <a:off x="640080" y="274320"/>
            <a:ext cx="10515600" cy="1325563"/>
          </a:xfrm>
          <a:prstGeom prst="rect">
            <a:avLst/>
          </a:prstGeom>
        </p:spPr>
        <p:txBody>
          <a:bodyPr anchor="ctr"/>
          <a:lstStyle>
            <a:lvl1pPr algn="ctr" defTabSz="1219170" rtl="0" eaLnBrk="1" latinLnBrk="0" hangingPunct="1">
              <a:spcBef>
                <a:spcPct val="0"/>
              </a:spcBef>
              <a:buNone/>
              <a:defRPr sz="586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933" b="0" i="0" u="none" strike="noStrike" kern="1200" cap="none" spc="-133" normalizeH="0" baseline="0" noProof="0" dirty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Segoe UI Semibold" panose="020B0702040204020203" pitchFamily="34" charset="0"/>
                <a:ea typeface="+mj-ea"/>
                <a:cs typeface="Segoe UI Semibold" panose="020B0702040204020203" pitchFamily="34" charset="0"/>
              </a:rPr>
              <a:t>Why are we here?</a:t>
            </a:r>
          </a:p>
        </p:txBody>
      </p:sp>
    </p:spTree>
    <p:extLst>
      <p:ext uri="{BB962C8B-B14F-4D97-AF65-F5344CB8AC3E}">
        <p14:creationId xmlns:p14="http://schemas.microsoft.com/office/powerpoint/2010/main" val="15806029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3"/>
          <p:cNvSpPr txBox="1">
            <a:spLocks/>
          </p:cNvSpPr>
          <p:nvPr/>
        </p:nvSpPr>
        <p:spPr>
          <a:xfrm>
            <a:off x="640080" y="274320"/>
            <a:ext cx="10515600" cy="1325563"/>
          </a:xfrm>
          <a:prstGeom prst="rect">
            <a:avLst/>
          </a:prstGeom>
        </p:spPr>
        <p:txBody>
          <a:bodyPr anchor="ctr"/>
          <a:lstStyle>
            <a:lvl1pPr algn="ctr" defTabSz="1219170" rtl="0" eaLnBrk="1" latinLnBrk="0" hangingPunct="1">
              <a:spcBef>
                <a:spcPct val="0"/>
              </a:spcBef>
              <a:buNone/>
              <a:defRPr sz="586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933" b="0" i="0" u="none" strike="noStrike" kern="1200" cap="none" spc="-133" normalizeH="0" baseline="0" noProof="0" dirty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Segoe UI Semibold" panose="020B0702040204020203" pitchFamily="34" charset="0"/>
                <a:ea typeface="+mj-ea"/>
                <a:cs typeface="Segoe UI Semibold" panose="020B0702040204020203" pitchFamily="34" charset="0"/>
              </a:rPr>
              <a:t>Our journey so far…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E33AED7-F531-4C39-866A-FCCF554F4569}"/>
              </a:ext>
            </a:extLst>
          </p:cNvPr>
          <p:cNvSpPr/>
          <p:nvPr/>
        </p:nvSpPr>
        <p:spPr>
          <a:xfrm>
            <a:off x="604250" y="4066510"/>
            <a:ext cx="10630453" cy="203621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74262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5" name="4-Point Star 4"/>
          <p:cNvSpPr/>
          <p:nvPr/>
        </p:nvSpPr>
        <p:spPr>
          <a:xfrm>
            <a:off x="748463" y="4054358"/>
            <a:ext cx="262759" cy="205646"/>
          </a:xfrm>
          <a:prstGeom prst="star4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 rot="16200000">
            <a:off x="-290112" y="2742644"/>
            <a:ext cx="15531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6666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Milestone</a:t>
            </a:r>
          </a:p>
        </p:txBody>
      </p:sp>
      <p:sp>
        <p:nvSpPr>
          <p:cNvPr id="12" name="TextBox 11"/>
          <p:cNvSpPr txBox="1"/>
          <p:nvPr/>
        </p:nvSpPr>
        <p:spPr>
          <a:xfrm rot="16200000">
            <a:off x="-287979" y="4927689"/>
            <a:ext cx="15531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Outcomes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118834" y="2661779"/>
            <a:ext cx="13446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6666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Discussion on strategic priorities for Digital Personalization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098849" y="4694377"/>
            <a:ext cx="13646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Meet</a:t>
            </a:r>
            <a:r>
              <a:rPr kumimoji="0" lang="en-US" sz="1200" b="1" i="0" u="none" strike="noStrike" kern="1200" cap="none" spc="0" normalizeH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 </a:t>
            </a:r>
            <a:r>
              <a:rPr kumimoji="0" lang="en-US" sz="1200" b="1" i="0" u="none" strike="noStrike" kern="1200" cap="none" spc="0" normalizeH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Atin’s</a:t>
            </a:r>
            <a:r>
              <a:rPr kumimoji="0" lang="en-US" sz="1200" b="1" i="0" u="none" strike="noStrike" kern="1200" cap="none" spc="0" normalizeH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 team to understand the current work being done 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pic>
        <p:nvPicPr>
          <p:cNvPr id="20" name="Picture 8" descr="Image result for introduction icon"/>
          <p:cNvPicPr>
            <a:picLocks noChangeAspect="1" noChangeArrowheads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4579" y="1484207"/>
            <a:ext cx="1066378" cy="1066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2428958" y="4028809"/>
            <a:ext cx="7865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Nov 2017</a:t>
            </a:r>
          </a:p>
        </p:txBody>
      </p:sp>
      <p:sp>
        <p:nvSpPr>
          <p:cNvPr id="30" name="Rectangle 29"/>
          <p:cNvSpPr/>
          <p:nvPr/>
        </p:nvSpPr>
        <p:spPr>
          <a:xfrm>
            <a:off x="9137386" y="1325880"/>
            <a:ext cx="1576900" cy="4542230"/>
          </a:xfrm>
          <a:prstGeom prst="rect">
            <a:avLst/>
          </a:prstGeom>
          <a:noFill/>
          <a:ln>
            <a:solidFill>
              <a:srgbClr val="8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33" name="4-Point Star 28">
            <a:extLst>
              <a:ext uri="{FF2B5EF4-FFF2-40B4-BE49-F238E27FC236}">
                <a16:creationId xmlns:a16="http://schemas.microsoft.com/office/drawing/2014/main" id="{2A77D8ED-DCD9-4F59-AC14-A43B719A20E5}"/>
              </a:ext>
            </a:extLst>
          </p:cNvPr>
          <p:cNvSpPr/>
          <p:nvPr/>
        </p:nvSpPr>
        <p:spPr>
          <a:xfrm>
            <a:off x="4232302" y="4067355"/>
            <a:ext cx="262759" cy="205646"/>
          </a:xfrm>
          <a:prstGeom prst="star4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48E60DF-1D1B-41A7-B67C-E96FC893C687}"/>
              </a:ext>
            </a:extLst>
          </p:cNvPr>
          <p:cNvSpPr txBox="1"/>
          <p:nvPr/>
        </p:nvSpPr>
        <p:spPr>
          <a:xfrm>
            <a:off x="9061045" y="5091505"/>
            <a:ext cx="16766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>
                <a:solidFill>
                  <a:srgbClr val="002060"/>
                </a:solidFill>
                <a:latin typeface="Segoe UI Light"/>
              </a:rPr>
              <a:t>To be discussed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B266FC6-37E6-420C-B3FD-6151F1CABC4F}"/>
              </a:ext>
            </a:extLst>
          </p:cNvPr>
          <p:cNvSpPr txBox="1"/>
          <p:nvPr/>
        </p:nvSpPr>
        <p:spPr>
          <a:xfrm>
            <a:off x="9327982" y="4028809"/>
            <a:ext cx="11428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noProof="0" dirty="0">
                <a:solidFill>
                  <a:srgbClr val="800000"/>
                </a:solidFill>
                <a:latin typeface="Segoe UI Light"/>
              </a:rPr>
              <a:t>18</a:t>
            </a:r>
            <a:r>
              <a:rPr kumimoji="0" lang="en-US" sz="1200" b="1" i="0" u="none" strike="noStrike" kern="1200" cap="none" spc="0" normalizeH="0" baseline="30000" noProof="0" dirty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h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 Jan, 2018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9275174" y="2624078"/>
            <a:ext cx="12484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>
                <a:solidFill>
                  <a:srgbClr val="006666"/>
                </a:solidFill>
                <a:latin typeface="Segoe UI Light"/>
              </a:rPr>
              <a:t>Meeting with POC for understanding problem space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6666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49" name="4-Point Star 28">
            <a:extLst>
              <a:ext uri="{FF2B5EF4-FFF2-40B4-BE49-F238E27FC236}">
                <a16:creationId xmlns:a16="http://schemas.microsoft.com/office/drawing/2014/main" id="{FE2F3E01-CEBA-4613-A2E2-847341652890}"/>
              </a:ext>
            </a:extLst>
          </p:cNvPr>
          <p:cNvSpPr/>
          <p:nvPr/>
        </p:nvSpPr>
        <p:spPr>
          <a:xfrm>
            <a:off x="7790845" y="4064485"/>
            <a:ext cx="262759" cy="205646"/>
          </a:xfrm>
          <a:prstGeom prst="star4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pic>
        <p:nvPicPr>
          <p:cNvPr id="27" name="Graphic 26" descr="Users">
            <a:extLst>
              <a:ext uri="{FF2B5EF4-FFF2-40B4-BE49-F238E27FC236}">
                <a16:creationId xmlns:a16="http://schemas.microsoft.com/office/drawing/2014/main" id="{4A073002-66D3-4D5F-99C0-9D26C421570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354408" y="1560196"/>
            <a:ext cx="914400" cy="914400"/>
          </a:xfrm>
          <a:prstGeom prst="rect">
            <a:avLst/>
          </a:prstGeom>
        </p:spPr>
      </p:pic>
      <p:sp>
        <p:nvSpPr>
          <p:cNvPr id="50" name="4-Point Star 28">
            <a:extLst>
              <a:ext uri="{FF2B5EF4-FFF2-40B4-BE49-F238E27FC236}">
                <a16:creationId xmlns:a16="http://schemas.microsoft.com/office/drawing/2014/main" id="{79491EE1-C629-4AC1-9D5C-153A98752230}"/>
              </a:ext>
            </a:extLst>
          </p:cNvPr>
          <p:cNvSpPr/>
          <p:nvPr/>
        </p:nvSpPr>
        <p:spPr>
          <a:xfrm>
            <a:off x="10925827" y="4057289"/>
            <a:ext cx="262759" cy="205646"/>
          </a:xfrm>
          <a:prstGeom prst="star4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719312" y="2638204"/>
            <a:ext cx="29142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lvl="0" algn="ctr">
              <a:defRPr kumimoji="0" sz="1200" b="1" i="0" u="none" strike="noStrike" cap="none" spc="0" normalizeH="0" baseline="0">
                <a:ln>
                  <a:noFill/>
                </a:ln>
                <a:solidFill>
                  <a:srgbClr val="006666"/>
                </a:solidFill>
                <a:effectLst/>
                <a:uLnTx/>
                <a:uFillTx/>
                <a:latin typeface="Segoe UI Light"/>
              </a:defRPr>
            </a:lvl1pPr>
          </a:lstStyle>
          <a:p>
            <a:r>
              <a:rPr lang="en-US" dirty="0"/>
              <a:t>Understand the current work being done in Mass Personalization campaigns to more personalized media, lower costs, more effective media 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485266" y="4694377"/>
            <a:ext cx="16353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Debrief on</a:t>
            </a:r>
            <a:r>
              <a:rPr kumimoji="0" lang="en-US" sz="1200" b="1" i="0" u="none" strike="noStrike" kern="1200" cap="none" spc="0" normalizeH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 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LKC</a:t>
            </a:r>
            <a:r>
              <a:rPr kumimoji="0" lang="en-US" sz="1200" b="1" i="0" u="none" strike="noStrike" kern="1200" cap="none" spc="0" normalizeH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 ad Ruffles Mass Personalization Campaigns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7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8149" y="1545415"/>
            <a:ext cx="965562" cy="965562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4812034" y="4018681"/>
            <a:ext cx="11620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>
                <a:solidFill>
                  <a:srgbClr val="800000"/>
                </a:solidFill>
                <a:latin typeface="Segoe UI Light"/>
              </a:rPr>
              <a:t>28</a:t>
            </a:r>
            <a:r>
              <a:rPr lang="en-US" sz="1200" b="1" baseline="30000" dirty="0">
                <a:solidFill>
                  <a:srgbClr val="800000"/>
                </a:solidFill>
                <a:latin typeface="Segoe UI Light"/>
              </a:rPr>
              <a:t>th</a:t>
            </a:r>
            <a:r>
              <a:rPr lang="en-US" sz="1200" b="1" dirty="0">
                <a:solidFill>
                  <a:srgbClr val="800000"/>
                </a:solidFill>
                <a:latin typeface="Segoe UI Light"/>
              </a:rPr>
              <a:t> </a:t>
            </a:r>
            <a:r>
              <a:rPr kumimoji="0" lang="en-US" sz="1200" b="1" i="0" u="none" strike="noStrike" kern="1200" cap="none" spc="0" normalizeH="0" noProof="0" dirty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 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Nov 2017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687345" y="4018681"/>
            <a:ext cx="11620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7</a:t>
            </a:r>
            <a:r>
              <a:rPr kumimoji="0" lang="en-US" sz="1200" b="1" i="0" u="none" strike="noStrike" kern="1200" cap="none" spc="0" normalizeH="0" baseline="30000" noProof="0" dirty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th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 Dec 2017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658598" y="4694377"/>
            <a:ext cx="17347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Understanding</a:t>
            </a:r>
            <a:r>
              <a:rPr kumimoji="0" lang="en-US" sz="1200" b="1" i="0" u="none" strike="noStrike" kern="1200" cap="none" spc="0" normalizeH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 the goals for personalization CRM data and campaigns run 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072249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4084174-E005-4B0A-8EC6-664CF654BDE7}"/>
              </a:ext>
            </a:extLst>
          </p:cNvPr>
          <p:cNvSpPr/>
          <p:nvPr/>
        </p:nvSpPr>
        <p:spPr>
          <a:xfrm>
            <a:off x="5731113" y="2140581"/>
            <a:ext cx="5230397" cy="354330"/>
          </a:xfrm>
          <a:prstGeom prst="roundRect">
            <a:avLst/>
          </a:prstGeom>
          <a:solidFill>
            <a:schemeClr val="bg2">
              <a:lumMod val="90000"/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B0113FE4-31E6-4C5F-BD93-84826551F3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233058" y="2033337"/>
            <a:ext cx="6133389" cy="3556000"/>
          </a:xfrm>
        </p:spPr>
        <p:txBody>
          <a:bodyPr/>
          <a:lstStyle/>
          <a:p>
            <a:pPr marL="457189" lvl="1" indent="-457189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800000"/>
                </a:solidFill>
                <a:latin typeface="+mj-lt"/>
              </a:rPr>
              <a:t>Problem space</a:t>
            </a:r>
          </a:p>
          <a:p>
            <a:pPr marL="457189" lvl="1" indent="-457189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800000"/>
                </a:solidFill>
                <a:latin typeface="+mj-lt"/>
              </a:rPr>
              <a:t>Analytical solutions</a:t>
            </a:r>
          </a:p>
          <a:p>
            <a:pPr marL="457189" lvl="1" indent="-457189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800000"/>
                </a:solidFill>
                <a:latin typeface="+mj-lt"/>
              </a:rPr>
              <a:t>Case studies</a:t>
            </a:r>
          </a:p>
          <a:p>
            <a:pPr marL="457189" lvl="1" indent="-457189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800000"/>
                </a:solidFill>
              </a:rPr>
              <a:t>Examples of personas for a financial services client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6BC6CE1-0C17-4943-9FDF-CAD78D4E4A93}"/>
              </a:ext>
            </a:extLst>
          </p:cNvPr>
          <p:cNvSpPr/>
          <p:nvPr/>
        </p:nvSpPr>
        <p:spPr bwMode="auto">
          <a:xfrm>
            <a:off x="0" y="0"/>
            <a:ext cx="4984468" cy="6858000"/>
          </a:xfrm>
          <a:prstGeom prst="rect">
            <a:avLst/>
          </a:prstGeom>
          <a:solidFill>
            <a:srgbClr val="800000"/>
          </a:solidFill>
          <a:ln w="2540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lvl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  <a:defRPr/>
            </a:pPr>
            <a:endParaRPr kumimoji="0" lang="en-US" sz="1600" b="0" i="0" u="none" strike="noStrike" kern="0" cap="none" spc="0" normalizeH="0" baseline="0" noProof="0" dirty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13" name="Picture 2" descr="https://www.mu-sigma.com/sites/all/themes/musigma/images/problem-solving-bg.png">
            <a:extLst>
              <a:ext uri="{FF2B5EF4-FFF2-40B4-BE49-F238E27FC236}">
                <a16:creationId xmlns:a16="http://schemas.microsoft.com/office/drawing/2014/main" id="{90E355A3-22D0-411F-ABAF-11884ACB68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47" y="0"/>
            <a:ext cx="4822460" cy="6864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A5A44FC-E60E-417E-A9CB-7E7A6E87B003}"/>
              </a:ext>
            </a:extLst>
          </p:cNvPr>
          <p:cNvSpPr txBox="1">
            <a:spLocks/>
          </p:cNvSpPr>
          <p:nvPr/>
        </p:nvSpPr>
        <p:spPr>
          <a:xfrm>
            <a:off x="5233059" y="846221"/>
            <a:ext cx="3931920" cy="914400"/>
          </a:xfrm>
          <a:prstGeom prst="rect">
            <a:avLst/>
          </a:prstGeom>
        </p:spPr>
        <p:txBody>
          <a:bodyPr/>
          <a:lstStyle>
            <a:lvl1pPr marL="0" indent="0" algn="ctr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4267" kern="1200" spc="-133" baseline="0">
                <a:solidFill>
                  <a:srgbClr val="800000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990575" indent="-380990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5500" b="0" i="0" u="none" strike="noStrike" kern="1200" cap="none" spc="-133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Segoe UI"/>
                <a:ea typeface="+mn-ea"/>
                <a:cs typeface="Segoe UI Semibold" panose="020B0702040204020203" pitchFamily="34" charset="0"/>
              </a:rPr>
              <a:t>|</a:t>
            </a:r>
            <a:r>
              <a:rPr kumimoji="0" lang="en-US" sz="4267" b="0" i="0" u="none" strike="noStrike" kern="1200" cap="none" spc="-133" normalizeH="0" baseline="0" noProof="0" dirty="0">
                <a:ln>
                  <a:noFill/>
                </a:ln>
                <a:solidFill>
                  <a:sysClr val="window" lastClr="FFFFFF">
                    <a:lumMod val="95000"/>
                  </a:sysClr>
                </a:solidFill>
                <a:effectLst/>
                <a:uLnTx/>
                <a:uFillTx/>
                <a:latin typeface="Segoe UI"/>
                <a:ea typeface="+mn-ea"/>
                <a:cs typeface="Segoe UI Semibold" panose="020B0702040204020203" pitchFamily="34" charset="0"/>
              </a:rPr>
              <a:t> </a:t>
            </a:r>
            <a:r>
              <a:rPr kumimoji="0" lang="en-US" sz="4267" b="0" i="0" u="none" strike="noStrike" kern="1200" cap="none" spc="-133" normalizeH="0" baseline="0" noProof="0" dirty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Segoe UI"/>
                <a:ea typeface="+mn-ea"/>
                <a:cs typeface="Segoe UI Semibold" panose="020B0702040204020203" pitchFamily="34" charset="0"/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16244012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roup 53"/>
          <p:cNvGrpSpPr/>
          <p:nvPr/>
        </p:nvGrpSpPr>
        <p:grpSpPr>
          <a:xfrm>
            <a:off x="776318" y="2230846"/>
            <a:ext cx="10398495" cy="3150610"/>
            <a:chOff x="529525" y="1454100"/>
            <a:chExt cx="10913727" cy="2676253"/>
          </a:xfrm>
        </p:grpSpPr>
        <p:sp>
          <p:nvSpPr>
            <p:cNvPr id="55" name="TextBox 54"/>
            <p:cNvSpPr txBox="1"/>
            <p:nvPr/>
          </p:nvSpPr>
          <p:spPr>
            <a:xfrm>
              <a:off x="7677394" y="1907832"/>
              <a:ext cx="3495672" cy="1803919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marL="228594" indent="-228594">
                <a:buClr>
                  <a:schemeClr val="tx1">
                    <a:lumMod val="95000"/>
                    <a:lumOff val="5000"/>
                  </a:schemeClr>
                </a:buClr>
                <a:buFont typeface="Webdings" panose="05030102010509060703" pitchFamily="18" charset="2"/>
                <a:buChar char="4"/>
              </a:pPr>
              <a:r>
                <a:rPr lang="en-US" sz="1200" b="1" dirty="0"/>
                <a:t>Outcome: </a:t>
              </a:r>
              <a:r>
                <a:rPr lang="en-US" sz="1200" dirty="0"/>
                <a:t>There is an increase in digital marketing ROI and ultimately overall revenue via campaigns</a:t>
              </a:r>
            </a:p>
            <a:p>
              <a:pPr marL="228594" indent="-228594">
                <a:buClr>
                  <a:schemeClr val="tx1">
                    <a:lumMod val="95000"/>
                    <a:lumOff val="5000"/>
                  </a:schemeClr>
                </a:buClr>
                <a:buFont typeface="Webdings" panose="05030102010509060703" pitchFamily="18" charset="2"/>
                <a:buChar char="4"/>
              </a:pPr>
              <a:endParaRPr lang="en-US" sz="1200" b="1" dirty="0"/>
            </a:p>
            <a:p>
              <a:pPr marL="228594" indent="-228594">
                <a:buClr>
                  <a:schemeClr val="tx1">
                    <a:lumMod val="95000"/>
                    <a:lumOff val="5000"/>
                  </a:schemeClr>
                </a:buClr>
                <a:buFont typeface="Webdings" panose="05030102010509060703" pitchFamily="18" charset="2"/>
                <a:buChar char="4"/>
              </a:pPr>
              <a:r>
                <a:rPr lang="en-US" sz="1200" b="1" dirty="0"/>
                <a:t>Behavior: </a:t>
              </a:r>
              <a:r>
                <a:rPr lang="en-US" sz="1200" dirty="0"/>
                <a:t>Client has developed a framework based on personalization algorithms to personalize digital media</a:t>
              </a:r>
            </a:p>
            <a:p>
              <a:pPr marL="228594" indent="-228594">
                <a:buClr>
                  <a:schemeClr val="tx1">
                    <a:lumMod val="95000"/>
                    <a:lumOff val="5000"/>
                  </a:schemeClr>
                </a:buClr>
                <a:buFont typeface="Webdings" panose="05030102010509060703" pitchFamily="18" charset="2"/>
                <a:buChar char="4"/>
              </a:pPr>
              <a:endParaRPr lang="en-US" sz="1200" b="1" dirty="0"/>
            </a:p>
            <a:p>
              <a:pPr marL="228594" indent="-228594">
                <a:buClr>
                  <a:schemeClr val="tx1">
                    <a:lumMod val="95000"/>
                    <a:lumOff val="5000"/>
                  </a:schemeClr>
                </a:buClr>
                <a:buFont typeface="Webdings" panose="05030102010509060703" pitchFamily="18" charset="2"/>
                <a:buChar char="4"/>
              </a:pPr>
              <a:r>
                <a:rPr lang="en-US" sz="1200" b="1" dirty="0"/>
                <a:t>Insights: </a:t>
              </a:r>
              <a:r>
                <a:rPr lang="en-US" sz="1200" dirty="0"/>
                <a:t>Client has identified which attributes are most attractive  for each consumer persona</a:t>
              </a: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1260020" y="1838471"/>
              <a:ext cx="4066431" cy="2291882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marL="228594" indent="-228594">
                <a:buClr>
                  <a:schemeClr val="tx1">
                    <a:lumMod val="95000"/>
                    <a:lumOff val="5000"/>
                  </a:schemeClr>
                </a:buClr>
                <a:buFont typeface="Webdings" panose="05030102010509060703" pitchFamily="18" charset="2"/>
                <a:buChar char="4"/>
              </a:pPr>
              <a:r>
                <a:rPr lang="en-US" sz="1200" dirty="0"/>
                <a:t>The Media Marketing team at Client is responsible for building strategies to improve consumer experience and marketing efforts across the digital portfolio</a:t>
              </a:r>
            </a:p>
            <a:p>
              <a:pPr marL="228594" indent="-228594">
                <a:buClr>
                  <a:schemeClr val="tx1">
                    <a:lumMod val="95000"/>
                    <a:lumOff val="5000"/>
                  </a:schemeClr>
                </a:buClr>
                <a:buFont typeface="Webdings" panose="05030102010509060703" pitchFamily="18" charset="2"/>
                <a:buChar char="4"/>
              </a:pPr>
              <a:endParaRPr lang="en-US" sz="1200" dirty="0"/>
            </a:p>
            <a:p>
              <a:pPr marL="228594" indent="-228594">
                <a:buClr>
                  <a:schemeClr val="tx1">
                    <a:lumMod val="95000"/>
                    <a:lumOff val="5000"/>
                  </a:schemeClr>
                </a:buClr>
                <a:buFont typeface="Webdings" panose="05030102010509060703" pitchFamily="18" charset="2"/>
                <a:buChar char="4"/>
              </a:pPr>
              <a:r>
                <a:rPr lang="en-US" sz="1200" dirty="0"/>
                <a:t>Currently, themes and offers from a pool are prioritized manually using business intuition, thus lacking personalization at consumer level</a:t>
              </a:r>
            </a:p>
            <a:p>
              <a:pPr>
                <a:buClr>
                  <a:schemeClr val="tx1">
                    <a:lumMod val="95000"/>
                    <a:lumOff val="5000"/>
                  </a:schemeClr>
                </a:buClr>
              </a:pPr>
              <a:endParaRPr lang="en-US" sz="1200" dirty="0"/>
            </a:p>
            <a:p>
              <a:pPr marL="228594" indent="-228594">
                <a:buClr>
                  <a:schemeClr val="tx1">
                    <a:lumMod val="95000"/>
                    <a:lumOff val="5000"/>
                  </a:schemeClr>
                </a:buClr>
                <a:buFont typeface="Webdings" panose="05030102010509060703" pitchFamily="18" charset="2"/>
                <a:buChar char="4"/>
              </a:pPr>
              <a:r>
                <a:rPr lang="en-US" sz="1200" dirty="0"/>
                <a:t>In order to improve response, Client wants to target consumers through personalized digital media campaigns</a:t>
              </a:r>
            </a:p>
            <a:p>
              <a:pPr marL="228594" indent="-228594">
                <a:buClr>
                  <a:schemeClr val="tx1">
                    <a:lumMod val="95000"/>
                    <a:lumOff val="5000"/>
                  </a:schemeClr>
                </a:buClr>
                <a:buFont typeface="Webdings" panose="05030102010509060703" pitchFamily="18" charset="2"/>
                <a:buChar char="4"/>
              </a:pPr>
              <a:endParaRPr lang="en-US" sz="1200" dirty="0"/>
            </a:p>
            <a:p>
              <a:pPr marL="228594" indent="-228594">
                <a:buClr>
                  <a:schemeClr val="tx1">
                    <a:lumMod val="95000"/>
                    <a:lumOff val="5000"/>
                  </a:schemeClr>
                </a:buClr>
                <a:buFont typeface="Webdings" panose="05030102010509060703" pitchFamily="18" charset="2"/>
                <a:buChar char="4"/>
              </a:pPr>
              <a:endParaRPr lang="en-US" sz="1333" dirty="0"/>
            </a:p>
          </p:txBody>
        </p:sp>
        <p:sp>
          <p:nvSpPr>
            <p:cNvPr id="57" name="Right Arrow 56"/>
            <p:cNvSpPr/>
            <p:nvPr/>
          </p:nvSpPr>
          <p:spPr bwMode="auto">
            <a:xfrm>
              <a:off x="5628578" y="2478487"/>
              <a:ext cx="715619" cy="331305"/>
            </a:xfrm>
            <a:prstGeom prst="rightArrow">
              <a:avLst/>
            </a:pr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vert="horz" wrap="none" lIns="49515" tIns="49515" rIns="49515" bIns="49515" numCol="1" rtlCol="0" anchor="ctr" anchorCtr="0" compatLnSpc="1">
              <a:prstTxWarp prst="textNoShape">
                <a:avLst/>
              </a:prstTxWarp>
            </a:bodyPr>
            <a:lstStyle/>
            <a:p>
              <a:pPr marL="254428" indent="-254428" defTabSz="990210">
                <a:spcBef>
                  <a:spcPct val="100000"/>
                </a:spcBef>
                <a:buFont typeface="Webdings" pitchFamily="18" charset="2"/>
                <a:buChar char="4"/>
              </a:pPr>
              <a:endParaRPr lang="en-US" sz="1733">
                <a:solidFill>
                  <a:schemeClr val="tx1"/>
                </a:solidFill>
              </a:endParaRPr>
            </a:p>
          </p:txBody>
        </p:sp>
        <p:sp>
          <p:nvSpPr>
            <p:cNvPr id="58" name="Rounded Rectangle 57"/>
            <p:cNvSpPr/>
            <p:nvPr/>
          </p:nvSpPr>
          <p:spPr bwMode="auto">
            <a:xfrm>
              <a:off x="6692346" y="1560064"/>
              <a:ext cx="4750906" cy="2348376"/>
            </a:xfrm>
            <a:prstGeom prst="roundRect">
              <a:avLst/>
            </a:prstGeom>
            <a:noFill/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vert="horz" wrap="none" lIns="49515" tIns="49515" rIns="49515" bIns="49515" numCol="1" rtlCol="0" anchor="ctr" anchorCtr="0" compatLnSpc="1">
              <a:prstTxWarp prst="textNoShape">
                <a:avLst/>
              </a:prstTxWarp>
            </a:bodyPr>
            <a:lstStyle/>
            <a:p>
              <a:pPr marL="254428" indent="-254428" defTabSz="990210">
                <a:spcBef>
                  <a:spcPct val="100000"/>
                </a:spcBef>
                <a:buFont typeface="Webdings" pitchFamily="18" charset="2"/>
                <a:buChar char="4"/>
              </a:pPr>
              <a:endParaRPr lang="en-US" sz="1733">
                <a:solidFill>
                  <a:schemeClr val="tx1"/>
                </a:solidFill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8156713" y="1455188"/>
              <a:ext cx="1828800" cy="289250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1400">
                  <a:solidFill>
                    <a:schemeClr val="bg1"/>
                  </a:solidFill>
                </a:defRPr>
              </a:lvl1pPr>
              <a:lvl2pPr>
                <a:defRPr>
                  <a:solidFill>
                    <a:schemeClr val="dk1"/>
                  </a:solidFill>
                </a:defRPr>
              </a:lvl2pPr>
              <a:lvl3pPr>
                <a:defRPr>
                  <a:solidFill>
                    <a:schemeClr val="dk1"/>
                  </a:solidFill>
                </a:defRPr>
              </a:lvl3pPr>
              <a:lvl4pPr>
                <a:defRPr>
                  <a:solidFill>
                    <a:schemeClr val="dk1"/>
                  </a:solidFill>
                </a:defRPr>
              </a:lvl4pPr>
              <a:lvl5pPr>
                <a:defRPr>
                  <a:solidFill>
                    <a:schemeClr val="dk1"/>
                  </a:solidFill>
                </a:defRPr>
              </a:lvl5pPr>
              <a:lvl6pPr>
                <a:defRPr>
                  <a:solidFill>
                    <a:schemeClr val="dk1"/>
                  </a:solidFill>
                </a:defRPr>
              </a:lvl6pPr>
              <a:lvl7pPr>
                <a:defRPr>
                  <a:solidFill>
                    <a:schemeClr val="dk1"/>
                  </a:solidFill>
                </a:defRPr>
              </a:lvl7pPr>
              <a:lvl8pPr>
                <a:defRPr>
                  <a:solidFill>
                    <a:schemeClr val="dk1"/>
                  </a:solidFill>
                </a:defRPr>
              </a:lvl8pPr>
              <a:lvl9pPr>
                <a:defRPr>
                  <a:solidFill>
                    <a:schemeClr val="dk1"/>
                  </a:solidFill>
                </a:defRPr>
              </a:lvl9pPr>
            </a:lstStyle>
            <a:p>
              <a:r>
                <a:rPr lang="en-US" dirty="0"/>
                <a:t>Future State</a:t>
              </a:r>
            </a:p>
          </p:txBody>
        </p:sp>
        <p:sp>
          <p:nvSpPr>
            <p:cNvPr id="60" name="Rounded Rectangle 59"/>
            <p:cNvSpPr/>
            <p:nvPr/>
          </p:nvSpPr>
          <p:spPr bwMode="auto">
            <a:xfrm>
              <a:off x="529525" y="1561385"/>
              <a:ext cx="4758091" cy="2310839"/>
            </a:xfrm>
            <a:prstGeom prst="roundRect">
              <a:avLst/>
            </a:prstGeom>
            <a:noFill/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vert="horz" wrap="none" lIns="49515" tIns="49515" rIns="49515" bIns="49515" numCol="1" rtlCol="0" anchor="ctr" anchorCtr="0" compatLnSpc="1">
              <a:prstTxWarp prst="textNoShape">
                <a:avLst/>
              </a:prstTxWarp>
            </a:bodyPr>
            <a:lstStyle/>
            <a:p>
              <a:pPr marL="254428" indent="-254428" defTabSz="990210">
                <a:spcBef>
                  <a:spcPct val="100000"/>
                </a:spcBef>
                <a:buFont typeface="Webdings" pitchFamily="18" charset="2"/>
                <a:buChar char="4"/>
              </a:pPr>
              <a:endParaRPr lang="en-US" sz="1733">
                <a:solidFill>
                  <a:schemeClr val="tx1"/>
                </a:solidFill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1905115" y="1454100"/>
              <a:ext cx="1828800" cy="289250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Current State</a:t>
              </a:r>
            </a:p>
          </p:txBody>
        </p:sp>
      </p:grpSp>
      <p:sp>
        <p:nvSpPr>
          <p:cNvPr id="62" name="Rounded Rectangle 61"/>
          <p:cNvSpPr/>
          <p:nvPr/>
        </p:nvSpPr>
        <p:spPr bwMode="auto">
          <a:xfrm>
            <a:off x="776318" y="5203850"/>
            <a:ext cx="10398495" cy="688950"/>
          </a:xfrm>
          <a:prstGeom prst="roundRect">
            <a:avLst/>
          </a:prstGeom>
          <a:noFill/>
          <a:ln w="12700"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49515" tIns="49515" rIns="49515" bIns="49515" numCol="1" rtlCol="0" anchor="ctr" anchorCtr="0" compatLnSpc="1">
            <a:prstTxWarp prst="textNoShape">
              <a:avLst/>
            </a:prstTxWarp>
          </a:bodyPr>
          <a:lstStyle/>
          <a:p>
            <a:pPr marL="254428" indent="-254428" defTabSz="990210">
              <a:spcBef>
                <a:spcPct val="100000"/>
              </a:spcBef>
              <a:buFont typeface="Webdings" pitchFamily="18" charset="2"/>
              <a:buChar char="4"/>
            </a:pPr>
            <a:endParaRPr lang="en-US" sz="1733">
              <a:solidFill>
                <a:schemeClr val="tx1"/>
              </a:solidFill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4782292" y="5187664"/>
            <a:ext cx="2646292" cy="340519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Key Question</a:t>
            </a:r>
          </a:p>
        </p:txBody>
      </p:sp>
      <p:sp>
        <p:nvSpPr>
          <p:cNvPr id="65" name="Text Placeholder 32"/>
          <p:cNvSpPr txBox="1">
            <a:spLocks/>
          </p:cNvSpPr>
          <p:nvPr/>
        </p:nvSpPr>
        <p:spPr>
          <a:xfrm>
            <a:off x="3217333" y="1660314"/>
            <a:ext cx="5520267" cy="318342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sz="1200" dirty="0"/>
              <a:t>Understanding how attributes of digital media campaigns can be personalized for different target audience to increase response</a:t>
            </a:r>
          </a:p>
        </p:txBody>
      </p:sp>
      <p:sp>
        <p:nvSpPr>
          <p:cNvPr id="70" name="Rounded Rectangle 69"/>
          <p:cNvSpPr/>
          <p:nvPr/>
        </p:nvSpPr>
        <p:spPr bwMode="auto">
          <a:xfrm>
            <a:off x="776319" y="1236282"/>
            <a:ext cx="10398493" cy="961664"/>
          </a:xfrm>
          <a:prstGeom prst="roundRect">
            <a:avLst/>
          </a:prstGeom>
          <a:noFill/>
          <a:ln w="12700"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49515" tIns="49515" rIns="49515" bIns="49515" numCol="1" rtlCol="0" anchor="ctr" anchorCtr="0" compatLnSpc="1">
            <a:prstTxWarp prst="textNoShape">
              <a:avLst/>
            </a:prstTxWarp>
          </a:bodyPr>
          <a:lstStyle/>
          <a:p>
            <a:pPr marL="254428" indent="-254428" defTabSz="990210">
              <a:spcBef>
                <a:spcPct val="100000"/>
              </a:spcBef>
              <a:buFont typeface="Webdings" pitchFamily="18" charset="2"/>
              <a:buChar char="4"/>
            </a:pPr>
            <a:endParaRPr lang="en-US" sz="1733">
              <a:solidFill>
                <a:schemeClr val="tx1"/>
              </a:solidFill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5154668" y="1223223"/>
            <a:ext cx="1901540" cy="340519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Gaps</a:t>
            </a:r>
          </a:p>
        </p:txBody>
      </p:sp>
      <p:pic>
        <p:nvPicPr>
          <p:cNvPr id="75" name="Graphic 36" descr="Checklist">
            <a:extLst>
              <a:ext uri="{FF2B5EF4-FFF2-40B4-BE49-F238E27FC236}">
                <a16:creationId xmlns:a16="http://schemas.microsoft.com/office/drawing/2014/main" id="{47BDCAA8-F655-4793-82A8-C45F4802D6B7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75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4504" y="2937949"/>
            <a:ext cx="664811" cy="664811"/>
          </a:xfrm>
          <a:prstGeom prst="rect">
            <a:avLst/>
          </a:prstGeom>
        </p:spPr>
      </p:pic>
      <p:pic>
        <p:nvPicPr>
          <p:cNvPr id="76" name="Graphic 40" descr="Smart Phone">
            <a:extLst>
              <a:ext uri="{FF2B5EF4-FFF2-40B4-BE49-F238E27FC236}">
                <a16:creationId xmlns:a16="http://schemas.microsoft.com/office/drawing/2014/main" id="{9B796E6B-54F6-4DC5-A281-A8F5603C57AC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75000"/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73931" y="2937949"/>
            <a:ext cx="630688" cy="630688"/>
          </a:xfrm>
          <a:prstGeom prst="rect">
            <a:avLst/>
          </a:prstGeom>
        </p:spPr>
      </p:pic>
      <p:sp>
        <p:nvSpPr>
          <p:cNvPr id="30" name="Title 1">
            <a:extLst>
              <a:ext uri="{FF2B5EF4-FFF2-40B4-BE49-F238E27FC236}">
                <a16:creationId xmlns:a16="http://schemas.microsoft.com/office/drawing/2014/main" id="{216D0D78-94C3-4890-AB34-12B76339CB6E}"/>
              </a:ext>
            </a:extLst>
          </p:cNvPr>
          <p:cNvSpPr txBox="1">
            <a:spLocks/>
          </p:cNvSpPr>
          <p:nvPr/>
        </p:nvSpPr>
        <p:spPr>
          <a:xfrm>
            <a:off x="621167" y="-1563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rgbClr val="800000"/>
                </a:solidFill>
                <a:latin typeface="+mj-lt"/>
                <a:ea typeface="+mj-ea"/>
                <a:cs typeface="+mj-cs"/>
              </a:defRPr>
            </a:lvl1pPr>
          </a:lstStyle>
          <a:p>
            <a:pPr marR="0" lvl="0" defTabSz="1219170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933" spc="-133" dirty="0"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Client's ROI and competitive advantage in the space of Digital Personalization has a scope for improvement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09D5D08-81BA-4ED7-9F8F-F767D45EB1F7}"/>
              </a:ext>
            </a:extLst>
          </p:cNvPr>
          <p:cNvSpPr/>
          <p:nvPr/>
        </p:nvSpPr>
        <p:spPr>
          <a:xfrm>
            <a:off x="1843982" y="5472354"/>
            <a:ext cx="90734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189" lvl="0" indent="-457189" defTabSz="1219170">
              <a:spcBef>
                <a:spcPts val="512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prstClr val="black"/>
                </a:solidFill>
              </a:rPr>
              <a:t>What are the different attributes of digital media campaigns that can be personalized to </a:t>
            </a:r>
            <a:r>
              <a:rPr lang="en-US" sz="1200">
                <a:solidFill>
                  <a:prstClr val="black"/>
                </a:solidFill>
              </a:rPr>
              <a:t>increase consumer </a:t>
            </a:r>
            <a:r>
              <a:rPr lang="en-US" sz="1200" dirty="0">
                <a:solidFill>
                  <a:prstClr val="black"/>
                </a:solidFill>
              </a:rPr>
              <a:t>response?</a:t>
            </a:r>
          </a:p>
        </p:txBody>
      </p:sp>
    </p:spTree>
    <p:extLst>
      <p:ext uri="{BB962C8B-B14F-4D97-AF65-F5344CB8AC3E}">
        <p14:creationId xmlns:p14="http://schemas.microsoft.com/office/powerpoint/2010/main" val="1772260592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B9DBC93-A176-4B93-964B-60C30274E6D5}"/>
              </a:ext>
            </a:extLst>
          </p:cNvPr>
          <p:cNvSpPr/>
          <p:nvPr/>
        </p:nvSpPr>
        <p:spPr>
          <a:xfrm>
            <a:off x="5970191" y="2147094"/>
            <a:ext cx="2163457" cy="216817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accent2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b="1" dirty="0">
              <a:solidFill>
                <a:schemeClr val="tx1"/>
              </a:solidFill>
            </a:endParaRP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6C3D2377-429B-47EA-AEBC-66AC454A6BA4}"/>
              </a:ext>
            </a:extLst>
          </p:cNvPr>
          <p:cNvGrpSpPr/>
          <p:nvPr/>
        </p:nvGrpSpPr>
        <p:grpSpPr>
          <a:xfrm>
            <a:off x="1523875" y="4421970"/>
            <a:ext cx="8812859" cy="1481664"/>
            <a:chOff x="378059" y="4341374"/>
            <a:chExt cx="8812859" cy="992625"/>
          </a:xfrm>
        </p:grpSpPr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0BA311F8-29CC-4E48-B465-6CF5103A35FB}"/>
                </a:ext>
              </a:extLst>
            </p:cNvPr>
            <p:cNvSpPr/>
            <p:nvPr/>
          </p:nvSpPr>
          <p:spPr>
            <a:xfrm>
              <a:off x="378059" y="4544228"/>
              <a:ext cx="8812859" cy="789771"/>
            </a:xfrm>
            <a:prstGeom prst="rect">
              <a:avLst/>
            </a:prstGeom>
            <a:noFill/>
            <a:ln w="3175">
              <a:solidFill>
                <a:schemeClr val="accent2"/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EB34A29D-942B-4EB0-B144-C92C2D00E020}"/>
                </a:ext>
              </a:extLst>
            </p:cNvPr>
            <p:cNvSpPr txBox="1"/>
            <p:nvPr/>
          </p:nvSpPr>
          <p:spPr>
            <a:xfrm>
              <a:off x="768003" y="4743737"/>
              <a:ext cx="1942842" cy="441021"/>
            </a:xfrm>
            <a:prstGeom prst="snip2DiagRect">
              <a:avLst/>
            </a:prstGeom>
            <a:noFill/>
            <a:ln>
              <a:solidFill>
                <a:srgbClr val="800000"/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US" sz="1200" b="1" dirty="0">
                  <a:solidFill>
                    <a:srgbClr val="800000"/>
                  </a:solidFill>
                </a:rPr>
                <a:t>Test &amp; Learn Framework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7625D32B-2CCF-4A57-8F09-16E3D2294F5F}"/>
                </a:ext>
              </a:extLst>
            </p:cNvPr>
            <p:cNvSpPr txBox="1"/>
            <p:nvPr/>
          </p:nvSpPr>
          <p:spPr>
            <a:xfrm>
              <a:off x="2832474" y="4743737"/>
              <a:ext cx="1942842" cy="441021"/>
            </a:xfrm>
            <a:prstGeom prst="snip2DiagRect">
              <a:avLst/>
            </a:prstGeom>
            <a:noFill/>
            <a:ln>
              <a:solidFill>
                <a:srgbClr val="800000"/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US" sz="1200" b="1" dirty="0">
                  <a:solidFill>
                    <a:srgbClr val="800000"/>
                  </a:solidFill>
                </a:rPr>
                <a:t>Attribution Model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9999B08E-72CB-4826-A10D-99944018BC8A}"/>
                </a:ext>
              </a:extLst>
            </p:cNvPr>
            <p:cNvSpPr txBox="1"/>
            <p:nvPr/>
          </p:nvSpPr>
          <p:spPr>
            <a:xfrm>
              <a:off x="4896945" y="4743737"/>
              <a:ext cx="1942842" cy="441021"/>
            </a:xfrm>
            <a:prstGeom prst="snip2DiagRect">
              <a:avLst/>
            </a:prstGeom>
            <a:noFill/>
            <a:ln>
              <a:solidFill>
                <a:srgbClr val="800000"/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US" sz="1200" b="1" dirty="0">
                  <a:solidFill>
                    <a:srgbClr val="800000"/>
                  </a:solidFill>
                </a:rPr>
                <a:t>Data Management Framework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C7065F7A-9C2E-4B77-BC0F-430FE63C1C1A}"/>
                </a:ext>
              </a:extLst>
            </p:cNvPr>
            <p:cNvSpPr txBox="1"/>
            <p:nvPr/>
          </p:nvSpPr>
          <p:spPr>
            <a:xfrm>
              <a:off x="6961416" y="4743737"/>
              <a:ext cx="1942842" cy="441021"/>
            </a:xfrm>
            <a:prstGeom prst="snip2DiagRect">
              <a:avLst/>
            </a:prstGeom>
            <a:noFill/>
            <a:ln>
              <a:solidFill>
                <a:srgbClr val="800000"/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US" sz="1200" b="1" dirty="0">
                  <a:solidFill>
                    <a:srgbClr val="800000"/>
                  </a:solidFill>
                </a:rPr>
                <a:t>Automation</a:t>
              </a:r>
            </a:p>
          </p:txBody>
        </p:sp>
        <p:sp>
          <p:nvSpPr>
            <p:cNvPr id="90" name="Rounded Rectangle 22">
              <a:extLst>
                <a:ext uri="{FF2B5EF4-FFF2-40B4-BE49-F238E27FC236}">
                  <a16:creationId xmlns:a16="http://schemas.microsoft.com/office/drawing/2014/main" id="{0BF97774-51F1-402D-A196-4F297A878039}"/>
                </a:ext>
              </a:extLst>
            </p:cNvPr>
            <p:cNvSpPr/>
            <p:nvPr/>
          </p:nvSpPr>
          <p:spPr>
            <a:xfrm>
              <a:off x="378059" y="4341374"/>
              <a:ext cx="1760204" cy="193567"/>
            </a:xfrm>
            <a:prstGeom prst="roundRect">
              <a:avLst/>
            </a:prstGeom>
            <a:noFill/>
            <a:ln w="63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00" b="1" dirty="0">
                  <a:solidFill>
                    <a:schemeClr val="accent2"/>
                  </a:solidFill>
                </a:rPr>
                <a:t>Foundation Blocks</a:t>
              </a:r>
            </a:p>
          </p:txBody>
        </p:sp>
      </p:grp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1680A56-087C-40D8-A502-BAF35E5007D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0080" y="274320"/>
            <a:ext cx="10972800" cy="914400"/>
          </a:xfrm>
        </p:spPr>
        <p:txBody>
          <a:bodyPr/>
          <a:lstStyle/>
          <a:p>
            <a:pPr algn="l"/>
            <a:r>
              <a:rPr lang="en-US" dirty="0"/>
              <a:t>Performing a structured problem split for the problem of Digital Personalization</a:t>
            </a:r>
          </a:p>
        </p:txBody>
      </p:sp>
      <p:sp>
        <p:nvSpPr>
          <p:cNvPr id="8" name="Pentagon 3">
            <a:extLst>
              <a:ext uri="{FF2B5EF4-FFF2-40B4-BE49-F238E27FC236}">
                <a16:creationId xmlns:a16="http://schemas.microsoft.com/office/drawing/2014/main" id="{51EF5B29-5658-40EE-A087-98300B851BBC}"/>
              </a:ext>
            </a:extLst>
          </p:cNvPr>
          <p:cNvSpPr/>
          <p:nvPr/>
        </p:nvSpPr>
        <p:spPr>
          <a:xfrm>
            <a:off x="1523875" y="1281250"/>
            <a:ext cx="2450927" cy="715826"/>
          </a:xfrm>
          <a:prstGeom prst="homePlate">
            <a:avLst/>
          </a:prstGeom>
          <a:noFill/>
          <a:ln>
            <a:solidFill>
              <a:srgbClr val="00666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b="1" dirty="0">
                <a:solidFill>
                  <a:srgbClr val="006666"/>
                </a:solidFill>
              </a:rPr>
              <a:t>Customer Need State</a:t>
            </a:r>
          </a:p>
        </p:txBody>
      </p:sp>
      <p:sp>
        <p:nvSpPr>
          <p:cNvPr id="9" name="Chevron 4">
            <a:extLst>
              <a:ext uri="{FF2B5EF4-FFF2-40B4-BE49-F238E27FC236}">
                <a16:creationId xmlns:a16="http://schemas.microsoft.com/office/drawing/2014/main" id="{841A47B1-570C-46D7-A0CA-A766914F19E7}"/>
              </a:ext>
            </a:extLst>
          </p:cNvPr>
          <p:cNvSpPr/>
          <p:nvPr/>
        </p:nvSpPr>
        <p:spPr>
          <a:xfrm>
            <a:off x="5981908" y="1281250"/>
            <a:ext cx="2466669" cy="715826"/>
          </a:xfrm>
          <a:prstGeom prst="chevron">
            <a:avLst/>
          </a:prstGeom>
          <a:noFill/>
          <a:ln>
            <a:solidFill>
              <a:srgbClr val="00666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b="1" dirty="0">
                <a:solidFill>
                  <a:srgbClr val="006666"/>
                </a:solidFill>
              </a:rPr>
              <a:t>Channel Strategy</a:t>
            </a:r>
          </a:p>
        </p:txBody>
      </p:sp>
      <p:sp>
        <p:nvSpPr>
          <p:cNvPr id="10" name="Chevron 5">
            <a:extLst>
              <a:ext uri="{FF2B5EF4-FFF2-40B4-BE49-F238E27FC236}">
                <a16:creationId xmlns:a16="http://schemas.microsoft.com/office/drawing/2014/main" id="{04B5E1C9-A332-4606-9782-98BB9C50727C}"/>
              </a:ext>
            </a:extLst>
          </p:cNvPr>
          <p:cNvSpPr/>
          <p:nvPr/>
        </p:nvSpPr>
        <p:spPr>
          <a:xfrm>
            <a:off x="8210925" y="1281250"/>
            <a:ext cx="2450279" cy="715826"/>
          </a:xfrm>
          <a:prstGeom prst="chevron">
            <a:avLst/>
          </a:prstGeom>
          <a:noFill/>
          <a:ln>
            <a:solidFill>
              <a:srgbClr val="00666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b="1" dirty="0">
                <a:solidFill>
                  <a:srgbClr val="006666"/>
                </a:solidFill>
              </a:rPr>
              <a:t>Suitable time for customer touch base</a:t>
            </a:r>
          </a:p>
        </p:txBody>
      </p:sp>
      <p:sp>
        <p:nvSpPr>
          <p:cNvPr id="11" name="Chevron 6">
            <a:extLst>
              <a:ext uri="{FF2B5EF4-FFF2-40B4-BE49-F238E27FC236}">
                <a16:creationId xmlns:a16="http://schemas.microsoft.com/office/drawing/2014/main" id="{723AAEE4-30FE-4733-9179-AF027543A1E8}"/>
              </a:ext>
            </a:extLst>
          </p:cNvPr>
          <p:cNvSpPr/>
          <p:nvPr/>
        </p:nvSpPr>
        <p:spPr>
          <a:xfrm>
            <a:off x="3752891" y="1281250"/>
            <a:ext cx="2450864" cy="719960"/>
          </a:xfrm>
          <a:prstGeom prst="chevron">
            <a:avLst/>
          </a:prstGeom>
          <a:noFill/>
          <a:ln>
            <a:solidFill>
              <a:srgbClr val="00666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b="1" dirty="0">
                <a:solidFill>
                  <a:srgbClr val="006666"/>
                </a:solidFill>
              </a:rPr>
              <a:t>Content Strategy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E8DBBA1-8FE5-46CA-B81E-41AC80CDACAE}"/>
              </a:ext>
            </a:extLst>
          </p:cNvPr>
          <p:cNvSpPr/>
          <p:nvPr/>
        </p:nvSpPr>
        <p:spPr>
          <a:xfrm>
            <a:off x="1520896" y="2144483"/>
            <a:ext cx="2128810" cy="2173516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accent2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`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2011CD4-C32B-4324-96DC-0E5BF21F22FB}"/>
              </a:ext>
            </a:extLst>
          </p:cNvPr>
          <p:cNvSpPr/>
          <p:nvPr/>
        </p:nvSpPr>
        <p:spPr>
          <a:xfrm>
            <a:off x="3751348" y="2144484"/>
            <a:ext cx="2132375" cy="2160033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accent2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b="1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BD3BCDB-7571-4E9A-B36C-C27E855E2C12}"/>
              </a:ext>
            </a:extLst>
          </p:cNvPr>
          <p:cNvSpPr/>
          <p:nvPr/>
        </p:nvSpPr>
        <p:spPr>
          <a:xfrm>
            <a:off x="8210924" y="2154971"/>
            <a:ext cx="2124583" cy="2156872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accent2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b="1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00FC6F3-0DF7-413A-86F2-0D5B058F9943}"/>
              </a:ext>
            </a:extLst>
          </p:cNvPr>
          <p:cNvSpPr/>
          <p:nvPr/>
        </p:nvSpPr>
        <p:spPr>
          <a:xfrm>
            <a:off x="3828187" y="3963282"/>
            <a:ext cx="1990968" cy="264008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accent2"/>
                </a:solidFill>
              </a:rPr>
              <a:t>Image Processing Engine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88CD12A-4272-4417-B2F3-150FFC496290}"/>
              </a:ext>
            </a:extLst>
          </p:cNvPr>
          <p:cNvSpPr/>
          <p:nvPr/>
        </p:nvSpPr>
        <p:spPr>
          <a:xfrm>
            <a:off x="1912592" y="3963283"/>
            <a:ext cx="1457791" cy="273839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accent2"/>
                </a:solidFill>
              </a:rPr>
              <a:t>Journey Oriented 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199C0F7-D73C-4185-9B0A-42543085160F}"/>
              </a:ext>
            </a:extLst>
          </p:cNvPr>
          <p:cNvGrpSpPr/>
          <p:nvPr/>
        </p:nvGrpSpPr>
        <p:grpSpPr>
          <a:xfrm>
            <a:off x="1602896" y="2254117"/>
            <a:ext cx="2194276" cy="1742201"/>
            <a:chOff x="431571" y="1731049"/>
            <a:chExt cx="2164982" cy="1503382"/>
          </a:xfrm>
        </p:grpSpPr>
        <p:sp>
          <p:nvSpPr>
            <p:cNvPr id="19" name="Freeform 23">
              <a:extLst>
                <a:ext uri="{FF2B5EF4-FFF2-40B4-BE49-F238E27FC236}">
                  <a16:creationId xmlns:a16="http://schemas.microsoft.com/office/drawing/2014/main" id="{57BED503-2722-43F4-9997-BDBEC73C039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12052" y="2523290"/>
              <a:ext cx="501596" cy="473095"/>
            </a:xfrm>
            <a:custGeom>
              <a:avLst/>
              <a:gdLst>
                <a:gd name="T0" fmla="*/ 1611 w 3223"/>
                <a:gd name="T1" fmla="*/ 0 h 3222"/>
                <a:gd name="T2" fmla="*/ 1611 w 3223"/>
                <a:gd name="T3" fmla="*/ 0 h 3222"/>
                <a:gd name="T4" fmla="*/ 0 w 3223"/>
                <a:gd name="T5" fmla="*/ 1611 h 3222"/>
                <a:gd name="T6" fmla="*/ 1611 w 3223"/>
                <a:gd name="T7" fmla="*/ 3222 h 3222"/>
                <a:gd name="T8" fmla="*/ 3223 w 3223"/>
                <a:gd name="T9" fmla="*/ 1611 h 3222"/>
                <a:gd name="T10" fmla="*/ 1611 w 3223"/>
                <a:gd name="T11" fmla="*/ 0 h 3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223" h="3222">
                  <a:moveTo>
                    <a:pt x="1611" y="0"/>
                  </a:moveTo>
                  <a:lnTo>
                    <a:pt x="1611" y="0"/>
                  </a:lnTo>
                  <a:cubicBezTo>
                    <a:pt x="721" y="0"/>
                    <a:pt x="0" y="721"/>
                    <a:pt x="0" y="1611"/>
                  </a:cubicBezTo>
                  <a:cubicBezTo>
                    <a:pt x="0" y="2501"/>
                    <a:pt x="721" y="3222"/>
                    <a:pt x="1611" y="3222"/>
                  </a:cubicBezTo>
                  <a:cubicBezTo>
                    <a:pt x="2501" y="3222"/>
                    <a:pt x="3223" y="2501"/>
                    <a:pt x="3223" y="1611"/>
                  </a:cubicBezTo>
                  <a:cubicBezTo>
                    <a:pt x="3223" y="721"/>
                    <a:pt x="2501" y="0"/>
                    <a:pt x="161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B79505EF-5804-411C-A845-A9B53E7B34FB}"/>
                </a:ext>
              </a:extLst>
            </p:cNvPr>
            <p:cNvGrpSpPr/>
            <p:nvPr/>
          </p:nvGrpSpPr>
          <p:grpSpPr>
            <a:xfrm>
              <a:off x="431571" y="2523491"/>
              <a:ext cx="905805" cy="579661"/>
              <a:chOff x="2547202" y="3576377"/>
              <a:chExt cx="1155886" cy="784259"/>
            </a:xfrm>
          </p:grpSpPr>
          <p:sp>
            <p:nvSpPr>
              <p:cNvPr id="37" name="Freeform 23">
                <a:extLst>
                  <a:ext uri="{FF2B5EF4-FFF2-40B4-BE49-F238E27FC236}">
                    <a16:creationId xmlns:a16="http://schemas.microsoft.com/office/drawing/2014/main" id="{7EBC1000-C76E-42DF-A6BE-7B7A5ADB24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11794" y="3576377"/>
                <a:ext cx="591646" cy="577037"/>
              </a:xfrm>
              <a:custGeom>
                <a:avLst/>
                <a:gdLst>
                  <a:gd name="T0" fmla="*/ 1611 w 3223"/>
                  <a:gd name="T1" fmla="*/ 0 h 3222"/>
                  <a:gd name="T2" fmla="*/ 1611 w 3223"/>
                  <a:gd name="T3" fmla="*/ 0 h 3222"/>
                  <a:gd name="T4" fmla="*/ 0 w 3223"/>
                  <a:gd name="T5" fmla="*/ 1611 h 3222"/>
                  <a:gd name="T6" fmla="*/ 1611 w 3223"/>
                  <a:gd name="T7" fmla="*/ 3222 h 3222"/>
                  <a:gd name="T8" fmla="*/ 3223 w 3223"/>
                  <a:gd name="T9" fmla="*/ 1611 h 3222"/>
                  <a:gd name="T10" fmla="*/ 1611 w 3223"/>
                  <a:gd name="T11" fmla="*/ 0 h 32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223" h="3222">
                    <a:moveTo>
                      <a:pt x="1611" y="0"/>
                    </a:moveTo>
                    <a:lnTo>
                      <a:pt x="1611" y="0"/>
                    </a:lnTo>
                    <a:cubicBezTo>
                      <a:pt x="721" y="0"/>
                      <a:pt x="0" y="721"/>
                      <a:pt x="0" y="1611"/>
                    </a:cubicBezTo>
                    <a:cubicBezTo>
                      <a:pt x="0" y="2501"/>
                      <a:pt x="721" y="3222"/>
                      <a:pt x="1611" y="3222"/>
                    </a:cubicBezTo>
                    <a:cubicBezTo>
                      <a:pt x="2501" y="3222"/>
                      <a:pt x="3223" y="2501"/>
                      <a:pt x="3223" y="1611"/>
                    </a:cubicBezTo>
                    <a:cubicBezTo>
                      <a:pt x="3223" y="721"/>
                      <a:pt x="2501" y="0"/>
                      <a:pt x="161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5266D29-3F7A-4C31-91B7-FA2292225856}"/>
                  </a:ext>
                </a:extLst>
              </p:cNvPr>
              <p:cNvSpPr txBox="1"/>
              <p:nvPr/>
            </p:nvSpPr>
            <p:spPr>
              <a:xfrm>
                <a:off x="2547202" y="4198938"/>
                <a:ext cx="1155886" cy="1616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900" dirty="0"/>
                  <a:t>Purchase Pattern</a:t>
                </a:r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45A6100E-7599-44D3-8E1A-D91E2F61A39C}"/>
                </a:ext>
              </a:extLst>
            </p:cNvPr>
            <p:cNvGrpSpPr/>
            <p:nvPr/>
          </p:nvGrpSpPr>
          <p:grpSpPr>
            <a:xfrm>
              <a:off x="431571" y="1731049"/>
              <a:ext cx="725876" cy="593939"/>
              <a:chOff x="826626" y="3433114"/>
              <a:chExt cx="926281" cy="803578"/>
            </a:xfrm>
          </p:grpSpPr>
          <p:sp>
            <p:nvSpPr>
              <p:cNvPr id="32" name="Freeform 23">
                <a:extLst>
                  <a:ext uri="{FF2B5EF4-FFF2-40B4-BE49-F238E27FC236}">
                    <a16:creationId xmlns:a16="http://schemas.microsoft.com/office/drawing/2014/main" id="{1D654C0A-F27C-4BE1-8D81-C0C29CB74D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3827" y="3433114"/>
                <a:ext cx="640080" cy="640079"/>
              </a:xfrm>
              <a:custGeom>
                <a:avLst/>
                <a:gdLst>
                  <a:gd name="T0" fmla="*/ 1611 w 3223"/>
                  <a:gd name="T1" fmla="*/ 0 h 3222"/>
                  <a:gd name="T2" fmla="*/ 1611 w 3223"/>
                  <a:gd name="T3" fmla="*/ 0 h 3222"/>
                  <a:gd name="T4" fmla="*/ 0 w 3223"/>
                  <a:gd name="T5" fmla="*/ 1611 h 3222"/>
                  <a:gd name="T6" fmla="*/ 1611 w 3223"/>
                  <a:gd name="T7" fmla="*/ 3222 h 3222"/>
                  <a:gd name="T8" fmla="*/ 3223 w 3223"/>
                  <a:gd name="T9" fmla="*/ 1611 h 3222"/>
                  <a:gd name="T10" fmla="*/ 1611 w 3223"/>
                  <a:gd name="T11" fmla="*/ 0 h 32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223" h="3222">
                    <a:moveTo>
                      <a:pt x="1611" y="0"/>
                    </a:moveTo>
                    <a:lnTo>
                      <a:pt x="1611" y="0"/>
                    </a:lnTo>
                    <a:cubicBezTo>
                      <a:pt x="721" y="0"/>
                      <a:pt x="0" y="721"/>
                      <a:pt x="0" y="1611"/>
                    </a:cubicBezTo>
                    <a:cubicBezTo>
                      <a:pt x="0" y="2501"/>
                      <a:pt x="721" y="3222"/>
                      <a:pt x="1611" y="3222"/>
                    </a:cubicBezTo>
                    <a:cubicBezTo>
                      <a:pt x="2501" y="3222"/>
                      <a:pt x="3223" y="2501"/>
                      <a:pt x="3223" y="1611"/>
                    </a:cubicBezTo>
                    <a:cubicBezTo>
                      <a:pt x="3223" y="721"/>
                      <a:pt x="2501" y="0"/>
                      <a:pt x="161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2D4C463-70FD-42E1-8983-72269E6FBCD8}"/>
                  </a:ext>
                </a:extLst>
              </p:cNvPr>
              <p:cNvSpPr txBox="1"/>
              <p:nvPr/>
            </p:nvSpPr>
            <p:spPr>
              <a:xfrm>
                <a:off x="826626" y="4074994"/>
                <a:ext cx="926281" cy="1616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900" dirty="0"/>
                  <a:t>Demographic</a:t>
                </a:r>
              </a:p>
            </p:txBody>
          </p:sp>
          <p:sp>
            <p:nvSpPr>
              <p:cNvPr id="34" name="Freeform 14">
                <a:extLst>
                  <a:ext uri="{FF2B5EF4-FFF2-40B4-BE49-F238E27FC236}">
                    <a16:creationId xmlns:a16="http://schemas.microsoft.com/office/drawing/2014/main" id="{D4B640DD-8E70-4D42-8393-5920F30EDC2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62250" y="3573016"/>
                <a:ext cx="408678" cy="344390"/>
              </a:xfrm>
              <a:custGeom>
                <a:avLst/>
                <a:gdLst>
                  <a:gd name="T0" fmla="*/ 764 w 2577"/>
                  <a:gd name="T1" fmla="*/ 611 h 1568"/>
                  <a:gd name="T2" fmla="*/ 697 w 2577"/>
                  <a:gd name="T3" fmla="*/ 1103 h 1568"/>
                  <a:gd name="T4" fmla="*/ 768 w 2577"/>
                  <a:gd name="T5" fmla="*/ 791 h 1568"/>
                  <a:gd name="T6" fmla="*/ 904 w 2577"/>
                  <a:gd name="T7" fmla="*/ 1500 h 1568"/>
                  <a:gd name="T8" fmla="*/ 928 w 2577"/>
                  <a:gd name="T9" fmla="*/ 1500 h 1568"/>
                  <a:gd name="T10" fmla="*/ 1064 w 2577"/>
                  <a:gd name="T11" fmla="*/ 791 h 1568"/>
                  <a:gd name="T12" fmla="*/ 1137 w 2577"/>
                  <a:gd name="T13" fmla="*/ 1103 h 1568"/>
                  <a:gd name="T14" fmla="*/ 1070 w 2577"/>
                  <a:gd name="T15" fmla="*/ 611 h 1568"/>
                  <a:gd name="T16" fmla="*/ 1629 w 2577"/>
                  <a:gd name="T17" fmla="*/ 617 h 1568"/>
                  <a:gd name="T18" fmla="*/ 1208 w 2577"/>
                  <a:gd name="T19" fmla="*/ 1003 h 1568"/>
                  <a:gd name="T20" fmla="*/ 1375 w 2577"/>
                  <a:gd name="T21" fmla="*/ 759 h 1568"/>
                  <a:gd name="T22" fmla="*/ 1394 w 2577"/>
                  <a:gd name="T23" fmla="*/ 764 h 1568"/>
                  <a:gd name="T24" fmla="*/ 1375 w 2577"/>
                  <a:gd name="T25" fmla="*/ 1192 h 1568"/>
                  <a:gd name="T26" fmla="*/ 1502 w 2577"/>
                  <a:gd name="T27" fmla="*/ 1504 h 1568"/>
                  <a:gd name="T28" fmla="*/ 1525 w 2577"/>
                  <a:gd name="T29" fmla="*/ 1504 h 1568"/>
                  <a:gd name="T30" fmla="*/ 1653 w 2577"/>
                  <a:gd name="T31" fmla="*/ 1192 h 1568"/>
                  <a:gd name="T32" fmla="*/ 1631 w 2577"/>
                  <a:gd name="T33" fmla="*/ 764 h 1568"/>
                  <a:gd name="T34" fmla="*/ 1652 w 2577"/>
                  <a:gd name="T35" fmla="*/ 759 h 1568"/>
                  <a:gd name="T36" fmla="*/ 1820 w 2577"/>
                  <a:gd name="T37" fmla="*/ 1000 h 1568"/>
                  <a:gd name="T38" fmla="*/ 2568 w 2577"/>
                  <a:gd name="T39" fmla="*/ 797 h 1568"/>
                  <a:gd name="T40" fmla="*/ 2056 w 2577"/>
                  <a:gd name="T41" fmla="*/ 292 h 1568"/>
                  <a:gd name="T42" fmla="*/ 1854 w 2577"/>
                  <a:gd name="T43" fmla="*/ 868 h 1568"/>
                  <a:gd name="T44" fmla="*/ 2039 w 2577"/>
                  <a:gd name="T45" fmla="*/ 452 h 1568"/>
                  <a:gd name="T46" fmla="*/ 2050 w 2577"/>
                  <a:gd name="T47" fmla="*/ 468 h 1568"/>
                  <a:gd name="T48" fmla="*/ 2028 w 2577"/>
                  <a:gd name="T49" fmla="*/ 1493 h 1568"/>
                  <a:gd name="T50" fmla="*/ 2179 w 2577"/>
                  <a:gd name="T51" fmla="*/ 1018 h 1568"/>
                  <a:gd name="T52" fmla="*/ 2281 w 2577"/>
                  <a:gd name="T53" fmla="*/ 1568 h 1568"/>
                  <a:gd name="T54" fmla="*/ 2489 w 2577"/>
                  <a:gd name="T55" fmla="*/ 1018 h 1568"/>
                  <a:gd name="T56" fmla="*/ 2331 w 2577"/>
                  <a:gd name="T57" fmla="*/ 462 h 1568"/>
                  <a:gd name="T58" fmla="*/ 2459 w 2577"/>
                  <a:gd name="T59" fmla="*/ 830 h 1568"/>
                  <a:gd name="T60" fmla="*/ 471 w 2577"/>
                  <a:gd name="T61" fmla="*/ 292 h 1568"/>
                  <a:gd name="T62" fmla="*/ 0 w 2577"/>
                  <a:gd name="T63" fmla="*/ 423 h 1568"/>
                  <a:gd name="T64" fmla="*/ 115 w 2577"/>
                  <a:gd name="T65" fmla="*/ 855 h 1568"/>
                  <a:gd name="T66" fmla="*/ 136 w 2577"/>
                  <a:gd name="T67" fmla="*/ 1493 h 1568"/>
                  <a:gd name="T68" fmla="*/ 287 w 2577"/>
                  <a:gd name="T69" fmla="*/ 906 h 1568"/>
                  <a:gd name="T70" fmla="*/ 389 w 2577"/>
                  <a:gd name="T71" fmla="*/ 1568 h 1568"/>
                  <a:gd name="T72" fmla="*/ 488 w 2577"/>
                  <a:gd name="T73" fmla="*/ 492 h 1568"/>
                  <a:gd name="T74" fmla="*/ 602 w 2577"/>
                  <a:gd name="T75" fmla="*/ 855 h 1568"/>
                  <a:gd name="T76" fmla="*/ 300 w 2577"/>
                  <a:gd name="T77" fmla="*/ 263 h 1568"/>
                  <a:gd name="T78" fmla="*/ 300 w 2577"/>
                  <a:gd name="T79" fmla="*/ 0 h 1568"/>
                  <a:gd name="T80" fmla="*/ 2192 w 2577"/>
                  <a:gd name="T81" fmla="*/ 256 h 1568"/>
                  <a:gd name="T82" fmla="*/ 2192 w 2577"/>
                  <a:gd name="T83" fmla="*/ 0 h 1568"/>
                  <a:gd name="T84" fmla="*/ 1514 w 2577"/>
                  <a:gd name="T85" fmla="*/ 603 h 1568"/>
                  <a:gd name="T86" fmla="*/ 1514 w 2577"/>
                  <a:gd name="T87" fmla="*/ 354 h 1568"/>
                  <a:gd name="T88" fmla="*/ 917 w 2577"/>
                  <a:gd name="T89" fmla="*/ 599 h 1568"/>
                  <a:gd name="T90" fmla="*/ 917 w 2577"/>
                  <a:gd name="T91" fmla="*/ 350 h 15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577" h="1568">
                    <a:moveTo>
                      <a:pt x="1070" y="611"/>
                    </a:moveTo>
                    <a:lnTo>
                      <a:pt x="1070" y="611"/>
                    </a:lnTo>
                    <a:lnTo>
                      <a:pt x="764" y="611"/>
                    </a:lnTo>
                    <a:cubicBezTo>
                      <a:pt x="698" y="611"/>
                      <a:pt x="645" y="664"/>
                      <a:pt x="645" y="729"/>
                    </a:cubicBezTo>
                    <a:lnTo>
                      <a:pt x="645" y="1051"/>
                    </a:lnTo>
                    <a:cubicBezTo>
                      <a:pt x="645" y="1080"/>
                      <a:pt x="668" y="1103"/>
                      <a:pt x="697" y="1103"/>
                    </a:cubicBezTo>
                    <a:cubicBezTo>
                      <a:pt x="725" y="1103"/>
                      <a:pt x="748" y="1080"/>
                      <a:pt x="748" y="1051"/>
                    </a:cubicBezTo>
                    <a:lnTo>
                      <a:pt x="748" y="791"/>
                    </a:lnTo>
                    <a:lnTo>
                      <a:pt x="768" y="791"/>
                    </a:lnTo>
                    <a:lnTo>
                      <a:pt x="768" y="1500"/>
                    </a:lnTo>
                    <a:cubicBezTo>
                      <a:pt x="768" y="1538"/>
                      <a:pt x="798" y="1568"/>
                      <a:pt x="836" y="1568"/>
                    </a:cubicBezTo>
                    <a:cubicBezTo>
                      <a:pt x="873" y="1568"/>
                      <a:pt x="904" y="1538"/>
                      <a:pt x="904" y="1500"/>
                    </a:cubicBezTo>
                    <a:lnTo>
                      <a:pt x="904" y="1098"/>
                    </a:lnTo>
                    <a:lnTo>
                      <a:pt x="928" y="1098"/>
                    </a:lnTo>
                    <a:lnTo>
                      <a:pt x="928" y="1500"/>
                    </a:lnTo>
                    <a:cubicBezTo>
                      <a:pt x="928" y="1538"/>
                      <a:pt x="958" y="1568"/>
                      <a:pt x="996" y="1568"/>
                    </a:cubicBezTo>
                    <a:cubicBezTo>
                      <a:pt x="1034" y="1568"/>
                      <a:pt x="1064" y="1538"/>
                      <a:pt x="1064" y="1500"/>
                    </a:cubicBezTo>
                    <a:lnTo>
                      <a:pt x="1064" y="791"/>
                    </a:lnTo>
                    <a:lnTo>
                      <a:pt x="1085" y="791"/>
                    </a:lnTo>
                    <a:lnTo>
                      <a:pt x="1085" y="1051"/>
                    </a:lnTo>
                    <a:cubicBezTo>
                      <a:pt x="1085" y="1080"/>
                      <a:pt x="1108" y="1103"/>
                      <a:pt x="1137" y="1103"/>
                    </a:cubicBezTo>
                    <a:cubicBezTo>
                      <a:pt x="1165" y="1103"/>
                      <a:pt x="1188" y="1080"/>
                      <a:pt x="1188" y="1051"/>
                    </a:cubicBezTo>
                    <a:lnTo>
                      <a:pt x="1188" y="729"/>
                    </a:lnTo>
                    <a:cubicBezTo>
                      <a:pt x="1188" y="664"/>
                      <a:pt x="1135" y="611"/>
                      <a:pt x="1070" y="611"/>
                    </a:cubicBezTo>
                    <a:close/>
                    <a:moveTo>
                      <a:pt x="1733" y="702"/>
                    </a:moveTo>
                    <a:lnTo>
                      <a:pt x="1733" y="702"/>
                    </a:lnTo>
                    <a:cubicBezTo>
                      <a:pt x="1721" y="653"/>
                      <a:pt x="1680" y="617"/>
                      <a:pt x="1629" y="617"/>
                    </a:cubicBezTo>
                    <a:lnTo>
                      <a:pt x="1398" y="617"/>
                    </a:lnTo>
                    <a:cubicBezTo>
                      <a:pt x="1347" y="617"/>
                      <a:pt x="1304" y="653"/>
                      <a:pt x="1292" y="702"/>
                    </a:cubicBezTo>
                    <a:cubicBezTo>
                      <a:pt x="1195" y="1045"/>
                      <a:pt x="1208" y="1003"/>
                      <a:pt x="1208" y="1003"/>
                    </a:cubicBezTo>
                    <a:cubicBezTo>
                      <a:pt x="1202" y="1028"/>
                      <a:pt x="1215" y="1053"/>
                      <a:pt x="1241" y="1063"/>
                    </a:cubicBezTo>
                    <a:cubicBezTo>
                      <a:pt x="1266" y="1070"/>
                      <a:pt x="1292" y="1053"/>
                      <a:pt x="1298" y="1030"/>
                    </a:cubicBezTo>
                    <a:cubicBezTo>
                      <a:pt x="1389" y="717"/>
                      <a:pt x="1375" y="759"/>
                      <a:pt x="1375" y="759"/>
                    </a:cubicBezTo>
                    <a:cubicBezTo>
                      <a:pt x="1375" y="755"/>
                      <a:pt x="1380" y="752"/>
                      <a:pt x="1384" y="752"/>
                    </a:cubicBezTo>
                    <a:cubicBezTo>
                      <a:pt x="1389" y="752"/>
                      <a:pt x="1394" y="757"/>
                      <a:pt x="1394" y="762"/>
                    </a:cubicBezTo>
                    <a:lnTo>
                      <a:pt x="1394" y="764"/>
                    </a:lnTo>
                    <a:lnTo>
                      <a:pt x="1394" y="766"/>
                    </a:lnTo>
                    <a:cubicBezTo>
                      <a:pt x="1262" y="1232"/>
                      <a:pt x="1273" y="1192"/>
                      <a:pt x="1273" y="1192"/>
                    </a:cubicBezTo>
                    <a:lnTo>
                      <a:pt x="1375" y="1192"/>
                    </a:lnTo>
                    <a:lnTo>
                      <a:pt x="1375" y="1504"/>
                    </a:lnTo>
                    <a:cubicBezTo>
                      <a:pt x="1375" y="1539"/>
                      <a:pt x="1403" y="1568"/>
                      <a:pt x="1438" y="1568"/>
                    </a:cubicBezTo>
                    <a:cubicBezTo>
                      <a:pt x="1474" y="1568"/>
                      <a:pt x="1502" y="1539"/>
                      <a:pt x="1502" y="1504"/>
                    </a:cubicBezTo>
                    <a:lnTo>
                      <a:pt x="1502" y="1192"/>
                    </a:lnTo>
                    <a:lnTo>
                      <a:pt x="1525" y="1192"/>
                    </a:lnTo>
                    <a:lnTo>
                      <a:pt x="1525" y="1504"/>
                    </a:lnTo>
                    <a:cubicBezTo>
                      <a:pt x="1525" y="1539"/>
                      <a:pt x="1553" y="1568"/>
                      <a:pt x="1589" y="1568"/>
                    </a:cubicBezTo>
                    <a:cubicBezTo>
                      <a:pt x="1624" y="1568"/>
                      <a:pt x="1653" y="1539"/>
                      <a:pt x="1653" y="1504"/>
                    </a:cubicBezTo>
                    <a:lnTo>
                      <a:pt x="1653" y="1192"/>
                    </a:lnTo>
                    <a:lnTo>
                      <a:pt x="1752" y="1192"/>
                    </a:lnTo>
                    <a:cubicBezTo>
                      <a:pt x="1618" y="727"/>
                      <a:pt x="1631" y="766"/>
                      <a:pt x="1631" y="766"/>
                    </a:cubicBezTo>
                    <a:lnTo>
                      <a:pt x="1631" y="764"/>
                    </a:lnTo>
                    <a:lnTo>
                      <a:pt x="1631" y="762"/>
                    </a:lnTo>
                    <a:cubicBezTo>
                      <a:pt x="1631" y="757"/>
                      <a:pt x="1636" y="752"/>
                      <a:pt x="1641" y="752"/>
                    </a:cubicBezTo>
                    <a:cubicBezTo>
                      <a:pt x="1645" y="752"/>
                      <a:pt x="1650" y="755"/>
                      <a:pt x="1652" y="759"/>
                    </a:cubicBezTo>
                    <a:lnTo>
                      <a:pt x="1728" y="1027"/>
                    </a:lnTo>
                    <a:cubicBezTo>
                      <a:pt x="1735" y="1050"/>
                      <a:pt x="1762" y="1067"/>
                      <a:pt x="1788" y="1060"/>
                    </a:cubicBezTo>
                    <a:cubicBezTo>
                      <a:pt x="1811" y="1050"/>
                      <a:pt x="1827" y="1025"/>
                      <a:pt x="1820" y="1000"/>
                    </a:cubicBezTo>
                    <a:lnTo>
                      <a:pt x="1733" y="702"/>
                    </a:lnTo>
                    <a:close/>
                    <a:moveTo>
                      <a:pt x="2568" y="797"/>
                    </a:moveTo>
                    <a:lnTo>
                      <a:pt x="2568" y="797"/>
                    </a:lnTo>
                    <a:lnTo>
                      <a:pt x="2451" y="392"/>
                    </a:lnTo>
                    <a:cubicBezTo>
                      <a:pt x="2437" y="335"/>
                      <a:pt x="2388" y="292"/>
                      <a:pt x="2328" y="292"/>
                    </a:cubicBezTo>
                    <a:lnTo>
                      <a:pt x="2056" y="292"/>
                    </a:lnTo>
                    <a:cubicBezTo>
                      <a:pt x="1996" y="292"/>
                      <a:pt x="1944" y="335"/>
                      <a:pt x="1930" y="392"/>
                    </a:cubicBezTo>
                    <a:lnTo>
                      <a:pt x="1816" y="797"/>
                    </a:lnTo>
                    <a:cubicBezTo>
                      <a:pt x="1808" y="827"/>
                      <a:pt x="1824" y="857"/>
                      <a:pt x="1854" y="868"/>
                    </a:cubicBezTo>
                    <a:cubicBezTo>
                      <a:pt x="1884" y="876"/>
                      <a:pt x="1914" y="857"/>
                      <a:pt x="1922" y="830"/>
                    </a:cubicBezTo>
                    <a:lnTo>
                      <a:pt x="2028" y="460"/>
                    </a:lnTo>
                    <a:cubicBezTo>
                      <a:pt x="2028" y="454"/>
                      <a:pt x="2034" y="452"/>
                      <a:pt x="2039" y="452"/>
                    </a:cubicBezTo>
                    <a:cubicBezTo>
                      <a:pt x="2045" y="452"/>
                      <a:pt x="2050" y="457"/>
                      <a:pt x="2050" y="462"/>
                    </a:cubicBezTo>
                    <a:lnTo>
                      <a:pt x="2050" y="465"/>
                    </a:lnTo>
                    <a:lnTo>
                      <a:pt x="2050" y="468"/>
                    </a:lnTo>
                    <a:lnTo>
                      <a:pt x="1895" y="1018"/>
                    </a:lnTo>
                    <a:lnTo>
                      <a:pt x="2028" y="1018"/>
                    </a:lnTo>
                    <a:lnTo>
                      <a:pt x="2028" y="1493"/>
                    </a:lnTo>
                    <a:cubicBezTo>
                      <a:pt x="2028" y="1534"/>
                      <a:pt x="2061" y="1568"/>
                      <a:pt x="2103" y="1568"/>
                    </a:cubicBezTo>
                    <a:cubicBezTo>
                      <a:pt x="2145" y="1568"/>
                      <a:pt x="2179" y="1534"/>
                      <a:pt x="2179" y="1493"/>
                    </a:cubicBezTo>
                    <a:lnTo>
                      <a:pt x="2179" y="1018"/>
                    </a:lnTo>
                    <a:lnTo>
                      <a:pt x="2205" y="1018"/>
                    </a:lnTo>
                    <a:lnTo>
                      <a:pt x="2205" y="1493"/>
                    </a:lnTo>
                    <a:cubicBezTo>
                      <a:pt x="2205" y="1534"/>
                      <a:pt x="2239" y="1568"/>
                      <a:pt x="2281" y="1568"/>
                    </a:cubicBezTo>
                    <a:cubicBezTo>
                      <a:pt x="2323" y="1568"/>
                      <a:pt x="2356" y="1534"/>
                      <a:pt x="2356" y="1493"/>
                    </a:cubicBezTo>
                    <a:lnTo>
                      <a:pt x="2356" y="1018"/>
                    </a:lnTo>
                    <a:lnTo>
                      <a:pt x="2489" y="1018"/>
                    </a:lnTo>
                    <a:lnTo>
                      <a:pt x="2331" y="468"/>
                    </a:lnTo>
                    <a:lnTo>
                      <a:pt x="2331" y="465"/>
                    </a:lnTo>
                    <a:lnTo>
                      <a:pt x="2331" y="462"/>
                    </a:lnTo>
                    <a:cubicBezTo>
                      <a:pt x="2331" y="457"/>
                      <a:pt x="2337" y="452"/>
                      <a:pt x="2342" y="452"/>
                    </a:cubicBezTo>
                    <a:cubicBezTo>
                      <a:pt x="2347" y="452"/>
                      <a:pt x="2353" y="454"/>
                      <a:pt x="2356" y="460"/>
                    </a:cubicBezTo>
                    <a:lnTo>
                      <a:pt x="2459" y="830"/>
                    </a:lnTo>
                    <a:cubicBezTo>
                      <a:pt x="2467" y="857"/>
                      <a:pt x="2500" y="876"/>
                      <a:pt x="2530" y="868"/>
                    </a:cubicBezTo>
                    <a:cubicBezTo>
                      <a:pt x="2557" y="857"/>
                      <a:pt x="2577" y="827"/>
                      <a:pt x="2568" y="797"/>
                    </a:cubicBezTo>
                    <a:close/>
                    <a:moveTo>
                      <a:pt x="471" y="292"/>
                    </a:moveTo>
                    <a:lnTo>
                      <a:pt x="471" y="292"/>
                    </a:lnTo>
                    <a:lnTo>
                      <a:pt x="132" y="292"/>
                    </a:lnTo>
                    <a:cubicBezTo>
                      <a:pt x="59" y="292"/>
                      <a:pt x="0" y="351"/>
                      <a:pt x="0" y="423"/>
                    </a:cubicBezTo>
                    <a:lnTo>
                      <a:pt x="0" y="855"/>
                    </a:lnTo>
                    <a:cubicBezTo>
                      <a:pt x="0" y="886"/>
                      <a:pt x="26" y="912"/>
                      <a:pt x="57" y="912"/>
                    </a:cubicBezTo>
                    <a:cubicBezTo>
                      <a:pt x="89" y="912"/>
                      <a:pt x="115" y="886"/>
                      <a:pt x="115" y="855"/>
                    </a:cubicBezTo>
                    <a:lnTo>
                      <a:pt x="115" y="492"/>
                    </a:lnTo>
                    <a:lnTo>
                      <a:pt x="136" y="492"/>
                    </a:lnTo>
                    <a:lnTo>
                      <a:pt x="136" y="1493"/>
                    </a:lnTo>
                    <a:cubicBezTo>
                      <a:pt x="136" y="1534"/>
                      <a:pt x="170" y="1568"/>
                      <a:pt x="212" y="1568"/>
                    </a:cubicBezTo>
                    <a:cubicBezTo>
                      <a:pt x="253" y="1568"/>
                      <a:pt x="287" y="1534"/>
                      <a:pt x="287" y="1493"/>
                    </a:cubicBezTo>
                    <a:lnTo>
                      <a:pt x="287" y="906"/>
                    </a:lnTo>
                    <a:lnTo>
                      <a:pt x="314" y="906"/>
                    </a:lnTo>
                    <a:lnTo>
                      <a:pt x="314" y="1493"/>
                    </a:lnTo>
                    <a:cubicBezTo>
                      <a:pt x="314" y="1534"/>
                      <a:pt x="348" y="1568"/>
                      <a:pt x="389" y="1568"/>
                    </a:cubicBezTo>
                    <a:cubicBezTo>
                      <a:pt x="431" y="1568"/>
                      <a:pt x="465" y="1534"/>
                      <a:pt x="465" y="1493"/>
                    </a:cubicBezTo>
                    <a:lnTo>
                      <a:pt x="465" y="492"/>
                    </a:lnTo>
                    <a:lnTo>
                      <a:pt x="488" y="492"/>
                    </a:lnTo>
                    <a:lnTo>
                      <a:pt x="488" y="855"/>
                    </a:lnTo>
                    <a:cubicBezTo>
                      <a:pt x="488" y="886"/>
                      <a:pt x="513" y="912"/>
                      <a:pt x="545" y="912"/>
                    </a:cubicBezTo>
                    <a:cubicBezTo>
                      <a:pt x="577" y="912"/>
                      <a:pt x="602" y="886"/>
                      <a:pt x="602" y="855"/>
                    </a:cubicBezTo>
                    <a:lnTo>
                      <a:pt x="602" y="423"/>
                    </a:lnTo>
                    <a:cubicBezTo>
                      <a:pt x="602" y="351"/>
                      <a:pt x="543" y="292"/>
                      <a:pt x="471" y="292"/>
                    </a:cubicBezTo>
                    <a:close/>
                    <a:moveTo>
                      <a:pt x="300" y="263"/>
                    </a:moveTo>
                    <a:lnTo>
                      <a:pt x="300" y="263"/>
                    </a:lnTo>
                    <a:cubicBezTo>
                      <a:pt x="372" y="263"/>
                      <a:pt x="431" y="204"/>
                      <a:pt x="431" y="132"/>
                    </a:cubicBezTo>
                    <a:cubicBezTo>
                      <a:pt x="431" y="59"/>
                      <a:pt x="372" y="0"/>
                      <a:pt x="300" y="0"/>
                    </a:cubicBezTo>
                    <a:cubicBezTo>
                      <a:pt x="227" y="0"/>
                      <a:pt x="168" y="59"/>
                      <a:pt x="168" y="132"/>
                    </a:cubicBezTo>
                    <a:cubicBezTo>
                      <a:pt x="168" y="204"/>
                      <a:pt x="227" y="263"/>
                      <a:pt x="300" y="263"/>
                    </a:cubicBezTo>
                    <a:close/>
                    <a:moveTo>
                      <a:pt x="2192" y="256"/>
                    </a:moveTo>
                    <a:lnTo>
                      <a:pt x="2192" y="256"/>
                    </a:lnTo>
                    <a:cubicBezTo>
                      <a:pt x="2263" y="256"/>
                      <a:pt x="2320" y="199"/>
                      <a:pt x="2320" y="128"/>
                    </a:cubicBezTo>
                    <a:cubicBezTo>
                      <a:pt x="2320" y="58"/>
                      <a:pt x="2263" y="0"/>
                      <a:pt x="2192" y="0"/>
                    </a:cubicBezTo>
                    <a:cubicBezTo>
                      <a:pt x="2121" y="0"/>
                      <a:pt x="2064" y="58"/>
                      <a:pt x="2064" y="128"/>
                    </a:cubicBezTo>
                    <a:cubicBezTo>
                      <a:pt x="2064" y="199"/>
                      <a:pt x="2121" y="256"/>
                      <a:pt x="2192" y="256"/>
                    </a:cubicBezTo>
                    <a:close/>
                    <a:moveTo>
                      <a:pt x="1514" y="603"/>
                    </a:moveTo>
                    <a:lnTo>
                      <a:pt x="1514" y="603"/>
                    </a:lnTo>
                    <a:cubicBezTo>
                      <a:pt x="1582" y="603"/>
                      <a:pt x="1638" y="548"/>
                      <a:pt x="1638" y="479"/>
                    </a:cubicBezTo>
                    <a:cubicBezTo>
                      <a:pt x="1638" y="410"/>
                      <a:pt x="1582" y="354"/>
                      <a:pt x="1514" y="354"/>
                    </a:cubicBezTo>
                    <a:cubicBezTo>
                      <a:pt x="1445" y="354"/>
                      <a:pt x="1389" y="410"/>
                      <a:pt x="1389" y="479"/>
                    </a:cubicBezTo>
                    <a:cubicBezTo>
                      <a:pt x="1389" y="548"/>
                      <a:pt x="1445" y="603"/>
                      <a:pt x="1514" y="603"/>
                    </a:cubicBezTo>
                    <a:close/>
                    <a:moveTo>
                      <a:pt x="917" y="599"/>
                    </a:moveTo>
                    <a:lnTo>
                      <a:pt x="917" y="599"/>
                    </a:lnTo>
                    <a:cubicBezTo>
                      <a:pt x="985" y="599"/>
                      <a:pt x="1041" y="543"/>
                      <a:pt x="1041" y="475"/>
                    </a:cubicBezTo>
                    <a:cubicBezTo>
                      <a:pt x="1041" y="406"/>
                      <a:pt x="985" y="350"/>
                      <a:pt x="917" y="350"/>
                    </a:cubicBezTo>
                    <a:cubicBezTo>
                      <a:pt x="848" y="350"/>
                      <a:pt x="792" y="406"/>
                      <a:pt x="792" y="475"/>
                    </a:cubicBezTo>
                    <a:cubicBezTo>
                      <a:pt x="792" y="543"/>
                      <a:pt x="848" y="599"/>
                      <a:pt x="917" y="599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192C0FA1-879D-4AFD-9259-106F757EDDBB}"/>
                </a:ext>
              </a:extLst>
            </p:cNvPr>
            <p:cNvGrpSpPr/>
            <p:nvPr/>
          </p:nvGrpSpPr>
          <p:grpSpPr>
            <a:xfrm>
              <a:off x="1086364" y="1891912"/>
              <a:ext cx="706293" cy="624693"/>
              <a:chOff x="1740945" y="3637469"/>
              <a:chExt cx="901291" cy="845188"/>
            </a:xfrm>
          </p:grpSpPr>
          <p:sp>
            <p:nvSpPr>
              <p:cNvPr id="29" name="Freeform 23">
                <a:extLst>
                  <a:ext uri="{FF2B5EF4-FFF2-40B4-BE49-F238E27FC236}">
                    <a16:creationId xmlns:a16="http://schemas.microsoft.com/office/drawing/2014/main" id="{9E9DB617-1C01-4978-8982-140FADA211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70109" y="3637469"/>
                <a:ext cx="640080" cy="640080"/>
              </a:xfrm>
              <a:custGeom>
                <a:avLst/>
                <a:gdLst>
                  <a:gd name="T0" fmla="*/ 1611 w 3223"/>
                  <a:gd name="T1" fmla="*/ 0 h 3222"/>
                  <a:gd name="T2" fmla="*/ 1611 w 3223"/>
                  <a:gd name="T3" fmla="*/ 0 h 3222"/>
                  <a:gd name="T4" fmla="*/ 0 w 3223"/>
                  <a:gd name="T5" fmla="*/ 1611 h 3222"/>
                  <a:gd name="T6" fmla="*/ 1611 w 3223"/>
                  <a:gd name="T7" fmla="*/ 3222 h 3222"/>
                  <a:gd name="T8" fmla="*/ 3223 w 3223"/>
                  <a:gd name="T9" fmla="*/ 1611 h 3222"/>
                  <a:gd name="T10" fmla="*/ 1611 w 3223"/>
                  <a:gd name="T11" fmla="*/ 0 h 32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223" h="3222">
                    <a:moveTo>
                      <a:pt x="1611" y="0"/>
                    </a:moveTo>
                    <a:lnTo>
                      <a:pt x="1611" y="0"/>
                    </a:lnTo>
                    <a:cubicBezTo>
                      <a:pt x="721" y="0"/>
                      <a:pt x="0" y="721"/>
                      <a:pt x="0" y="1611"/>
                    </a:cubicBezTo>
                    <a:cubicBezTo>
                      <a:pt x="0" y="2501"/>
                      <a:pt x="721" y="3222"/>
                      <a:pt x="1611" y="3222"/>
                    </a:cubicBezTo>
                    <a:cubicBezTo>
                      <a:pt x="2501" y="3222"/>
                      <a:pt x="3223" y="2501"/>
                      <a:pt x="3223" y="1611"/>
                    </a:cubicBezTo>
                    <a:cubicBezTo>
                      <a:pt x="3223" y="721"/>
                      <a:pt x="2501" y="0"/>
                      <a:pt x="161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31FFE10-A967-4591-9BDB-FE9CCE4A2860}"/>
                  </a:ext>
                </a:extLst>
              </p:cNvPr>
              <p:cNvSpPr txBox="1"/>
              <p:nvPr/>
            </p:nvSpPr>
            <p:spPr>
              <a:xfrm>
                <a:off x="1740945" y="4320959"/>
                <a:ext cx="901291" cy="1616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900" dirty="0"/>
                  <a:t>Occasions</a:t>
                </a:r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D7509A0E-DD8A-490B-A672-56C01278F9F6}"/>
                </a:ext>
              </a:extLst>
            </p:cNvPr>
            <p:cNvGrpSpPr/>
            <p:nvPr/>
          </p:nvGrpSpPr>
          <p:grpSpPr>
            <a:xfrm>
              <a:off x="1805423" y="1740098"/>
              <a:ext cx="586051" cy="755433"/>
              <a:chOff x="2767625" y="3435324"/>
              <a:chExt cx="747852" cy="1022073"/>
            </a:xfrm>
          </p:grpSpPr>
          <p:sp>
            <p:nvSpPr>
              <p:cNvPr id="27" name="Freeform 23">
                <a:extLst>
                  <a:ext uri="{FF2B5EF4-FFF2-40B4-BE49-F238E27FC236}">
                    <a16:creationId xmlns:a16="http://schemas.microsoft.com/office/drawing/2014/main" id="{358AF0C5-A1D9-401B-9A2D-4251ED409C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98199" y="3435324"/>
                <a:ext cx="640080" cy="640080"/>
              </a:xfrm>
              <a:custGeom>
                <a:avLst/>
                <a:gdLst>
                  <a:gd name="T0" fmla="*/ 1611 w 3223"/>
                  <a:gd name="T1" fmla="*/ 0 h 3222"/>
                  <a:gd name="T2" fmla="*/ 1611 w 3223"/>
                  <a:gd name="T3" fmla="*/ 0 h 3222"/>
                  <a:gd name="T4" fmla="*/ 0 w 3223"/>
                  <a:gd name="T5" fmla="*/ 1611 h 3222"/>
                  <a:gd name="T6" fmla="*/ 1611 w 3223"/>
                  <a:gd name="T7" fmla="*/ 3222 h 3222"/>
                  <a:gd name="T8" fmla="*/ 3223 w 3223"/>
                  <a:gd name="T9" fmla="*/ 1611 h 3222"/>
                  <a:gd name="T10" fmla="*/ 1611 w 3223"/>
                  <a:gd name="T11" fmla="*/ 0 h 32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223" h="3222">
                    <a:moveTo>
                      <a:pt x="1611" y="0"/>
                    </a:moveTo>
                    <a:lnTo>
                      <a:pt x="1611" y="0"/>
                    </a:lnTo>
                    <a:cubicBezTo>
                      <a:pt x="721" y="0"/>
                      <a:pt x="0" y="721"/>
                      <a:pt x="0" y="1611"/>
                    </a:cubicBezTo>
                    <a:cubicBezTo>
                      <a:pt x="0" y="2501"/>
                      <a:pt x="721" y="3222"/>
                      <a:pt x="1611" y="3222"/>
                    </a:cubicBezTo>
                    <a:cubicBezTo>
                      <a:pt x="2501" y="3222"/>
                      <a:pt x="3223" y="2501"/>
                      <a:pt x="3223" y="1611"/>
                    </a:cubicBezTo>
                    <a:cubicBezTo>
                      <a:pt x="3223" y="721"/>
                      <a:pt x="2501" y="0"/>
                      <a:pt x="161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719C88B-C7CC-47B6-BCB3-93BCB9FD25FD}"/>
                  </a:ext>
                </a:extLst>
              </p:cNvPr>
              <p:cNvSpPr txBox="1"/>
              <p:nvPr/>
            </p:nvSpPr>
            <p:spPr>
              <a:xfrm>
                <a:off x="2767625" y="4134001"/>
                <a:ext cx="747852" cy="32339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900" dirty="0"/>
                  <a:t>Browsing Pattern</a:t>
                </a:r>
              </a:p>
            </p:txBody>
          </p: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8EA6962-ACD4-4D52-AB27-2D373176204F}"/>
                </a:ext>
              </a:extLst>
            </p:cNvPr>
            <p:cNvSpPr txBox="1"/>
            <p:nvPr/>
          </p:nvSpPr>
          <p:spPr>
            <a:xfrm>
              <a:off x="1529262" y="2995403"/>
              <a:ext cx="1067291" cy="23902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900" dirty="0"/>
                <a:t>Preferred </a:t>
              </a:r>
            </a:p>
            <a:p>
              <a:pPr algn="ctr"/>
              <a:r>
                <a:rPr lang="en-US" sz="900" dirty="0"/>
                <a:t>Ingredients</a:t>
              </a:r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4E616887-8239-44D3-A5AA-80C7C25206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24712" y="1806365"/>
              <a:ext cx="347472" cy="347472"/>
            </a:xfrm>
            <a:prstGeom prst="rect">
              <a:avLst/>
            </a:prstGeom>
          </p:spPr>
        </p:pic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6673DB46-56F7-4799-8666-AD408908AFF2}"/>
              </a:ext>
            </a:extLst>
          </p:cNvPr>
          <p:cNvGrpSpPr/>
          <p:nvPr/>
        </p:nvGrpSpPr>
        <p:grpSpPr>
          <a:xfrm>
            <a:off x="6101721" y="2317079"/>
            <a:ext cx="2215866" cy="1619094"/>
            <a:chOff x="4182220" y="1714311"/>
            <a:chExt cx="3362173" cy="2342100"/>
          </a:xfrm>
        </p:grpSpPr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258F7C47-52F2-430D-9013-C8601C9AEB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89411" y="1867911"/>
              <a:ext cx="599142" cy="528154"/>
            </a:xfrm>
            <a:prstGeom prst="rect">
              <a:avLst/>
            </a:prstGeom>
          </p:spPr>
        </p:pic>
        <p:sp>
          <p:nvSpPr>
            <p:cNvPr id="41" name="Freeform 86">
              <a:extLst>
                <a:ext uri="{FF2B5EF4-FFF2-40B4-BE49-F238E27FC236}">
                  <a16:creationId xmlns:a16="http://schemas.microsoft.com/office/drawing/2014/main" id="{C75DE5AF-A548-4316-A674-AEDBC309A71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29900" y="1714311"/>
              <a:ext cx="313072" cy="618772"/>
            </a:xfrm>
            <a:custGeom>
              <a:avLst/>
              <a:gdLst/>
              <a:ahLst/>
              <a:cxnLst>
                <a:cxn ang="0">
                  <a:pos x="29" y="44"/>
                </a:cxn>
                <a:cxn ang="0">
                  <a:pos x="24" y="49"/>
                </a:cxn>
                <a:cxn ang="0">
                  <a:pos x="5" y="49"/>
                </a:cxn>
                <a:cxn ang="0">
                  <a:pos x="0" y="44"/>
                </a:cxn>
                <a:cxn ang="0">
                  <a:pos x="0" y="5"/>
                </a:cxn>
                <a:cxn ang="0">
                  <a:pos x="5" y="0"/>
                </a:cxn>
                <a:cxn ang="0">
                  <a:pos x="24" y="0"/>
                </a:cxn>
                <a:cxn ang="0">
                  <a:pos x="29" y="5"/>
                </a:cxn>
                <a:cxn ang="0">
                  <a:pos x="29" y="44"/>
                </a:cxn>
                <a:cxn ang="0">
                  <a:pos x="25" y="11"/>
                </a:cxn>
                <a:cxn ang="0">
                  <a:pos x="24" y="10"/>
                </a:cxn>
                <a:cxn ang="0">
                  <a:pos x="5" y="10"/>
                </a:cxn>
                <a:cxn ang="0">
                  <a:pos x="3" y="11"/>
                </a:cxn>
                <a:cxn ang="0">
                  <a:pos x="3" y="38"/>
                </a:cxn>
                <a:cxn ang="0">
                  <a:pos x="5" y="39"/>
                </a:cxn>
                <a:cxn ang="0">
                  <a:pos x="24" y="39"/>
                </a:cxn>
                <a:cxn ang="0">
                  <a:pos x="25" y="38"/>
                </a:cxn>
                <a:cxn ang="0">
                  <a:pos x="25" y="11"/>
                </a:cxn>
                <a:cxn ang="0">
                  <a:pos x="17" y="5"/>
                </a:cxn>
                <a:cxn ang="0">
                  <a:pos x="11" y="5"/>
                </a:cxn>
                <a:cxn ang="0">
                  <a:pos x="11" y="6"/>
                </a:cxn>
                <a:cxn ang="0">
                  <a:pos x="11" y="6"/>
                </a:cxn>
                <a:cxn ang="0">
                  <a:pos x="17" y="6"/>
                </a:cxn>
                <a:cxn ang="0">
                  <a:pos x="18" y="6"/>
                </a:cxn>
                <a:cxn ang="0">
                  <a:pos x="17" y="5"/>
                </a:cxn>
                <a:cxn ang="0">
                  <a:pos x="14" y="41"/>
                </a:cxn>
                <a:cxn ang="0">
                  <a:pos x="11" y="44"/>
                </a:cxn>
                <a:cxn ang="0">
                  <a:pos x="14" y="47"/>
                </a:cxn>
                <a:cxn ang="0">
                  <a:pos x="17" y="44"/>
                </a:cxn>
                <a:cxn ang="0">
                  <a:pos x="14" y="41"/>
                </a:cxn>
              </a:cxnLst>
              <a:rect l="0" t="0" r="r" b="b"/>
              <a:pathLst>
                <a:path w="29" h="49">
                  <a:moveTo>
                    <a:pt x="29" y="44"/>
                  </a:moveTo>
                  <a:cubicBezTo>
                    <a:pt x="29" y="47"/>
                    <a:pt x="27" y="49"/>
                    <a:pt x="24" y="49"/>
                  </a:cubicBezTo>
                  <a:cubicBezTo>
                    <a:pt x="5" y="49"/>
                    <a:pt x="5" y="49"/>
                    <a:pt x="5" y="49"/>
                  </a:cubicBezTo>
                  <a:cubicBezTo>
                    <a:pt x="2" y="49"/>
                    <a:pt x="0" y="47"/>
                    <a:pt x="0" y="44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3"/>
                    <a:pt x="2" y="0"/>
                    <a:pt x="5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7" y="0"/>
                    <a:pt x="29" y="3"/>
                    <a:pt x="29" y="5"/>
                  </a:cubicBezTo>
                  <a:lnTo>
                    <a:pt x="29" y="44"/>
                  </a:lnTo>
                  <a:close/>
                  <a:moveTo>
                    <a:pt x="25" y="11"/>
                  </a:moveTo>
                  <a:cubicBezTo>
                    <a:pt x="25" y="11"/>
                    <a:pt x="25" y="10"/>
                    <a:pt x="2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4" y="10"/>
                    <a:pt x="3" y="11"/>
                    <a:pt x="3" y="11"/>
                  </a:cubicBezTo>
                  <a:cubicBezTo>
                    <a:pt x="3" y="38"/>
                    <a:pt x="3" y="38"/>
                    <a:pt x="3" y="38"/>
                  </a:cubicBezTo>
                  <a:cubicBezTo>
                    <a:pt x="3" y="39"/>
                    <a:pt x="4" y="39"/>
                    <a:pt x="5" y="39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5" y="39"/>
                    <a:pt x="25" y="39"/>
                    <a:pt x="25" y="38"/>
                  </a:cubicBezTo>
                  <a:lnTo>
                    <a:pt x="25" y="11"/>
                  </a:lnTo>
                  <a:close/>
                  <a:moveTo>
                    <a:pt x="17" y="5"/>
                  </a:moveTo>
                  <a:cubicBezTo>
                    <a:pt x="11" y="5"/>
                    <a:pt x="11" y="5"/>
                    <a:pt x="11" y="5"/>
                  </a:cubicBezTo>
                  <a:cubicBezTo>
                    <a:pt x="11" y="5"/>
                    <a:pt x="11" y="6"/>
                    <a:pt x="11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8" y="6"/>
                    <a:pt x="18" y="5"/>
                    <a:pt x="17" y="5"/>
                  </a:cubicBezTo>
                  <a:close/>
                  <a:moveTo>
                    <a:pt x="14" y="41"/>
                  </a:moveTo>
                  <a:cubicBezTo>
                    <a:pt x="13" y="41"/>
                    <a:pt x="11" y="42"/>
                    <a:pt x="11" y="44"/>
                  </a:cubicBezTo>
                  <a:cubicBezTo>
                    <a:pt x="11" y="46"/>
                    <a:pt x="13" y="47"/>
                    <a:pt x="14" y="47"/>
                  </a:cubicBezTo>
                  <a:cubicBezTo>
                    <a:pt x="16" y="47"/>
                    <a:pt x="17" y="46"/>
                    <a:pt x="17" y="44"/>
                  </a:cubicBezTo>
                  <a:cubicBezTo>
                    <a:pt x="17" y="42"/>
                    <a:pt x="16" y="41"/>
                    <a:pt x="14" y="41"/>
                  </a:cubicBezTo>
                  <a:close/>
                </a:path>
              </a:pathLst>
            </a:custGeom>
            <a:solidFill>
              <a:srgbClr val="49442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2" name="Freeform 117">
              <a:extLst>
                <a:ext uri="{FF2B5EF4-FFF2-40B4-BE49-F238E27FC236}">
                  <a16:creationId xmlns:a16="http://schemas.microsoft.com/office/drawing/2014/main" id="{A85EC493-8754-4D08-A08C-5753CDBF9522}"/>
                </a:ext>
              </a:extLst>
            </p:cNvPr>
            <p:cNvSpPr>
              <a:spLocks/>
            </p:cNvSpPr>
            <p:nvPr/>
          </p:nvSpPr>
          <p:spPr bwMode="auto">
            <a:xfrm>
              <a:off x="4182220" y="3494670"/>
              <a:ext cx="440290" cy="466125"/>
            </a:xfrm>
            <a:custGeom>
              <a:avLst/>
              <a:gdLst/>
              <a:ahLst/>
              <a:cxnLst>
                <a:cxn ang="0">
                  <a:pos x="56" y="51"/>
                </a:cxn>
                <a:cxn ang="0">
                  <a:pos x="51" y="55"/>
                </a:cxn>
                <a:cxn ang="0">
                  <a:pos x="43" y="57"/>
                </a:cxn>
                <a:cxn ang="0">
                  <a:pos x="33" y="54"/>
                </a:cxn>
                <a:cxn ang="0">
                  <a:pos x="26" y="51"/>
                </a:cxn>
                <a:cxn ang="0">
                  <a:pos x="7" y="32"/>
                </a:cxn>
                <a:cxn ang="0">
                  <a:pos x="3" y="25"/>
                </a:cxn>
                <a:cxn ang="0">
                  <a:pos x="0" y="14"/>
                </a:cxn>
                <a:cxn ang="0">
                  <a:pos x="3" y="7"/>
                </a:cxn>
                <a:cxn ang="0">
                  <a:pos x="7" y="2"/>
                </a:cxn>
                <a:cxn ang="0">
                  <a:pos x="12" y="0"/>
                </a:cxn>
                <a:cxn ang="0">
                  <a:pos x="13" y="1"/>
                </a:cxn>
                <a:cxn ang="0">
                  <a:pos x="15" y="4"/>
                </a:cxn>
                <a:cxn ang="0">
                  <a:pos x="19" y="10"/>
                </a:cxn>
                <a:cxn ang="0">
                  <a:pos x="21" y="14"/>
                </a:cxn>
                <a:cxn ang="0">
                  <a:pos x="14" y="22"/>
                </a:cxn>
                <a:cxn ang="0">
                  <a:pos x="15" y="26"/>
                </a:cxn>
                <a:cxn ang="0">
                  <a:pos x="32" y="42"/>
                </a:cxn>
                <a:cxn ang="0">
                  <a:pos x="35" y="44"/>
                </a:cxn>
                <a:cxn ang="0">
                  <a:pos x="43" y="36"/>
                </a:cxn>
                <a:cxn ang="0">
                  <a:pos x="47" y="38"/>
                </a:cxn>
                <a:cxn ang="0">
                  <a:pos x="54" y="42"/>
                </a:cxn>
                <a:cxn ang="0">
                  <a:pos x="57" y="44"/>
                </a:cxn>
                <a:cxn ang="0">
                  <a:pos x="57" y="45"/>
                </a:cxn>
                <a:cxn ang="0">
                  <a:pos x="56" y="51"/>
                </a:cxn>
              </a:cxnLst>
              <a:rect l="0" t="0" r="r" b="b"/>
              <a:pathLst>
                <a:path w="57" h="57">
                  <a:moveTo>
                    <a:pt x="56" y="51"/>
                  </a:moveTo>
                  <a:cubicBezTo>
                    <a:pt x="55" y="53"/>
                    <a:pt x="53" y="54"/>
                    <a:pt x="51" y="55"/>
                  </a:cubicBezTo>
                  <a:cubicBezTo>
                    <a:pt x="49" y="56"/>
                    <a:pt x="46" y="57"/>
                    <a:pt x="43" y="57"/>
                  </a:cubicBezTo>
                  <a:cubicBezTo>
                    <a:pt x="40" y="57"/>
                    <a:pt x="36" y="55"/>
                    <a:pt x="33" y="54"/>
                  </a:cubicBezTo>
                  <a:cubicBezTo>
                    <a:pt x="30" y="53"/>
                    <a:pt x="28" y="52"/>
                    <a:pt x="26" y="51"/>
                  </a:cubicBezTo>
                  <a:cubicBezTo>
                    <a:pt x="19" y="47"/>
                    <a:pt x="11" y="38"/>
                    <a:pt x="7" y="32"/>
                  </a:cubicBezTo>
                  <a:cubicBezTo>
                    <a:pt x="5" y="29"/>
                    <a:pt x="4" y="27"/>
                    <a:pt x="3" y="25"/>
                  </a:cubicBezTo>
                  <a:cubicBezTo>
                    <a:pt x="2" y="21"/>
                    <a:pt x="0" y="18"/>
                    <a:pt x="0" y="14"/>
                  </a:cubicBezTo>
                  <a:cubicBezTo>
                    <a:pt x="0" y="11"/>
                    <a:pt x="1" y="9"/>
                    <a:pt x="3" y="7"/>
                  </a:cubicBezTo>
                  <a:cubicBezTo>
                    <a:pt x="4" y="5"/>
                    <a:pt x="5" y="3"/>
                    <a:pt x="7" y="2"/>
                  </a:cubicBezTo>
                  <a:cubicBezTo>
                    <a:pt x="8" y="1"/>
                    <a:pt x="11" y="0"/>
                    <a:pt x="12" y="0"/>
                  </a:cubicBezTo>
                  <a:cubicBezTo>
                    <a:pt x="13" y="0"/>
                    <a:pt x="13" y="0"/>
                    <a:pt x="13" y="1"/>
                  </a:cubicBezTo>
                  <a:cubicBezTo>
                    <a:pt x="14" y="1"/>
                    <a:pt x="15" y="3"/>
                    <a:pt x="15" y="4"/>
                  </a:cubicBezTo>
                  <a:cubicBezTo>
                    <a:pt x="17" y="6"/>
                    <a:pt x="18" y="8"/>
                    <a:pt x="19" y="10"/>
                  </a:cubicBezTo>
                  <a:cubicBezTo>
                    <a:pt x="20" y="12"/>
                    <a:pt x="21" y="13"/>
                    <a:pt x="21" y="14"/>
                  </a:cubicBezTo>
                  <a:cubicBezTo>
                    <a:pt x="21" y="17"/>
                    <a:pt x="14" y="20"/>
                    <a:pt x="14" y="22"/>
                  </a:cubicBezTo>
                  <a:cubicBezTo>
                    <a:pt x="14" y="23"/>
                    <a:pt x="15" y="25"/>
                    <a:pt x="15" y="26"/>
                  </a:cubicBezTo>
                  <a:cubicBezTo>
                    <a:pt x="19" y="33"/>
                    <a:pt x="24" y="38"/>
                    <a:pt x="32" y="42"/>
                  </a:cubicBezTo>
                  <a:cubicBezTo>
                    <a:pt x="33" y="43"/>
                    <a:pt x="34" y="44"/>
                    <a:pt x="35" y="44"/>
                  </a:cubicBezTo>
                  <a:cubicBezTo>
                    <a:pt x="37" y="44"/>
                    <a:pt x="41" y="36"/>
                    <a:pt x="43" y="36"/>
                  </a:cubicBezTo>
                  <a:cubicBezTo>
                    <a:pt x="45" y="36"/>
                    <a:pt x="46" y="38"/>
                    <a:pt x="47" y="38"/>
                  </a:cubicBezTo>
                  <a:cubicBezTo>
                    <a:pt x="49" y="40"/>
                    <a:pt x="52" y="41"/>
                    <a:pt x="54" y="42"/>
                  </a:cubicBezTo>
                  <a:cubicBezTo>
                    <a:pt x="55" y="43"/>
                    <a:pt x="57" y="43"/>
                    <a:pt x="57" y="44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7"/>
                    <a:pt x="56" y="49"/>
                    <a:pt x="56" y="51"/>
                  </a:cubicBezTo>
                  <a:close/>
                </a:path>
              </a:pathLst>
            </a:custGeom>
            <a:solidFill>
              <a:srgbClr val="415AB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3" name="Freeform 66">
              <a:extLst>
                <a:ext uri="{FF2B5EF4-FFF2-40B4-BE49-F238E27FC236}">
                  <a16:creationId xmlns:a16="http://schemas.microsoft.com/office/drawing/2014/main" id="{B5DA3CA6-AF7B-4CD8-8C6D-554C11A6EAA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82015" y="2779196"/>
              <a:ext cx="562781" cy="512773"/>
            </a:xfrm>
            <a:custGeom>
              <a:avLst/>
              <a:gdLst/>
              <a:ahLst/>
              <a:cxnLst>
                <a:cxn ang="0">
                  <a:pos x="29" y="41"/>
                </a:cxn>
                <a:cxn ang="0">
                  <a:pos x="22" y="40"/>
                </a:cxn>
                <a:cxn ang="0">
                  <a:pos x="11" y="45"/>
                </a:cxn>
                <a:cxn ang="0">
                  <a:pos x="7" y="46"/>
                </a:cxn>
                <a:cxn ang="0">
                  <a:pos x="7" y="46"/>
                </a:cxn>
                <a:cxn ang="0">
                  <a:pos x="6" y="45"/>
                </a:cxn>
                <a:cxn ang="0">
                  <a:pos x="6" y="43"/>
                </a:cxn>
                <a:cxn ang="0">
                  <a:pos x="11" y="36"/>
                </a:cxn>
                <a:cxn ang="0">
                  <a:pos x="0" y="20"/>
                </a:cxn>
                <a:cxn ang="0">
                  <a:pos x="29" y="0"/>
                </a:cxn>
                <a:cxn ang="0">
                  <a:pos x="57" y="20"/>
                </a:cxn>
                <a:cxn ang="0">
                  <a:pos x="29" y="41"/>
                </a:cxn>
                <a:cxn ang="0">
                  <a:pos x="62" y="47"/>
                </a:cxn>
                <a:cxn ang="0">
                  <a:pos x="66" y="53"/>
                </a:cxn>
                <a:cxn ang="0">
                  <a:pos x="67" y="55"/>
                </a:cxn>
                <a:cxn ang="0">
                  <a:pos x="66" y="56"/>
                </a:cxn>
                <a:cxn ang="0">
                  <a:pos x="62" y="55"/>
                </a:cxn>
                <a:cxn ang="0">
                  <a:pos x="51" y="50"/>
                </a:cxn>
                <a:cxn ang="0">
                  <a:pos x="44" y="51"/>
                </a:cxn>
                <a:cxn ang="0">
                  <a:pos x="25" y="46"/>
                </a:cxn>
                <a:cxn ang="0">
                  <a:pos x="29" y="46"/>
                </a:cxn>
                <a:cxn ang="0">
                  <a:pos x="52" y="39"/>
                </a:cxn>
                <a:cxn ang="0">
                  <a:pos x="62" y="20"/>
                </a:cxn>
                <a:cxn ang="0">
                  <a:pos x="61" y="14"/>
                </a:cxn>
                <a:cxn ang="0">
                  <a:pos x="72" y="30"/>
                </a:cxn>
                <a:cxn ang="0">
                  <a:pos x="62" y="47"/>
                </a:cxn>
              </a:cxnLst>
              <a:rect l="0" t="0" r="r" b="b"/>
              <a:pathLst>
                <a:path w="72" h="56">
                  <a:moveTo>
                    <a:pt x="29" y="41"/>
                  </a:moveTo>
                  <a:cubicBezTo>
                    <a:pt x="26" y="41"/>
                    <a:pt x="24" y="40"/>
                    <a:pt x="22" y="40"/>
                  </a:cubicBezTo>
                  <a:cubicBezTo>
                    <a:pt x="18" y="42"/>
                    <a:pt x="15" y="44"/>
                    <a:pt x="11" y="45"/>
                  </a:cubicBezTo>
                  <a:cubicBezTo>
                    <a:pt x="9" y="45"/>
                    <a:pt x="8" y="46"/>
                    <a:pt x="7" y="46"/>
                  </a:cubicBezTo>
                  <a:cubicBezTo>
                    <a:pt x="7" y="46"/>
                    <a:pt x="7" y="46"/>
                    <a:pt x="7" y="46"/>
                  </a:cubicBezTo>
                  <a:cubicBezTo>
                    <a:pt x="6" y="46"/>
                    <a:pt x="6" y="45"/>
                    <a:pt x="6" y="45"/>
                  </a:cubicBezTo>
                  <a:cubicBezTo>
                    <a:pt x="5" y="44"/>
                    <a:pt x="6" y="43"/>
                    <a:pt x="6" y="43"/>
                  </a:cubicBezTo>
                  <a:cubicBezTo>
                    <a:pt x="8" y="41"/>
                    <a:pt x="10" y="40"/>
                    <a:pt x="11" y="36"/>
                  </a:cubicBezTo>
                  <a:cubicBezTo>
                    <a:pt x="5" y="32"/>
                    <a:pt x="0" y="27"/>
                    <a:pt x="0" y="20"/>
                  </a:cubicBezTo>
                  <a:cubicBezTo>
                    <a:pt x="0" y="9"/>
                    <a:pt x="13" y="0"/>
                    <a:pt x="29" y="0"/>
                  </a:cubicBezTo>
                  <a:cubicBezTo>
                    <a:pt x="44" y="0"/>
                    <a:pt x="57" y="9"/>
                    <a:pt x="57" y="20"/>
                  </a:cubicBezTo>
                  <a:cubicBezTo>
                    <a:pt x="57" y="32"/>
                    <a:pt x="44" y="41"/>
                    <a:pt x="29" y="41"/>
                  </a:cubicBezTo>
                  <a:close/>
                  <a:moveTo>
                    <a:pt x="62" y="47"/>
                  </a:moveTo>
                  <a:cubicBezTo>
                    <a:pt x="63" y="50"/>
                    <a:pt x="65" y="51"/>
                    <a:pt x="66" y="53"/>
                  </a:cubicBezTo>
                  <a:cubicBezTo>
                    <a:pt x="67" y="54"/>
                    <a:pt x="67" y="54"/>
                    <a:pt x="67" y="55"/>
                  </a:cubicBezTo>
                  <a:cubicBezTo>
                    <a:pt x="67" y="56"/>
                    <a:pt x="67" y="56"/>
                    <a:pt x="66" y="56"/>
                  </a:cubicBezTo>
                  <a:cubicBezTo>
                    <a:pt x="65" y="56"/>
                    <a:pt x="63" y="56"/>
                    <a:pt x="62" y="55"/>
                  </a:cubicBezTo>
                  <a:cubicBezTo>
                    <a:pt x="58" y="54"/>
                    <a:pt x="55" y="53"/>
                    <a:pt x="51" y="50"/>
                  </a:cubicBezTo>
                  <a:cubicBezTo>
                    <a:pt x="49" y="51"/>
                    <a:pt x="47" y="51"/>
                    <a:pt x="44" y="51"/>
                  </a:cubicBezTo>
                  <a:cubicBezTo>
                    <a:pt x="37" y="51"/>
                    <a:pt x="30" y="49"/>
                    <a:pt x="25" y="46"/>
                  </a:cubicBezTo>
                  <a:cubicBezTo>
                    <a:pt x="26" y="46"/>
                    <a:pt x="28" y="46"/>
                    <a:pt x="29" y="46"/>
                  </a:cubicBezTo>
                  <a:cubicBezTo>
                    <a:pt x="37" y="46"/>
                    <a:pt x="46" y="43"/>
                    <a:pt x="52" y="39"/>
                  </a:cubicBezTo>
                  <a:cubicBezTo>
                    <a:pt x="58" y="34"/>
                    <a:pt x="62" y="27"/>
                    <a:pt x="62" y="20"/>
                  </a:cubicBezTo>
                  <a:cubicBezTo>
                    <a:pt x="62" y="18"/>
                    <a:pt x="62" y="16"/>
                    <a:pt x="61" y="14"/>
                  </a:cubicBezTo>
                  <a:cubicBezTo>
                    <a:pt x="68" y="18"/>
                    <a:pt x="72" y="24"/>
                    <a:pt x="72" y="30"/>
                  </a:cubicBezTo>
                  <a:cubicBezTo>
                    <a:pt x="72" y="37"/>
                    <a:pt x="68" y="43"/>
                    <a:pt x="62" y="47"/>
                  </a:cubicBezTo>
                  <a:close/>
                </a:path>
              </a:pathLst>
            </a:custGeom>
            <a:solidFill>
              <a:srgbClr val="D5152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49F33711-D4C5-43D6-B853-78C411E49A36}"/>
                </a:ext>
              </a:extLst>
            </p:cNvPr>
            <p:cNvSpPr txBox="1"/>
            <p:nvPr/>
          </p:nvSpPr>
          <p:spPr>
            <a:xfrm>
              <a:off x="6154431" y="3655718"/>
              <a:ext cx="1389962" cy="40069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900" dirty="0"/>
                <a:t>Promotional programs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6554A21B-87EF-4C55-9AB8-16E5CD5158E7}"/>
                </a:ext>
              </a:extLst>
            </p:cNvPr>
            <p:cNvSpPr txBox="1"/>
            <p:nvPr/>
          </p:nvSpPr>
          <p:spPr>
            <a:xfrm>
              <a:off x="6248259" y="2607415"/>
              <a:ext cx="745237" cy="20034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900" dirty="0"/>
                <a:t>Website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9AD85FC4-9791-4350-AC5C-7D6AB2FB8D10}"/>
                </a:ext>
              </a:extLst>
            </p:cNvPr>
            <p:cNvSpPr txBox="1"/>
            <p:nvPr/>
          </p:nvSpPr>
          <p:spPr>
            <a:xfrm>
              <a:off x="5054357" y="2402790"/>
              <a:ext cx="1177438" cy="20034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900" dirty="0"/>
                <a:t>Application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5A1C4151-C4BD-4513-B931-39D6825778DF}"/>
                </a:ext>
              </a:extLst>
            </p:cNvPr>
            <p:cNvSpPr txBox="1"/>
            <p:nvPr/>
          </p:nvSpPr>
          <p:spPr>
            <a:xfrm>
              <a:off x="4246739" y="2464615"/>
              <a:ext cx="459996" cy="20034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900" dirty="0"/>
                <a:t>Email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041ADD43-F5E0-47F5-B389-2B2919249E2C}"/>
                </a:ext>
              </a:extLst>
            </p:cNvPr>
            <p:cNvSpPr txBox="1"/>
            <p:nvPr/>
          </p:nvSpPr>
          <p:spPr>
            <a:xfrm>
              <a:off x="4648000" y="3574467"/>
              <a:ext cx="1139282" cy="40069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900" dirty="0"/>
                <a:t>Customer Care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1A003171-DCED-41F2-92E5-22D7654C2257}"/>
                </a:ext>
              </a:extLst>
            </p:cNvPr>
            <p:cNvSpPr txBox="1"/>
            <p:nvPr/>
          </p:nvSpPr>
          <p:spPr>
            <a:xfrm>
              <a:off x="5182691" y="3131113"/>
              <a:ext cx="502149" cy="20034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900" dirty="0"/>
                <a:t>SMS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DBF7414B-C92E-4AD5-A059-51BF20B6A25E}"/>
              </a:ext>
            </a:extLst>
          </p:cNvPr>
          <p:cNvGrpSpPr/>
          <p:nvPr/>
        </p:nvGrpSpPr>
        <p:grpSpPr>
          <a:xfrm>
            <a:off x="3895524" y="2336489"/>
            <a:ext cx="1917519" cy="1447286"/>
            <a:chOff x="2443272" y="1700187"/>
            <a:chExt cx="1968975" cy="1381701"/>
          </a:xfrm>
        </p:grpSpPr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CA0D8643-0F2F-48C8-8804-0B4B377D7B8E}"/>
                </a:ext>
              </a:extLst>
            </p:cNvPr>
            <p:cNvGrpSpPr/>
            <p:nvPr/>
          </p:nvGrpSpPr>
          <p:grpSpPr>
            <a:xfrm>
              <a:off x="2443272" y="1700187"/>
              <a:ext cx="664677" cy="617975"/>
              <a:chOff x="7405048" y="2006438"/>
              <a:chExt cx="796473" cy="782298"/>
            </a:xfrm>
          </p:grpSpPr>
          <p:pic>
            <p:nvPicPr>
              <p:cNvPr id="70" name="Picture 69">
                <a:extLst>
                  <a:ext uri="{FF2B5EF4-FFF2-40B4-BE49-F238E27FC236}">
                    <a16:creationId xmlns:a16="http://schemas.microsoft.com/office/drawing/2014/main" id="{EC4BEC06-0714-488B-9183-A274832FDE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551990" y="2006438"/>
                <a:ext cx="502591" cy="510450"/>
              </a:xfrm>
              <a:prstGeom prst="rect">
                <a:avLst/>
              </a:prstGeom>
            </p:spPr>
          </p:pic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D941279A-0184-4335-98AC-E6FDBBF25058}"/>
                  </a:ext>
                </a:extLst>
              </p:cNvPr>
              <p:cNvSpPr txBox="1"/>
              <p:nvPr/>
            </p:nvSpPr>
            <p:spPr>
              <a:xfrm>
                <a:off x="7405048" y="2621354"/>
                <a:ext cx="796473" cy="16738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900" dirty="0"/>
                  <a:t>Content</a:t>
                </a:r>
              </a:p>
            </p:txBody>
          </p: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F0F38F67-D80A-4E99-8FF2-21FEBE5BF09A}"/>
                </a:ext>
              </a:extLst>
            </p:cNvPr>
            <p:cNvGrpSpPr/>
            <p:nvPr/>
          </p:nvGrpSpPr>
          <p:grpSpPr>
            <a:xfrm>
              <a:off x="3629958" y="2511945"/>
              <a:ext cx="626456" cy="550993"/>
              <a:chOff x="7492897" y="3487336"/>
              <a:chExt cx="796473" cy="771058"/>
            </a:xfrm>
          </p:grpSpPr>
          <p:pic>
            <p:nvPicPr>
              <p:cNvPr id="62" name="Picture 61">
                <a:extLst>
                  <a:ext uri="{FF2B5EF4-FFF2-40B4-BE49-F238E27FC236}">
                    <a16:creationId xmlns:a16="http://schemas.microsoft.com/office/drawing/2014/main" id="{98EF7F67-FFC6-48C3-AC56-BCD3B5512A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579751" y="3507636"/>
                <a:ext cx="315422" cy="309027"/>
              </a:xfrm>
              <a:prstGeom prst="rect">
                <a:avLst/>
              </a:prstGeom>
            </p:spPr>
          </p:pic>
          <p:pic>
            <p:nvPicPr>
              <p:cNvPr id="63" name="Picture 62">
                <a:extLst>
                  <a:ext uri="{FF2B5EF4-FFF2-40B4-BE49-F238E27FC236}">
                    <a16:creationId xmlns:a16="http://schemas.microsoft.com/office/drawing/2014/main" id="{9E9F0071-F60F-4BCE-97C4-5090A73B52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23043" y="3755621"/>
                <a:ext cx="333765" cy="326999"/>
              </a:xfrm>
              <a:prstGeom prst="rect">
                <a:avLst/>
              </a:prstGeom>
            </p:spPr>
          </p:pic>
          <p:pic>
            <p:nvPicPr>
              <p:cNvPr id="64" name="Picture 63">
                <a:extLst>
                  <a:ext uri="{FF2B5EF4-FFF2-40B4-BE49-F238E27FC236}">
                    <a16:creationId xmlns:a16="http://schemas.microsoft.com/office/drawing/2014/main" id="{219F7879-A84F-4E0B-967A-5591890359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64797" y="3487336"/>
                <a:ext cx="333765" cy="326999"/>
              </a:xfrm>
              <a:prstGeom prst="rect">
                <a:avLst/>
              </a:prstGeom>
            </p:spPr>
          </p:pic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695C52FD-89E7-4875-8DFC-38C92DFBBC3F}"/>
                  </a:ext>
                </a:extLst>
              </p:cNvPr>
              <p:cNvSpPr txBox="1"/>
              <p:nvPr/>
            </p:nvSpPr>
            <p:spPr>
              <a:xfrm>
                <a:off x="7492897" y="4073362"/>
                <a:ext cx="796473" cy="1850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900" dirty="0"/>
                  <a:t>Offers</a:t>
                </a:r>
              </a:p>
            </p:txBody>
          </p:sp>
        </p:grp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90CD32AD-F846-4D4E-BAB0-40EA56633664}"/>
                </a:ext>
              </a:extLst>
            </p:cNvPr>
            <p:cNvSpPr txBox="1"/>
            <p:nvPr/>
          </p:nvSpPr>
          <p:spPr>
            <a:xfrm>
              <a:off x="3703590" y="2179033"/>
              <a:ext cx="708657" cy="13222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900" dirty="0"/>
                <a:t>Design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657E9F74-4266-4BE7-A103-67E924FCBF61}"/>
                </a:ext>
              </a:extLst>
            </p:cNvPr>
            <p:cNvSpPr txBox="1"/>
            <p:nvPr/>
          </p:nvSpPr>
          <p:spPr>
            <a:xfrm>
              <a:off x="2449768" y="2949665"/>
              <a:ext cx="626456" cy="13222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900" dirty="0"/>
                <a:t>Price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EAED85FC-E753-47D4-A3D8-97CD20F1959A}"/>
              </a:ext>
            </a:extLst>
          </p:cNvPr>
          <p:cNvGrpSpPr/>
          <p:nvPr/>
        </p:nvGrpSpPr>
        <p:grpSpPr>
          <a:xfrm>
            <a:off x="8287001" y="2465215"/>
            <a:ext cx="1970710" cy="1384874"/>
            <a:chOff x="6603234" y="1970080"/>
            <a:chExt cx="1973942" cy="1205577"/>
          </a:xfrm>
        </p:grpSpPr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481DE50-0464-47A3-A944-BECAC4209A1F}"/>
                </a:ext>
              </a:extLst>
            </p:cNvPr>
            <p:cNvSpPr txBox="1"/>
            <p:nvPr/>
          </p:nvSpPr>
          <p:spPr>
            <a:xfrm>
              <a:off x="6603234" y="2316673"/>
              <a:ext cx="602427" cy="24113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900" dirty="0"/>
                <a:t>Delivery Time</a:t>
              </a:r>
            </a:p>
          </p:txBody>
        </p: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330A05E6-239C-4B2E-B7E9-D1B502ED0992}"/>
                </a:ext>
              </a:extLst>
            </p:cNvPr>
            <p:cNvGrpSpPr/>
            <p:nvPr/>
          </p:nvGrpSpPr>
          <p:grpSpPr>
            <a:xfrm>
              <a:off x="6689538" y="2692775"/>
              <a:ext cx="1183734" cy="425153"/>
              <a:chOff x="5717597" y="3224792"/>
              <a:chExt cx="1183734" cy="425153"/>
            </a:xfrm>
          </p:grpSpPr>
          <p:pic>
            <p:nvPicPr>
              <p:cNvPr id="80" name="Picture 79">
                <a:extLst>
                  <a:ext uri="{FF2B5EF4-FFF2-40B4-BE49-F238E27FC236}">
                    <a16:creationId xmlns:a16="http://schemas.microsoft.com/office/drawing/2014/main" id="{36A9D870-D9E7-48D9-A2CF-9B1DFCB7D7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17597" y="3224792"/>
                <a:ext cx="491950" cy="425153"/>
              </a:xfrm>
              <a:prstGeom prst="rect">
                <a:avLst/>
              </a:prstGeom>
            </p:spPr>
          </p:pic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5BE6500C-3BBB-4984-BD2B-D0078CE4644E}"/>
                  </a:ext>
                </a:extLst>
              </p:cNvPr>
              <p:cNvSpPr txBox="1"/>
              <p:nvPr/>
            </p:nvSpPr>
            <p:spPr>
              <a:xfrm>
                <a:off x="6233721" y="3232242"/>
                <a:ext cx="667610" cy="24113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900" dirty="0"/>
                  <a:t>Frequency of touchpoint</a:t>
                </a:r>
              </a:p>
            </p:txBody>
          </p:sp>
        </p:grp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7C8CC0A8-FB05-4B80-85D2-5B54507EDA2C}"/>
                </a:ext>
              </a:extLst>
            </p:cNvPr>
            <p:cNvSpPr txBox="1"/>
            <p:nvPr/>
          </p:nvSpPr>
          <p:spPr>
            <a:xfrm>
              <a:off x="7849257" y="2934521"/>
              <a:ext cx="727919" cy="24113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900" dirty="0"/>
                <a:t>Number of touchpoint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BB65847D-F10E-4F85-BDF3-543697F56968}"/>
                </a:ext>
              </a:extLst>
            </p:cNvPr>
            <p:cNvSpPr txBox="1"/>
            <p:nvPr/>
          </p:nvSpPr>
          <p:spPr>
            <a:xfrm>
              <a:off x="7849257" y="1999769"/>
              <a:ext cx="727919" cy="24113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900" dirty="0"/>
                <a:t>Duration b/w </a:t>
              </a:r>
              <a:br>
                <a:rPr lang="en-US" sz="900" dirty="0"/>
              </a:br>
              <a:r>
                <a:rPr lang="en-US" sz="900" dirty="0"/>
                <a:t>2 touchpoint</a:t>
              </a:r>
            </a:p>
          </p:txBody>
        </p:sp>
        <p:sp>
          <p:nvSpPr>
            <p:cNvPr id="77" name="Freeform 69">
              <a:extLst>
                <a:ext uri="{FF2B5EF4-FFF2-40B4-BE49-F238E27FC236}">
                  <a16:creationId xmlns:a16="http://schemas.microsoft.com/office/drawing/2014/main" id="{69983945-6987-42F5-8BFA-1B438F48C93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385505" y="1970080"/>
              <a:ext cx="447186" cy="398672"/>
            </a:xfrm>
            <a:custGeom>
              <a:avLst/>
              <a:gdLst/>
              <a:ahLst/>
              <a:cxnLst>
                <a:cxn ang="0">
                  <a:pos x="29" y="58"/>
                </a:cxn>
                <a:cxn ang="0">
                  <a:pos x="6" y="47"/>
                </a:cxn>
                <a:cxn ang="0">
                  <a:pos x="7" y="46"/>
                </a:cxn>
                <a:cxn ang="0">
                  <a:pos x="12" y="40"/>
                </a:cxn>
                <a:cxn ang="0">
                  <a:pos x="13" y="40"/>
                </a:cxn>
                <a:cxn ang="0">
                  <a:pos x="14" y="41"/>
                </a:cxn>
                <a:cxn ang="0">
                  <a:pos x="29" y="48"/>
                </a:cxn>
                <a:cxn ang="0">
                  <a:pos x="48" y="29"/>
                </a:cxn>
                <a:cxn ang="0">
                  <a:pos x="29" y="9"/>
                </a:cxn>
                <a:cxn ang="0">
                  <a:pos x="16" y="14"/>
                </a:cxn>
                <a:cxn ang="0">
                  <a:pos x="21" y="20"/>
                </a:cxn>
                <a:cxn ang="0">
                  <a:pos x="21" y="22"/>
                </a:cxn>
                <a:cxn ang="0">
                  <a:pos x="19" y="24"/>
                </a:cxn>
                <a:cxn ang="0">
                  <a:pos x="2" y="24"/>
                </a:cxn>
                <a:cxn ang="0">
                  <a:pos x="0" y="21"/>
                </a:cxn>
                <a:cxn ang="0">
                  <a:pos x="0" y="4"/>
                </a:cxn>
                <a:cxn ang="0">
                  <a:pos x="1" y="2"/>
                </a:cxn>
                <a:cxn ang="0">
                  <a:pos x="4" y="3"/>
                </a:cxn>
                <a:cxn ang="0">
                  <a:pos x="9" y="8"/>
                </a:cxn>
                <a:cxn ang="0">
                  <a:pos x="29" y="0"/>
                </a:cxn>
                <a:cxn ang="0">
                  <a:pos x="58" y="29"/>
                </a:cxn>
                <a:cxn ang="0">
                  <a:pos x="29" y="58"/>
                </a:cxn>
                <a:cxn ang="0">
                  <a:pos x="34" y="35"/>
                </a:cxn>
                <a:cxn ang="0">
                  <a:pos x="33" y="36"/>
                </a:cxn>
                <a:cxn ang="0">
                  <a:pos x="20" y="36"/>
                </a:cxn>
                <a:cxn ang="0">
                  <a:pos x="19" y="35"/>
                </a:cxn>
                <a:cxn ang="0">
                  <a:pos x="19" y="32"/>
                </a:cxn>
                <a:cxn ang="0">
                  <a:pos x="20" y="31"/>
                </a:cxn>
                <a:cxn ang="0">
                  <a:pos x="29" y="31"/>
                </a:cxn>
                <a:cxn ang="0">
                  <a:pos x="29" y="18"/>
                </a:cxn>
                <a:cxn ang="0">
                  <a:pos x="30" y="17"/>
                </a:cxn>
                <a:cxn ang="0">
                  <a:pos x="33" y="17"/>
                </a:cxn>
                <a:cxn ang="0">
                  <a:pos x="34" y="18"/>
                </a:cxn>
                <a:cxn ang="0">
                  <a:pos x="34" y="35"/>
                </a:cxn>
              </a:cxnLst>
              <a:rect l="0" t="0" r="r" b="b"/>
              <a:pathLst>
                <a:path w="58" h="58">
                  <a:moveTo>
                    <a:pt x="29" y="58"/>
                  </a:moveTo>
                  <a:cubicBezTo>
                    <a:pt x="20" y="58"/>
                    <a:pt x="12" y="54"/>
                    <a:pt x="6" y="47"/>
                  </a:cubicBezTo>
                  <a:cubicBezTo>
                    <a:pt x="6" y="47"/>
                    <a:pt x="6" y="46"/>
                    <a:pt x="7" y="46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2" y="40"/>
                    <a:pt x="12" y="40"/>
                    <a:pt x="13" y="40"/>
                  </a:cubicBezTo>
                  <a:cubicBezTo>
                    <a:pt x="13" y="40"/>
                    <a:pt x="13" y="40"/>
                    <a:pt x="14" y="41"/>
                  </a:cubicBezTo>
                  <a:cubicBezTo>
                    <a:pt x="17" y="45"/>
                    <a:pt x="23" y="48"/>
                    <a:pt x="29" y="48"/>
                  </a:cubicBezTo>
                  <a:cubicBezTo>
                    <a:pt x="40" y="48"/>
                    <a:pt x="48" y="39"/>
                    <a:pt x="48" y="29"/>
                  </a:cubicBezTo>
                  <a:cubicBezTo>
                    <a:pt x="48" y="18"/>
                    <a:pt x="40" y="9"/>
                    <a:pt x="29" y="9"/>
                  </a:cubicBezTo>
                  <a:cubicBezTo>
                    <a:pt x="24" y="9"/>
                    <a:pt x="19" y="11"/>
                    <a:pt x="16" y="14"/>
                  </a:cubicBezTo>
                  <a:cubicBezTo>
                    <a:pt x="21" y="20"/>
                    <a:pt x="21" y="20"/>
                    <a:pt x="21" y="20"/>
                  </a:cubicBezTo>
                  <a:cubicBezTo>
                    <a:pt x="22" y="20"/>
                    <a:pt x="22" y="21"/>
                    <a:pt x="21" y="22"/>
                  </a:cubicBezTo>
                  <a:cubicBezTo>
                    <a:pt x="21" y="23"/>
                    <a:pt x="20" y="24"/>
                    <a:pt x="19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1" y="24"/>
                    <a:pt x="0" y="23"/>
                    <a:pt x="0" y="21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3"/>
                    <a:pt x="0" y="3"/>
                    <a:pt x="1" y="2"/>
                  </a:cubicBezTo>
                  <a:cubicBezTo>
                    <a:pt x="2" y="2"/>
                    <a:pt x="3" y="2"/>
                    <a:pt x="4" y="3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4" y="3"/>
                    <a:pt x="21" y="0"/>
                    <a:pt x="29" y="0"/>
                  </a:cubicBezTo>
                  <a:cubicBezTo>
                    <a:pt x="45" y="0"/>
                    <a:pt x="58" y="13"/>
                    <a:pt x="58" y="29"/>
                  </a:cubicBezTo>
                  <a:cubicBezTo>
                    <a:pt x="58" y="45"/>
                    <a:pt x="45" y="58"/>
                    <a:pt x="29" y="58"/>
                  </a:cubicBezTo>
                  <a:close/>
                  <a:moveTo>
                    <a:pt x="34" y="35"/>
                  </a:moveTo>
                  <a:cubicBezTo>
                    <a:pt x="34" y="35"/>
                    <a:pt x="33" y="36"/>
                    <a:pt x="33" y="36"/>
                  </a:cubicBezTo>
                  <a:cubicBezTo>
                    <a:pt x="20" y="36"/>
                    <a:pt x="20" y="36"/>
                    <a:pt x="20" y="36"/>
                  </a:cubicBezTo>
                  <a:cubicBezTo>
                    <a:pt x="20" y="36"/>
                    <a:pt x="19" y="35"/>
                    <a:pt x="19" y="35"/>
                  </a:cubicBezTo>
                  <a:cubicBezTo>
                    <a:pt x="19" y="32"/>
                    <a:pt x="19" y="32"/>
                    <a:pt x="19" y="32"/>
                  </a:cubicBezTo>
                  <a:cubicBezTo>
                    <a:pt x="19" y="32"/>
                    <a:pt x="20" y="31"/>
                    <a:pt x="20" y="31"/>
                  </a:cubicBezTo>
                  <a:cubicBezTo>
                    <a:pt x="29" y="31"/>
                    <a:pt x="29" y="31"/>
                    <a:pt x="29" y="31"/>
                  </a:cubicBezTo>
                  <a:cubicBezTo>
                    <a:pt x="29" y="18"/>
                    <a:pt x="29" y="18"/>
                    <a:pt x="29" y="18"/>
                  </a:cubicBezTo>
                  <a:cubicBezTo>
                    <a:pt x="29" y="17"/>
                    <a:pt x="29" y="17"/>
                    <a:pt x="30" y="17"/>
                  </a:cubicBezTo>
                  <a:cubicBezTo>
                    <a:pt x="33" y="17"/>
                    <a:pt x="33" y="17"/>
                    <a:pt x="33" y="17"/>
                  </a:cubicBezTo>
                  <a:cubicBezTo>
                    <a:pt x="33" y="17"/>
                    <a:pt x="34" y="17"/>
                    <a:pt x="34" y="18"/>
                  </a:cubicBezTo>
                  <a:lnTo>
                    <a:pt x="34" y="35"/>
                  </a:lnTo>
                  <a:close/>
                </a:path>
              </a:pathLst>
            </a:custGeom>
            <a:solidFill>
              <a:srgbClr val="00666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91" name="Rectangle 90">
            <a:extLst>
              <a:ext uri="{FF2B5EF4-FFF2-40B4-BE49-F238E27FC236}">
                <a16:creationId xmlns:a16="http://schemas.microsoft.com/office/drawing/2014/main" id="{AD30CFF4-E51A-4D88-A022-C9611DAD81F2}"/>
              </a:ext>
            </a:extLst>
          </p:cNvPr>
          <p:cNvSpPr/>
          <p:nvPr/>
        </p:nvSpPr>
        <p:spPr>
          <a:xfrm>
            <a:off x="6068152" y="3972800"/>
            <a:ext cx="1990968" cy="264008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accent2"/>
                </a:solidFill>
              </a:rPr>
              <a:t>Digital Channel Mix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961C45B8-51D8-4679-B4C2-4471EFE037ED}"/>
              </a:ext>
            </a:extLst>
          </p:cNvPr>
          <p:cNvSpPr/>
          <p:nvPr/>
        </p:nvSpPr>
        <p:spPr>
          <a:xfrm>
            <a:off x="8209550" y="3968386"/>
            <a:ext cx="1990968" cy="264008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accent2"/>
                </a:solidFill>
              </a:rPr>
              <a:t>Customer Intimacy</a:t>
            </a:r>
          </a:p>
        </p:txBody>
      </p:sp>
      <p:pic>
        <p:nvPicPr>
          <p:cNvPr id="4" name="Graphic 3" descr="Hot Dog">
            <a:extLst>
              <a:ext uri="{FF2B5EF4-FFF2-40B4-BE49-F238E27FC236}">
                <a16:creationId xmlns:a16="http://schemas.microsoft.com/office/drawing/2014/main" id="{ECC65B27-8754-42C3-891D-8F354F842C2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052912" y="3230396"/>
            <a:ext cx="422150" cy="422150"/>
          </a:xfrm>
          <a:prstGeom prst="rect">
            <a:avLst/>
          </a:prstGeom>
        </p:spPr>
      </p:pic>
      <p:pic>
        <p:nvPicPr>
          <p:cNvPr id="6" name="Graphic 5" descr="Martini">
            <a:extLst>
              <a:ext uri="{FF2B5EF4-FFF2-40B4-BE49-F238E27FC236}">
                <a16:creationId xmlns:a16="http://schemas.microsoft.com/office/drawing/2014/main" id="{5C8066BE-5216-40F3-8114-BDA6E201504C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411203" y="2538299"/>
            <a:ext cx="391974" cy="391974"/>
          </a:xfrm>
          <a:prstGeom prst="rect">
            <a:avLst/>
          </a:prstGeom>
        </p:spPr>
      </p:pic>
      <p:pic>
        <p:nvPicPr>
          <p:cNvPr id="93" name="Graphic 92" descr="Shopping bag">
            <a:extLst>
              <a:ext uri="{FF2B5EF4-FFF2-40B4-BE49-F238E27FC236}">
                <a16:creationId xmlns:a16="http://schemas.microsoft.com/office/drawing/2014/main" id="{BE0A04C4-9905-4773-A093-8E5A85690EF4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854093" y="3222367"/>
            <a:ext cx="387824" cy="387824"/>
          </a:xfrm>
          <a:prstGeom prst="rect">
            <a:avLst/>
          </a:prstGeom>
        </p:spPr>
      </p:pic>
      <p:sp>
        <p:nvSpPr>
          <p:cNvPr id="94" name="TextBox 93">
            <a:extLst>
              <a:ext uri="{FF2B5EF4-FFF2-40B4-BE49-F238E27FC236}">
                <a16:creationId xmlns:a16="http://schemas.microsoft.com/office/drawing/2014/main" id="{EDB8F469-A72C-4999-ABAC-BB1E2FD7B93E}"/>
              </a:ext>
            </a:extLst>
          </p:cNvPr>
          <p:cNvSpPr txBox="1"/>
          <p:nvPr/>
        </p:nvSpPr>
        <p:spPr>
          <a:xfrm>
            <a:off x="4482230" y="3143099"/>
            <a:ext cx="647307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900" dirty="0"/>
              <a:t>Themes</a:t>
            </a:r>
          </a:p>
        </p:txBody>
      </p:sp>
      <p:pic>
        <p:nvPicPr>
          <p:cNvPr id="98" name="Graphic 97" descr="Family with boy">
            <a:extLst>
              <a:ext uri="{FF2B5EF4-FFF2-40B4-BE49-F238E27FC236}">
                <a16:creationId xmlns:a16="http://schemas.microsoft.com/office/drawing/2014/main" id="{6BF4DBA0-837F-4F63-8409-89EF16594C6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556793" y="2694196"/>
            <a:ext cx="469458" cy="469458"/>
          </a:xfrm>
          <a:prstGeom prst="rect">
            <a:avLst/>
          </a:prstGeom>
        </p:spPr>
      </p:pic>
      <p:pic>
        <p:nvPicPr>
          <p:cNvPr id="5" name="Graphic 4" descr="Stopwatch">
            <a:extLst>
              <a:ext uri="{FF2B5EF4-FFF2-40B4-BE49-F238E27FC236}">
                <a16:creationId xmlns:a16="http://schemas.microsoft.com/office/drawing/2014/main" id="{3B66A17D-A7E6-4A30-9C25-2210A125CBC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8269917" y="2345776"/>
            <a:ext cx="561538" cy="561538"/>
          </a:xfrm>
          <a:prstGeom prst="rect">
            <a:avLst/>
          </a:prstGeom>
        </p:spPr>
      </p:pic>
      <p:pic>
        <p:nvPicPr>
          <p:cNvPr id="25" name="Graphic 24" descr="Eye">
            <a:extLst>
              <a:ext uri="{FF2B5EF4-FFF2-40B4-BE49-F238E27FC236}">
                <a16:creationId xmlns:a16="http://schemas.microsoft.com/office/drawing/2014/main" id="{BB1EF7E6-BD63-4461-A596-C37762A66DB5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9607207" y="3090824"/>
            <a:ext cx="563264" cy="563264"/>
          </a:xfrm>
          <a:prstGeom prst="rect">
            <a:avLst/>
          </a:prstGeom>
        </p:spPr>
      </p:pic>
      <p:pic>
        <p:nvPicPr>
          <p:cNvPr id="96" name="Graphic 95" descr="Tag">
            <a:extLst>
              <a:ext uri="{FF2B5EF4-FFF2-40B4-BE49-F238E27FC236}">
                <a16:creationId xmlns:a16="http://schemas.microsoft.com/office/drawing/2014/main" id="{B5229005-CF93-47D8-B5B1-5E73DABE3607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3959942" y="3151331"/>
            <a:ext cx="487013" cy="487013"/>
          </a:xfrm>
          <a:prstGeom prst="rect">
            <a:avLst/>
          </a:prstGeom>
        </p:spPr>
      </p:pic>
      <p:pic>
        <p:nvPicPr>
          <p:cNvPr id="99" name="Graphic 98" descr="Shopping basket">
            <a:extLst>
              <a:ext uri="{FF2B5EF4-FFF2-40B4-BE49-F238E27FC236}">
                <a16:creationId xmlns:a16="http://schemas.microsoft.com/office/drawing/2014/main" id="{F827597D-C656-4347-ACF4-19EAA34470BF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7361924" y="3207055"/>
            <a:ext cx="502636" cy="502636"/>
          </a:xfrm>
          <a:prstGeom prst="rect">
            <a:avLst/>
          </a:prstGeom>
        </p:spPr>
      </p:pic>
      <p:pic>
        <p:nvPicPr>
          <p:cNvPr id="105" name="Graphic 104" descr="Television">
            <a:extLst>
              <a:ext uri="{FF2B5EF4-FFF2-40B4-BE49-F238E27FC236}">
                <a16:creationId xmlns:a16="http://schemas.microsoft.com/office/drawing/2014/main" id="{AACC3C20-8EB9-491D-B012-55ACCA740AAF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7437929" y="2362170"/>
            <a:ext cx="435914" cy="435914"/>
          </a:xfrm>
          <a:prstGeom prst="rect">
            <a:avLst/>
          </a:prstGeom>
        </p:spPr>
      </p:pic>
      <p:pic>
        <p:nvPicPr>
          <p:cNvPr id="107" name="Graphic 106" descr="Head with Gears">
            <a:extLst>
              <a:ext uri="{FF2B5EF4-FFF2-40B4-BE49-F238E27FC236}">
                <a16:creationId xmlns:a16="http://schemas.microsoft.com/office/drawing/2014/main" id="{93B1E492-B03F-42EB-AB26-5BCF8161C9FB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5222414" y="2350741"/>
            <a:ext cx="510156" cy="510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064589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4084174-E005-4B0A-8EC6-664CF654BDE7}"/>
              </a:ext>
            </a:extLst>
          </p:cNvPr>
          <p:cNvSpPr/>
          <p:nvPr/>
        </p:nvSpPr>
        <p:spPr>
          <a:xfrm>
            <a:off x="5684553" y="2546981"/>
            <a:ext cx="5230397" cy="354330"/>
          </a:xfrm>
          <a:prstGeom prst="roundRect">
            <a:avLst/>
          </a:prstGeom>
          <a:solidFill>
            <a:schemeClr val="bg2">
              <a:lumMod val="90000"/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B0113FE4-31E6-4C5F-BD93-84826551F3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233058" y="2033337"/>
            <a:ext cx="6133389" cy="3556000"/>
          </a:xfrm>
        </p:spPr>
        <p:txBody>
          <a:bodyPr/>
          <a:lstStyle/>
          <a:p>
            <a:pPr marL="457189" lvl="1" indent="-457189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800000"/>
                </a:solidFill>
                <a:latin typeface="+mj-lt"/>
              </a:rPr>
              <a:t>Problem space</a:t>
            </a:r>
          </a:p>
          <a:p>
            <a:pPr marL="457189" lvl="1" indent="-457189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800000"/>
                </a:solidFill>
                <a:latin typeface="+mj-lt"/>
              </a:rPr>
              <a:t>Analytical solutions </a:t>
            </a:r>
          </a:p>
          <a:p>
            <a:pPr marL="457189" lvl="1" indent="-457189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800000"/>
                </a:solidFill>
                <a:latin typeface="+mj-lt"/>
              </a:rPr>
              <a:t>Case studies</a:t>
            </a:r>
          </a:p>
          <a:p>
            <a:pPr marL="457189" lvl="1" indent="-457189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800000"/>
                </a:solidFill>
              </a:rPr>
              <a:t>Examples of personas for a financial services client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6BC6CE1-0C17-4943-9FDF-CAD78D4E4A93}"/>
              </a:ext>
            </a:extLst>
          </p:cNvPr>
          <p:cNvSpPr/>
          <p:nvPr/>
        </p:nvSpPr>
        <p:spPr bwMode="auto">
          <a:xfrm>
            <a:off x="0" y="0"/>
            <a:ext cx="4984468" cy="6858000"/>
          </a:xfrm>
          <a:prstGeom prst="rect">
            <a:avLst/>
          </a:prstGeom>
          <a:solidFill>
            <a:srgbClr val="800000"/>
          </a:solidFill>
          <a:ln w="2540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lvl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  <a:defRPr/>
            </a:pPr>
            <a:endParaRPr kumimoji="0" lang="en-US" sz="1600" b="0" i="0" u="none" strike="noStrike" kern="0" cap="none" spc="0" normalizeH="0" baseline="0" noProof="0" dirty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13" name="Picture 2" descr="https://www.mu-sigma.com/sites/all/themes/musigma/images/problem-solving-bg.png">
            <a:extLst>
              <a:ext uri="{FF2B5EF4-FFF2-40B4-BE49-F238E27FC236}">
                <a16:creationId xmlns:a16="http://schemas.microsoft.com/office/drawing/2014/main" id="{90E355A3-22D0-411F-ABAF-11884ACB68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47" y="0"/>
            <a:ext cx="4822460" cy="6864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A5A44FC-E60E-417E-A9CB-7E7A6E87B003}"/>
              </a:ext>
            </a:extLst>
          </p:cNvPr>
          <p:cNvSpPr txBox="1">
            <a:spLocks/>
          </p:cNvSpPr>
          <p:nvPr/>
        </p:nvSpPr>
        <p:spPr>
          <a:xfrm>
            <a:off x="5233059" y="846221"/>
            <a:ext cx="3931920" cy="914400"/>
          </a:xfrm>
          <a:prstGeom prst="rect">
            <a:avLst/>
          </a:prstGeom>
        </p:spPr>
        <p:txBody>
          <a:bodyPr/>
          <a:lstStyle>
            <a:lvl1pPr marL="0" indent="0" algn="ctr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4267" kern="1200" spc="-133" baseline="0">
                <a:solidFill>
                  <a:srgbClr val="800000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990575" indent="-380990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5500" b="0" i="0" u="none" strike="noStrike" kern="1200" cap="none" spc="-133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Segoe UI"/>
                <a:ea typeface="+mn-ea"/>
                <a:cs typeface="Segoe UI Semibold" panose="020B0702040204020203" pitchFamily="34" charset="0"/>
              </a:rPr>
              <a:t>|</a:t>
            </a:r>
            <a:r>
              <a:rPr kumimoji="0" lang="en-US" sz="4267" b="0" i="0" u="none" strike="noStrike" kern="1200" cap="none" spc="-133" normalizeH="0" baseline="0" noProof="0" dirty="0">
                <a:ln>
                  <a:noFill/>
                </a:ln>
                <a:solidFill>
                  <a:sysClr val="window" lastClr="FFFFFF">
                    <a:lumMod val="95000"/>
                  </a:sysClr>
                </a:solidFill>
                <a:effectLst/>
                <a:uLnTx/>
                <a:uFillTx/>
                <a:latin typeface="Segoe UI"/>
                <a:ea typeface="+mn-ea"/>
                <a:cs typeface="Segoe UI Semibold" panose="020B0702040204020203" pitchFamily="34" charset="0"/>
              </a:rPr>
              <a:t> </a:t>
            </a:r>
            <a:r>
              <a:rPr kumimoji="0" lang="en-US" sz="4267" b="0" i="0" u="none" strike="noStrike" kern="1200" cap="none" spc="-133" normalizeH="0" baseline="0" noProof="0" dirty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Segoe UI"/>
                <a:ea typeface="+mn-ea"/>
                <a:cs typeface="Segoe UI Semibold" panose="020B0702040204020203" pitchFamily="34" charset="0"/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16007124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51269CF1-D13F-4828-AFFD-6B4D00362B5F}"/>
              </a:ext>
            </a:extLst>
          </p:cNvPr>
          <p:cNvSpPr/>
          <p:nvPr/>
        </p:nvSpPr>
        <p:spPr>
          <a:xfrm>
            <a:off x="301410" y="5102221"/>
            <a:ext cx="2598133" cy="3725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F5F27988-3899-44AC-A9F6-A40CC3BD8021}"/>
              </a:ext>
            </a:extLst>
          </p:cNvPr>
          <p:cNvSpPr/>
          <p:nvPr/>
        </p:nvSpPr>
        <p:spPr>
          <a:xfrm>
            <a:off x="301410" y="4676637"/>
            <a:ext cx="2581381" cy="3725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DF4EBB44-594F-4C57-BB21-1E0EEC1B8534}"/>
              </a:ext>
            </a:extLst>
          </p:cNvPr>
          <p:cNvSpPr/>
          <p:nvPr/>
        </p:nvSpPr>
        <p:spPr>
          <a:xfrm>
            <a:off x="301411" y="4232272"/>
            <a:ext cx="2603880" cy="3725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0028DEA0-2449-4EDE-8339-116679EF5373}"/>
              </a:ext>
            </a:extLst>
          </p:cNvPr>
          <p:cNvSpPr/>
          <p:nvPr/>
        </p:nvSpPr>
        <p:spPr>
          <a:xfrm>
            <a:off x="301410" y="3817440"/>
            <a:ext cx="2606027" cy="3725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67519449-5A56-464B-8F08-AD06E27CECA1}"/>
              </a:ext>
            </a:extLst>
          </p:cNvPr>
          <p:cNvSpPr/>
          <p:nvPr/>
        </p:nvSpPr>
        <p:spPr>
          <a:xfrm>
            <a:off x="301410" y="3391527"/>
            <a:ext cx="2598133" cy="3725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30D26E3D-AC26-4F6D-8251-DBED86C77435}"/>
              </a:ext>
            </a:extLst>
          </p:cNvPr>
          <p:cNvSpPr/>
          <p:nvPr/>
        </p:nvSpPr>
        <p:spPr>
          <a:xfrm>
            <a:off x="301411" y="2973150"/>
            <a:ext cx="2598134" cy="3725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61ADDA07-C5FC-4AA7-AB08-D4E91CB98283}"/>
              </a:ext>
            </a:extLst>
          </p:cNvPr>
          <p:cNvSpPr/>
          <p:nvPr/>
        </p:nvSpPr>
        <p:spPr>
          <a:xfrm>
            <a:off x="301410" y="2525153"/>
            <a:ext cx="2606027" cy="3725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1F65370-BB7A-41F9-9CE7-35B0B3E87E50}"/>
              </a:ext>
            </a:extLst>
          </p:cNvPr>
          <p:cNvSpPr/>
          <p:nvPr/>
        </p:nvSpPr>
        <p:spPr>
          <a:xfrm>
            <a:off x="301410" y="2077156"/>
            <a:ext cx="2606027" cy="3725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92675F2-8A7F-427E-8B7D-5993456CD0D5}"/>
              </a:ext>
            </a:extLst>
          </p:cNvPr>
          <p:cNvSpPr/>
          <p:nvPr/>
        </p:nvSpPr>
        <p:spPr>
          <a:xfrm>
            <a:off x="850261" y="1956352"/>
            <a:ext cx="1915807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Young &amp; Hungry </a:t>
            </a:r>
          </a:p>
          <a:p>
            <a:pPr marL="0" marR="0" lvl="0" indent="0" algn="ctr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Family Fun </a:t>
            </a:r>
          </a:p>
          <a:p>
            <a:pPr marL="0" marR="0" lvl="0" indent="0" algn="ctr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Party</a:t>
            </a:r>
          </a:p>
          <a:p>
            <a:pPr marL="0" marR="0" lvl="0" indent="0" algn="ctr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Couple's Unwind</a:t>
            </a:r>
          </a:p>
          <a:p>
            <a:pPr marL="0" marR="0" lvl="0" indent="0" algn="ctr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Fuel your day </a:t>
            </a:r>
          </a:p>
          <a:p>
            <a:pPr marL="0" marR="0" lvl="0" indent="0" algn="ctr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Enjoy &amp; indulge 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A274FD3-7994-4725-855F-A9F18C8E2508}"/>
              </a:ext>
            </a:extLst>
          </p:cNvPr>
          <p:cNvSpPr/>
          <p:nvPr/>
        </p:nvSpPr>
        <p:spPr>
          <a:xfrm>
            <a:off x="786562" y="4583827"/>
            <a:ext cx="205717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Midlife treat </a:t>
            </a:r>
          </a:p>
          <a:p>
            <a:pPr marL="0" marR="0" lvl="0" indent="0" algn="ctr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Healthy Enjoyment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030BC557-AD0A-49EF-9502-39E98C92B208}"/>
              </a:ext>
            </a:extLst>
          </p:cNvPr>
          <p:cNvSpPr txBox="1">
            <a:spLocks/>
          </p:cNvSpPr>
          <p:nvPr/>
        </p:nvSpPr>
        <p:spPr>
          <a:xfrm>
            <a:off x="640080" y="274320"/>
            <a:ext cx="10972800" cy="1347125"/>
          </a:xfrm>
          <a:prstGeom prst="rect">
            <a:avLst/>
          </a:prstGeom>
        </p:spPr>
        <p:txBody>
          <a:bodyPr/>
          <a:lstStyle>
            <a:lvl1pPr marL="457189" indent="-457189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42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575" indent="-380990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933" spc="-133" dirty="0">
                <a:solidFill>
                  <a:srgbClr val="80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Customer Need States are recognized and mapped to the longitudinal, transactional and digital behavior of the customers</a:t>
            </a:r>
          </a:p>
        </p:txBody>
      </p:sp>
      <p:pic>
        <p:nvPicPr>
          <p:cNvPr id="37" name="Graphic 36" descr="Person with Cane">
            <a:extLst>
              <a:ext uri="{FF2B5EF4-FFF2-40B4-BE49-F238E27FC236}">
                <a16:creationId xmlns:a16="http://schemas.microsoft.com/office/drawing/2014/main" id="{0F9AADA8-8A11-4243-AC06-1523EABF554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8309" y="4707226"/>
            <a:ext cx="311354" cy="311354"/>
          </a:xfrm>
          <a:prstGeom prst="rect">
            <a:avLst/>
          </a:prstGeom>
        </p:spPr>
      </p:pic>
      <p:pic>
        <p:nvPicPr>
          <p:cNvPr id="39" name="Graphic 38" descr="Man and Woman">
            <a:extLst>
              <a:ext uri="{FF2B5EF4-FFF2-40B4-BE49-F238E27FC236}">
                <a16:creationId xmlns:a16="http://schemas.microsoft.com/office/drawing/2014/main" id="{70632306-153E-480C-A8F1-A39DBD43603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2580" y="3420645"/>
            <a:ext cx="353915" cy="353915"/>
          </a:xfrm>
          <a:prstGeom prst="rect">
            <a:avLst/>
          </a:prstGeom>
        </p:spPr>
      </p:pic>
      <p:pic>
        <p:nvPicPr>
          <p:cNvPr id="45" name="Graphic 44" descr="Family with two children">
            <a:extLst>
              <a:ext uri="{FF2B5EF4-FFF2-40B4-BE49-F238E27FC236}">
                <a16:creationId xmlns:a16="http://schemas.microsoft.com/office/drawing/2014/main" id="{556E21B0-8A07-4E4B-854F-7FFB0A3DA5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69376" y="2507386"/>
            <a:ext cx="408065" cy="408065"/>
          </a:xfrm>
          <a:prstGeom prst="rect">
            <a:avLst/>
          </a:prstGeom>
        </p:spPr>
      </p:pic>
      <p:pic>
        <p:nvPicPr>
          <p:cNvPr id="49" name="Graphic 48" descr="Run">
            <a:extLst>
              <a:ext uri="{FF2B5EF4-FFF2-40B4-BE49-F238E27FC236}">
                <a16:creationId xmlns:a16="http://schemas.microsoft.com/office/drawing/2014/main" id="{15427D45-3E84-4554-86E0-CFD084537B79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53648" y="2149394"/>
            <a:ext cx="313403" cy="313403"/>
          </a:xfrm>
          <a:prstGeom prst="rect">
            <a:avLst/>
          </a:prstGeom>
        </p:spPr>
      </p:pic>
      <p:pic>
        <p:nvPicPr>
          <p:cNvPr id="57" name="Graphic 56" descr="Champagne">
            <a:extLst>
              <a:ext uri="{FF2B5EF4-FFF2-40B4-BE49-F238E27FC236}">
                <a16:creationId xmlns:a16="http://schemas.microsoft.com/office/drawing/2014/main" id="{57199505-D6C0-42FF-B535-1A47A296930D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11520" y="2980877"/>
            <a:ext cx="338586" cy="338586"/>
          </a:xfrm>
          <a:prstGeom prst="rect">
            <a:avLst/>
          </a:prstGeom>
        </p:spPr>
      </p:pic>
      <p:pic>
        <p:nvPicPr>
          <p:cNvPr id="61" name="Graphic 60" descr="Cupcake">
            <a:extLst>
              <a:ext uri="{FF2B5EF4-FFF2-40B4-BE49-F238E27FC236}">
                <a16:creationId xmlns:a16="http://schemas.microsoft.com/office/drawing/2014/main" id="{A7DD58C9-BDC1-4D30-85F7-F01C77CBB619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23138" y="4242774"/>
            <a:ext cx="351527" cy="351527"/>
          </a:xfrm>
          <a:prstGeom prst="rect">
            <a:avLst/>
          </a:prstGeom>
        </p:spPr>
      </p:pic>
      <p:pic>
        <p:nvPicPr>
          <p:cNvPr id="63" name="Graphic 62" descr="Candy">
            <a:extLst>
              <a:ext uri="{FF2B5EF4-FFF2-40B4-BE49-F238E27FC236}">
                <a16:creationId xmlns:a16="http://schemas.microsoft.com/office/drawing/2014/main" id="{15546937-3DFB-4071-AA86-C99728F5C9F3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02826" y="3816880"/>
            <a:ext cx="380075" cy="380075"/>
          </a:xfrm>
          <a:prstGeom prst="rect">
            <a:avLst/>
          </a:prstGeom>
        </p:spPr>
      </p:pic>
      <p:pic>
        <p:nvPicPr>
          <p:cNvPr id="65" name="Graphic 64" descr="Apple">
            <a:extLst>
              <a:ext uri="{FF2B5EF4-FFF2-40B4-BE49-F238E27FC236}">
                <a16:creationId xmlns:a16="http://schemas.microsoft.com/office/drawing/2014/main" id="{608C3E7F-D933-46DF-AA5B-D3A7E195C9F4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21473" y="5171295"/>
            <a:ext cx="303458" cy="303458"/>
          </a:xfrm>
          <a:prstGeom prst="rect">
            <a:avLst/>
          </a:prstGeom>
        </p:spPr>
      </p:pic>
      <p:sp>
        <p:nvSpPr>
          <p:cNvPr id="40" name="Rounded Rectangle 4">
            <a:extLst>
              <a:ext uri="{FF2B5EF4-FFF2-40B4-BE49-F238E27FC236}">
                <a16:creationId xmlns:a16="http://schemas.microsoft.com/office/drawing/2014/main" id="{21ECC134-858B-45FD-9577-723F36C50F82}"/>
              </a:ext>
            </a:extLst>
          </p:cNvPr>
          <p:cNvSpPr/>
          <p:nvPr/>
        </p:nvSpPr>
        <p:spPr bwMode="auto">
          <a:xfrm>
            <a:off x="2955216" y="1394174"/>
            <a:ext cx="9140307" cy="914107"/>
          </a:xfrm>
          <a:prstGeom prst="roundRect">
            <a:avLst>
              <a:gd name="adj" fmla="val 9091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1" tIns="45705" rIns="91411" bIns="45705" numCol="1" rtlCol="0" anchor="ctr" anchorCtr="0" compatLnSpc="1">
            <a:prstTxWarp prst="textNoShape">
              <a:avLst/>
            </a:prstTxWarp>
          </a:bodyPr>
          <a:lstStyle/>
          <a:p>
            <a:pPr algn="ctr" defTabSz="914126" fontAlgn="base">
              <a:spcBef>
                <a:spcPct val="0"/>
              </a:spcBef>
              <a:spcAft>
                <a:spcPct val="0"/>
              </a:spcAft>
            </a:pPr>
            <a:endParaRPr lang="en-US" sz="1400" dirty="0">
              <a:solidFill>
                <a:srgbClr val="000000"/>
              </a:solidFill>
              <a:latin typeface="Arial" charset="0"/>
              <a:cs typeface="Times New Roman" pitchFamily="18" charset="0"/>
            </a:endParaRPr>
          </a:p>
        </p:txBody>
      </p:sp>
      <p:sp>
        <p:nvSpPr>
          <p:cNvPr id="41" name="Rounded Rectangle 5">
            <a:extLst>
              <a:ext uri="{FF2B5EF4-FFF2-40B4-BE49-F238E27FC236}">
                <a16:creationId xmlns:a16="http://schemas.microsoft.com/office/drawing/2014/main" id="{17C9B92B-1DBF-49B7-870D-69D8940D0D4D}"/>
              </a:ext>
            </a:extLst>
          </p:cNvPr>
          <p:cNvSpPr/>
          <p:nvPr/>
        </p:nvSpPr>
        <p:spPr bwMode="auto">
          <a:xfrm>
            <a:off x="2964368" y="2451528"/>
            <a:ext cx="9140307" cy="914107"/>
          </a:xfrm>
          <a:prstGeom prst="roundRect">
            <a:avLst>
              <a:gd name="adj" fmla="val 9091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1" tIns="45705" rIns="91411" bIns="45705" numCol="1" rtlCol="0" anchor="ctr" anchorCtr="0" compatLnSpc="1">
            <a:prstTxWarp prst="textNoShape">
              <a:avLst/>
            </a:prstTxWarp>
          </a:bodyPr>
          <a:lstStyle/>
          <a:p>
            <a:pPr algn="ctr" defTabSz="914126" fontAlgn="base">
              <a:spcBef>
                <a:spcPct val="0"/>
              </a:spcBef>
              <a:spcAft>
                <a:spcPct val="0"/>
              </a:spcAft>
            </a:pPr>
            <a:endParaRPr lang="en-US" sz="1400" dirty="0">
              <a:solidFill>
                <a:srgbClr val="000000"/>
              </a:solidFill>
              <a:latin typeface="Arial" charset="0"/>
              <a:cs typeface="Times New Roman" pitchFamily="18" charset="0"/>
            </a:endParaRPr>
          </a:p>
        </p:txBody>
      </p:sp>
      <p:sp>
        <p:nvSpPr>
          <p:cNvPr id="42" name="Rounded Rectangle 6">
            <a:extLst>
              <a:ext uri="{FF2B5EF4-FFF2-40B4-BE49-F238E27FC236}">
                <a16:creationId xmlns:a16="http://schemas.microsoft.com/office/drawing/2014/main" id="{1A5554A7-E5D3-42F0-B5F1-01B20285D912}"/>
              </a:ext>
            </a:extLst>
          </p:cNvPr>
          <p:cNvSpPr/>
          <p:nvPr/>
        </p:nvSpPr>
        <p:spPr bwMode="auto">
          <a:xfrm>
            <a:off x="2955216" y="3504594"/>
            <a:ext cx="9140307" cy="914107"/>
          </a:xfrm>
          <a:prstGeom prst="roundRect">
            <a:avLst>
              <a:gd name="adj" fmla="val 9091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1" tIns="45705" rIns="91411" bIns="45705" numCol="1" rtlCol="0" anchor="ctr" anchorCtr="0" compatLnSpc="1">
            <a:prstTxWarp prst="textNoShape">
              <a:avLst/>
            </a:prstTxWarp>
          </a:bodyPr>
          <a:lstStyle/>
          <a:p>
            <a:pPr algn="ctr" defTabSz="914126" fontAlgn="base">
              <a:spcBef>
                <a:spcPct val="0"/>
              </a:spcBef>
              <a:spcAft>
                <a:spcPct val="0"/>
              </a:spcAft>
            </a:pPr>
            <a:endParaRPr lang="en-US" sz="1400" dirty="0">
              <a:solidFill>
                <a:srgbClr val="000000"/>
              </a:solidFill>
              <a:latin typeface="Arial" charset="0"/>
              <a:cs typeface="Times New Roman" pitchFamily="18" charset="0"/>
            </a:endParaRPr>
          </a:p>
        </p:txBody>
      </p:sp>
      <p:sp>
        <p:nvSpPr>
          <p:cNvPr id="43" name="Rounded Rectangle 7">
            <a:extLst>
              <a:ext uri="{FF2B5EF4-FFF2-40B4-BE49-F238E27FC236}">
                <a16:creationId xmlns:a16="http://schemas.microsoft.com/office/drawing/2014/main" id="{5375895F-805D-4D39-8233-A2C2BEF3CFCA}"/>
              </a:ext>
            </a:extLst>
          </p:cNvPr>
          <p:cNvSpPr/>
          <p:nvPr/>
        </p:nvSpPr>
        <p:spPr bwMode="auto">
          <a:xfrm>
            <a:off x="2975784" y="4568949"/>
            <a:ext cx="9140307" cy="914107"/>
          </a:xfrm>
          <a:prstGeom prst="roundRect">
            <a:avLst>
              <a:gd name="adj" fmla="val 9091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1" tIns="45705" rIns="91411" bIns="45705" numCol="1" rtlCol="0" anchor="ctr" anchorCtr="0" compatLnSpc="1">
            <a:prstTxWarp prst="textNoShape">
              <a:avLst/>
            </a:prstTxWarp>
          </a:bodyPr>
          <a:lstStyle/>
          <a:p>
            <a:pPr algn="ctr" defTabSz="914126" fontAlgn="base">
              <a:spcBef>
                <a:spcPct val="0"/>
              </a:spcBef>
              <a:spcAft>
                <a:spcPct val="0"/>
              </a:spcAft>
            </a:pPr>
            <a:endParaRPr lang="en-US" sz="1400" dirty="0">
              <a:solidFill>
                <a:srgbClr val="000000"/>
              </a:solidFill>
              <a:latin typeface="Arial" charset="0"/>
              <a:cs typeface="Times New Roman" pitchFamily="18" charset="0"/>
            </a:endParaRPr>
          </a:p>
        </p:txBody>
      </p:sp>
      <p:sp>
        <p:nvSpPr>
          <p:cNvPr id="44" name="Rounded Rectangle 8">
            <a:extLst>
              <a:ext uri="{FF2B5EF4-FFF2-40B4-BE49-F238E27FC236}">
                <a16:creationId xmlns:a16="http://schemas.microsoft.com/office/drawing/2014/main" id="{9663F890-6930-43B6-B398-D742BC101BBF}"/>
              </a:ext>
            </a:extLst>
          </p:cNvPr>
          <p:cNvSpPr/>
          <p:nvPr/>
        </p:nvSpPr>
        <p:spPr bwMode="auto">
          <a:xfrm>
            <a:off x="2975784" y="5632931"/>
            <a:ext cx="9140307" cy="914107"/>
          </a:xfrm>
          <a:prstGeom prst="roundRect">
            <a:avLst>
              <a:gd name="adj" fmla="val 9091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1" tIns="45705" rIns="91411" bIns="45705" numCol="1" rtlCol="0" anchor="ctr" anchorCtr="0" compatLnSpc="1">
            <a:prstTxWarp prst="textNoShape">
              <a:avLst/>
            </a:prstTxWarp>
          </a:bodyPr>
          <a:lstStyle/>
          <a:p>
            <a:pPr algn="ctr" defTabSz="914126" fontAlgn="base">
              <a:spcBef>
                <a:spcPct val="0"/>
              </a:spcBef>
              <a:spcAft>
                <a:spcPct val="0"/>
              </a:spcAft>
            </a:pPr>
            <a:endParaRPr lang="en-US" sz="1400" dirty="0">
              <a:solidFill>
                <a:srgbClr val="000000"/>
              </a:solidFill>
              <a:latin typeface="Arial" charset="0"/>
              <a:cs typeface="Times New Roman" pitchFamily="18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EF1E06B4-9783-4116-AC15-14C37D7BBD6D}"/>
              </a:ext>
            </a:extLst>
          </p:cNvPr>
          <p:cNvSpPr/>
          <p:nvPr/>
        </p:nvSpPr>
        <p:spPr>
          <a:xfrm>
            <a:off x="3174264" y="1389417"/>
            <a:ext cx="559980" cy="914107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</a:pPr>
            <a:r>
              <a:rPr lang="en-US" sz="1100" b="1" dirty="0">
                <a:solidFill>
                  <a:prstClr val="white"/>
                </a:solidFill>
                <a:latin typeface="Arial"/>
              </a:rPr>
              <a:t>Feature Extraction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6D59493-230F-41A4-A772-B2DB1A163826}"/>
              </a:ext>
            </a:extLst>
          </p:cNvPr>
          <p:cNvSpPr/>
          <p:nvPr/>
        </p:nvSpPr>
        <p:spPr>
          <a:xfrm>
            <a:off x="3174264" y="2456027"/>
            <a:ext cx="559980" cy="914107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</a:pPr>
            <a:r>
              <a:rPr lang="en-US" sz="1100" b="1" dirty="0">
                <a:solidFill>
                  <a:prstClr val="white"/>
                </a:solidFill>
                <a:latin typeface="Arial"/>
              </a:rPr>
              <a:t>Behavioral Segments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5F60008E-9B45-40BC-830B-7BE0FAA937B8}"/>
              </a:ext>
            </a:extLst>
          </p:cNvPr>
          <p:cNvSpPr/>
          <p:nvPr/>
        </p:nvSpPr>
        <p:spPr>
          <a:xfrm>
            <a:off x="3174264" y="3504594"/>
            <a:ext cx="559980" cy="914107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</a:pPr>
            <a:r>
              <a:rPr lang="en-US" sz="1100" b="1" dirty="0">
                <a:solidFill>
                  <a:prstClr val="white"/>
                </a:solidFill>
                <a:latin typeface="Arial"/>
              </a:rPr>
              <a:t>Pattern Detection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9E65ECF7-4A16-4D9A-8513-9B9BEFD91B4E}"/>
              </a:ext>
            </a:extLst>
          </p:cNvPr>
          <p:cNvSpPr/>
          <p:nvPr/>
        </p:nvSpPr>
        <p:spPr>
          <a:xfrm>
            <a:off x="3174264" y="4564449"/>
            <a:ext cx="559980" cy="914107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</a:pPr>
            <a:r>
              <a:rPr lang="en-US" sz="1100" b="1" dirty="0">
                <a:solidFill>
                  <a:prstClr val="white"/>
                </a:solidFill>
                <a:latin typeface="Arial"/>
              </a:rPr>
              <a:t>Product Back-testing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F28EE284-2CCF-432D-B95C-CE208D38D04C}"/>
              </a:ext>
            </a:extLst>
          </p:cNvPr>
          <p:cNvSpPr/>
          <p:nvPr/>
        </p:nvSpPr>
        <p:spPr>
          <a:xfrm>
            <a:off x="3174264" y="5632931"/>
            <a:ext cx="559980" cy="914107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</a:pPr>
            <a:r>
              <a:rPr lang="en-US" sz="1100" b="1" dirty="0">
                <a:solidFill>
                  <a:prstClr val="white"/>
                </a:solidFill>
                <a:latin typeface="Arial"/>
              </a:rPr>
              <a:t>Test &amp; Learn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B2BACC90-1B9A-4DE1-B0D1-751D5C005670}"/>
              </a:ext>
            </a:extLst>
          </p:cNvPr>
          <p:cNvSpPr/>
          <p:nvPr/>
        </p:nvSpPr>
        <p:spPr bwMode="auto">
          <a:xfrm>
            <a:off x="3734244" y="1394174"/>
            <a:ext cx="2742321" cy="914107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1" tIns="45705" rIns="91411" bIns="45705" numCol="1" rtlCol="0" anchor="ctr" anchorCtr="0" compatLnSpc="1">
            <a:prstTxWarp prst="textNoShape">
              <a:avLst/>
            </a:prstTxWarp>
          </a:bodyPr>
          <a:lstStyle/>
          <a:p>
            <a:pPr algn="ctr" defTabSz="914126" fontAlgn="base">
              <a:spcBef>
                <a:spcPct val="0"/>
              </a:spcBef>
              <a:spcAft>
                <a:spcPct val="0"/>
              </a:spcAft>
            </a:pPr>
            <a:r>
              <a:rPr lang="en-US" sz="1000" b="1" dirty="0">
                <a:solidFill>
                  <a:schemeClr val="bg1"/>
                </a:solidFill>
                <a:latin typeface="Arial" charset="0"/>
                <a:cs typeface="Times New Roman" pitchFamily="18" charset="0"/>
              </a:rPr>
              <a:t>Using Hypothesis and Factor Buckets in the muPDNA to identify features that need to be extracted</a:t>
            </a: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7EACA08C-FCC4-4475-ADF3-FDCF04919F8F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679556" y="1472231"/>
            <a:ext cx="1862098" cy="737217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1B0BBFAB-21D3-47DD-A18A-548F7CF2EB8A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795543" y="1561357"/>
            <a:ext cx="2945487" cy="579741"/>
          </a:xfrm>
          <a:prstGeom prst="rect">
            <a:avLst/>
          </a:prstGeom>
        </p:spPr>
      </p:pic>
      <p:sp>
        <p:nvSpPr>
          <p:cNvPr id="55" name="Rectangle 54">
            <a:extLst>
              <a:ext uri="{FF2B5EF4-FFF2-40B4-BE49-F238E27FC236}">
                <a16:creationId xmlns:a16="http://schemas.microsoft.com/office/drawing/2014/main" id="{579D2F12-F340-43DC-A793-A1B31E0856D1}"/>
              </a:ext>
            </a:extLst>
          </p:cNvPr>
          <p:cNvSpPr/>
          <p:nvPr/>
        </p:nvSpPr>
        <p:spPr bwMode="auto">
          <a:xfrm>
            <a:off x="3734244" y="2451528"/>
            <a:ext cx="2742321" cy="914107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1" tIns="45705" rIns="91411" bIns="45705" numCol="1" rtlCol="0" anchor="ctr" anchorCtr="0" compatLnSpc="1">
            <a:prstTxWarp prst="textNoShape">
              <a:avLst/>
            </a:prstTxWarp>
          </a:bodyPr>
          <a:lstStyle/>
          <a:p>
            <a:pPr algn="ctr" defTabSz="914126" fontAlgn="base">
              <a:spcBef>
                <a:spcPct val="0"/>
              </a:spcBef>
              <a:spcAft>
                <a:spcPct val="0"/>
              </a:spcAft>
            </a:pPr>
            <a:r>
              <a:rPr lang="en-US" sz="1000" b="1" dirty="0">
                <a:solidFill>
                  <a:schemeClr val="bg1"/>
                </a:solidFill>
                <a:latin typeface="Arial" charset="0"/>
                <a:cs typeface="Times New Roman" pitchFamily="18" charset="0"/>
              </a:rPr>
              <a:t>Creating Behavioral Segment by leveraging the significant list of variables</a:t>
            </a:r>
          </a:p>
        </p:txBody>
      </p:sp>
      <p:graphicFrame>
        <p:nvGraphicFramePr>
          <p:cNvPr id="56" name="Chart 55">
            <a:extLst>
              <a:ext uri="{FF2B5EF4-FFF2-40B4-BE49-F238E27FC236}">
                <a16:creationId xmlns:a16="http://schemas.microsoft.com/office/drawing/2014/main" id="{7D15309B-A85E-46AB-BD97-308408FC51C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41601885"/>
              </p:ext>
            </p:extLst>
          </p:nvPr>
        </p:nvGraphicFramePr>
        <p:xfrm>
          <a:off x="6489615" y="2285356"/>
          <a:ext cx="1531207" cy="10769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0"/>
          </a:graphicData>
        </a:graphic>
      </p:graphicFrame>
      <p:graphicFrame>
        <p:nvGraphicFramePr>
          <p:cNvPr id="58" name="Chart 57">
            <a:extLst>
              <a:ext uri="{FF2B5EF4-FFF2-40B4-BE49-F238E27FC236}">
                <a16:creationId xmlns:a16="http://schemas.microsoft.com/office/drawing/2014/main" id="{2F603A15-044A-46FC-94E1-6ED9D602881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32263342"/>
              </p:ext>
            </p:extLst>
          </p:nvPr>
        </p:nvGraphicFramePr>
        <p:xfrm>
          <a:off x="8609048" y="2285356"/>
          <a:ext cx="1531207" cy="10769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1"/>
          </a:graphicData>
        </a:graphic>
      </p:graphicFrame>
      <p:sp>
        <p:nvSpPr>
          <p:cNvPr id="59" name="Rectangle 58">
            <a:extLst>
              <a:ext uri="{FF2B5EF4-FFF2-40B4-BE49-F238E27FC236}">
                <a16:creationId xmlns:a16="http://schemas.microsoft.com/office/drawing/2014/main" id="{F8AF68D1-20A0-441C-9142-2445A741CBBC}"/>
              </a:ext>
            </a:extLst>
          </p:cNvPr>
          <p:cNvSpPr/>
          <p:nvPr/>
        </p:nvSpPr>
        <p:spPr bwMode="auto">
          <a:xfrm>
            <a:off x="3734244" y="3509093"/>
            <a:ext cx="2742321" cy="914107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1" tIns="45705" rIns="91411" bIns="45705" numCol="1" rtlCol="0" anchor="ctr" anchorCtr="0" compatLnSpc="1">
            <a:prstTxWarp prst="textNoShape">
              <a:avLst/>
            </a:prstTxWarp>
          </a:bodyPr>
          <a:lstStyle/>
          <a:p>
            <a:pPr algn="ctr" defTabSz="914126" fontAlgn="base">
              <a:spcBef>
                <a:spcPct val="0"/>
              </a:spcBef>
              <a:spcAft>
                <a:spcPct val="0"/>
              </a:spcAft>
            </a:pPr>
            <a:r>
              <a:rPr lang="en-US" sz="1000" b="1" dirty="0">
                <a:solidFill>
                  <a:schemeClr val="bg1"/>
                </a:solidFill>
                <a:latin typeface="Arial" charset="0"/>
                <a:cs typeface="Times New Roman" pitchFamily="18" charset="0"/>
              </a:rPr>
              <a:t>Based on data exploration and hypothesis in the muPDNA, we have identified distinct patterns with significant population in the data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2CAA2A18-CDCD-4914-9FBB-6D5EAEC592B6}"/>
              </a:ext>
            </a:extLst>
          </p:cNvPr>
          <p:cNvSpPr/>
          <p:nvPr/>
        </p:nvSpPr>
        <p:spPr bwMode="auto">
          <a:xfrm>
            <a:off x="3734244" y="4564449"/>
            <a:ext cx="2742321" cy="914107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1" tIns="45705" rIns="91411" bIns="45705" numCol="1" rtlCol="0" anchor="ctr" anchorCtr="0" compatLnSpc="1">
            <a:prstTxWarp prst="textNoShape">
              <a:avLst/>
            </a:prstTxWarp>
          </a:bodyPr>
          <a:lstStyle/>
          <a:p>
            <a:pPr algn="ctr" defTabSz="914126" fontAlgn="base">
              <a:spcBef>
                <a:spcPct val="0"/>
              </a:spcBef>
              <a:spcAft>
                <a:spcPct val="0"/>
              </a:spcAft>
            </a:pPr>
            <a:r>
              <a:rPr lang="en-US" sz="1000" b="1" dirty="0">
                <a:solidFill>
                  <a:schemeClr val="bg1"/>
                </a:solidFill>
                <a:latin typeface="Arial" charset="0"/>
                <a:cs typeface="Times New Roman" pitchFamily="18" charset="0"/>
              </a:rPr>
              <a:t>For each of these patterns, identified adoption rate across different product lines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068AD0C8-5CB9-4330-B250-6C38AECB5975}"/>
              </a:ext>
            </a:extLst>
          </p:cNvPr>
          <p:cNvSpPr/>
          <p:nvPr/>
        </p:nvSpPr>
        <p:spPr bwMode="auto">
          <a:xfrm>
            <a:off x="3734244" y="5637592"/>
            <a:ext cx="2742321" cy="914107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1" tIns="45705" rIns="91411" bIns="45705" numCol="1" rtlCol="0" anchor="ctr" anchorCtr="0" compatLnSpc="1">
            <a:prstTxWarp prst="textNoShape">
              <a:avLst/>
            </a:prstTxWarp>
          </a:bodyPr>
          <a:lstStyle/>
          <a:p>
            <a:pPr algn="ctr" defTabSz="914126" fontAlgn="base">
              <a:spcBef>
                <a:spcPct val="0"/>
              </a:spcBef>
              <a:spcAft>
                <a:spcPct val="0"/>
              </a:spcAft>
            </a:pPr>
            <a:r>
              <a:rPr lang="en-US" sz="1000" b="1" dirty="0">
                <a:solidFill>
                  <a:schemeClr val="bg1"/>
                </a:solidFill>
                <a:latin typeface="Arial" charset="0"/>
                <a:cs typeface="Times New Roman" pitchFamily="18" charset="0"/>
              </a:rPr>
              <a:t>Setup Test &amp; Control sets to roll-out offers and establish feedback loop which goes in as an input to the framework</a:t>
            </a:r>
          </a:p>
        </p:txBody>
      </p:sp>
      <p:pic>
        <p:nvPicPr>
          <p:cNvPr id="64" name="Picture 63">
            <a:extLst>
              <a:ext uri="{FF2B5EF4-FFF2-40B4-BE49-F238E27FC236}">
                <a16:creationId xmlns:a16="http://schemas.microsoft.com/office/drawing/2014/main" id="{34D77887-4992-45F3-949A-87FEB4B53583}"/>
              </a:ext>
            </a:extLst>
          </p:cNvPr>
          <p:cNvPicPr>
            <a:picLocks noChangeAspect="1"/>
          </p:cNvPicPr>
          <p:nvPr/>
        </p:nvPicPr>
        <p:blipFill rotWithShape="1">
          <a:blip r:embed="rId22"/>
          <a:srcRect l="833" t="22021" r="32024" b="7376"/>
          <a:stretch/>
        </p:blipFill>
        <p:spPr>
          <a:xfrm>
            <a:off x="6679556" y="3540375"/>
            <a:ext cx="2259742" cy="822696"/>
          </a:xfrm>
          <a:prstGeom prst="rect">
            <a:avLst/>
          </a:prstGeom>
        </p:spPr>
      </p:pic>
      <p:pic>
        <p:nvPicPr>
          <p:cNvPr id="66" name="Picture 10" descr="http://latinlink.usmediaconsulting.com/wp-content/uploads/2014/10/Analysis-mkt-trends.jpg">
            <a:extLst>
              <a:ext uri="{FF2B5EF4-FFF2-40B4-BE49-F238E27FC236}">
                <a16:creationId xmlns:a16="http://schemas.microsoft.com/office/drawing/2014/main" id="{DDA48F18-DFB5-41AB-8B8A-E41462337E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4037" y="3549231"/>
            <a:ext cx="1012549" cy="822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8" descr="http://www.smartinsights.com/wp-content/uploads/2012/05/social-network-communities-image.jpg">
            <a:extLst>
              <a:ext uri="{FF2B5EF4-FFF2-40B4-BE49-F238E27FC236}">
                <a16:creationId xmlns:a16="http://schemas.microsoft.com/office/drawing/2014/main" id="{3CBB217A-8384-4842-ACB2-5302843616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8480" y="2492757"/>
            <a:ext cx="1012549" cy="822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6" descr="http://datasetgo.co/wp-content/uploads/2014/07/slider_images.png">
            <a:extLst>
              <a:ext uri="{FF2B5EF4-FFF2-40B4-BE49-F238E27FC236}">
                <a16:creationId xmlns:a16="http://schemas.microsoft.com/office/drawing/2014/main" id="{85FE76A2-0F74-4FC1-A65C-1ABEAFD250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48" t="6040" b="6998"/>
          <a:stretch/>
        </p:blipFill>
        <p:spPr bwMode="auto">
          <a:xfrm>
            <a:off x="10641325" y="3549231"/>
            <a:ext cx="1099704" cy="822696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1A1D55BE-0AE9-41E5-BF55-F5DED1F62785}"/>
              </a:ext>
            </a:extLst>
          </p:cNvPr>
          <p:cNvCxnSpPr/>
          <p:nvPr/>
        </p:nvCxnSpPr>
        <p:spPr bwMode="auto">
          <a:xfrm>
            <a:off x="7207831" y="4656017"/>
            <a:ext cx="4525053" cy="0"/>
          </a:xfrm>
          <a:prstGeom prst="line">
            <a:avLst/>
          </a:prstGeom>
          <a:solidFill>
            <a:schemeClr val="tx2"/>
          </a:solidFill>
          <a:ln w="127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B5D6D3BB-9DAE-4764-8D1A-041C63D0A9EF}"/>
              </a:ext>
            </a:extLst>
          </p:cNvPr>
          <p:cNvCxnSpPr/>
          <p:nvPr/>
        </p:nvCxnSpPr>
        <p:spPr bwMode="auto">
          <a:xfrm>
            <a:off x="8034059" y="5358777"/>
            <a:ext cx="3656428" cy="0"/>
          </a:xfrm>
          <a:prstGeom prst="line">
            <a:avLst/>
          </a:prstGeom>
          <a:solidFill>
            <a:schemeClr val="tx2"/>
          </a:solidFill>
          <a:ln w="127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1" name="Oval 70">
            <a:extLst>
              <a:ext uri="{FF2B5EF4-FFF2-40B4-BE49-F238E27FC236}">
                <a16:creationId xmlns:a16="http://schemas.microsoft.com/office/drawing/2014/main" id="{5A63FBBA-3E70-45CC-A03D-B999EF8BB27B}"/>
              </a:ext>
            </a:extLst>
          </p:cNvPr>
          <p:cNvSpPr/>
          <p:nvPr/>
        </p:nvSpPr>
        <p:spPr bwMode="auto">
          <a:xfrm>
            <a:off x="11148939" y="4712576"/>
            <a:ext cx="592091" cy="592092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05" rIns="0" bIns="45705" numCol="1" rtlCol="0" anchor="ctr" anchorCtr="0" compatLnSpc="1">
            <a:prstTxWarp prst="textNoShape">
              <a:avLst/>
            </a:prstTxWarp>
          </a:bodyPr>
          <a:lstStyle/>
          <a:p>
            <a:pPr algn="ctr" defTabSz="914126" fontAlgn="base">
              <a:spcBef>
                <a:spcPct val="0"/>
              </a:spcBef>
              <a:spcAft>
                <a:spcPct val="0"/>
              </a:spcAft>
            </a:pPr>
            <a:r>
              <a:rPr lang="en-US" sz="800" b="1" dirty="0">
                <a:solidFill>
                  <a:srgbClr val="000000"/>
                </a:solidFill>
                <a:latin typeface="Arial" charset="0"/>
                <a:cs typeface="Times New Roman" pitchFamily="18" charset="0"/>
              </a:rPr>
              <a:t>HELOC</a:t>
            </a:r>
            <a:br>
              <a:rPr lang="en-US" sz="800" b="1" dirty="0">
                <a:solidFill>
                  <a:srgbClr val="000000"/>
                </a:solidFill>
                <a:latin typeface="Arial" charset="0"/>
                <a:cs typeface="Times New Roman" pitchFamily="18" charset="0"/>
              </a:rPr>
            </a:br>
            <a:r>
              <a:rPr lang="en-US" sz="800" b="1" dirty="0">
                <a:solidFill>
                  <a:srgbClr val="000000"/>
                </a:solidFill>
                <a:latin typeface="Arial" charset="0"/>
                <a:cs typeface="Times New Roman" pitchFamily="18" charset="0"/>
              </a:rPr>
              <a:t>?</a:t>
            </a: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E9E4B4EA-046B-4C34-BF14-D0C4C7021DF9}"/>
              </a:ext>
            </a:extLst>
          </p:cNvPr>
          <p:cNvSpPr/>
          <p:nvPr/>
        </p:nvSpPr>
        <p:spPr bwMode="auto">
          <a:xfrm>
            <a:off x="8034060" y="4712576"/>
            <a:ext cx="592091" cy="592092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1" tIns="45705" rIns="91411" bIns="45705" numCol="1" rtlCol="0" anchor="ctr" anchorCtr="0" compatLnSpc="1">
            <a:prstTxWarp prst="textNoShape">
              <a:avLst/>
            </a:prstTxWarp>
          </a:bodyPr>
          <a:lstStyle/>
          <a:p>
            <a:pPr algn="ctr" defTabSz="914126" fontAlgn="base">
              <a:spcBef>
                <a:spcPct val="0"/>
              </a:spcBef>
              <a:spcAft>
                <a:spcPct val="0"/>
              </a:spcAft>
            </a:pPr>
            <a:r>
              <a:rPr lang="en-US" sz="800" b="1" dirty="0">
                <a:solidFill>
                  <a:srgbClr val="000000"/>
                </a:solidFill>
                <a:latin typeface="Arial" charset="0"/>
                <a:cs typeface="Times New Roman" pitchFamily="18" charset="0"/>
              </a:rPr>
              <a:t>CHK</a:t>
            </a:r>
            <a:br>
              <a:rPr lang="en-US" sz="800" b="1" dirty="0">
                <a:solidFill>
                  <a:srgbClr val="000000"/>
                </a:solidFill>
                <a:latin typeface="Arial" charset="0"/>
                <a:cs typeface="Times New Roman" pitchFamily="18" charset="0"/>
              </a:rPr>
            </a:br>
            <a:r>
              <a:rPr lang="en-US" sz="800" b="1" dirty="0">
                <a:solidFill>
                  <a:srgbClr val="000000"/>
                </a:solidFill>
                <a:latin typeface="Arial" charset="0"/>
                <a:cs typeface="Times New Roman" pitchFamily="18" charset="0"/>
              </a:rPr>
              <a:t>?</a:t>
            </a: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82EF6B39-7E49-4FD8-BC82-D0054E6A29AD}"/>
              </a:ext>
            </a:extLst>
          </p:cNvPr>
          <p:cNvSpPr/>
          <p:nvPr/>
        </p:nvSpPr>
        <p:spPr bwMode="auto">
          <a:xfrm>
            <a:off x="8657036" y="4712576"/>
            <a:ext cx="592091" cy="592092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1" tIns="45705" rIns="91411" bIns="45705" numCol="1" rtlCol="0" anchor="ctr" anchorCtr="0" compatLnSpc="1">
            <a:prstTxWarp prst="textNoShape">
              <a:avLst/>
            </a:prstTxWarp>
          </a:bodyPr>
          <a:lstStyle/>
          <a:p>
            <a:pPr algn="ctr" defTabSz="914126" fontAlgn="base">
              <a:spcBef>
                <a:spcPct val="0"/>
              </a:spcBef>
              <a:spcAft>
                <a:spcPct val="0"/>
              </a:spcAft>
            </a:pPr>
            <a:r>
              <a:rPr lang="en-US" sz="800" b="1" dirty="0">
                <a:solidFill>
                  <a:srgbClr val="000000"/>
                </a:solidFill>
                <a:latin typeface="Arial" charset="0"/>
                <a:cs typeface="Times New Roman" pitchFamily="18" charset="0"/>
              </a:rPr>
              <a:t>SAV</a:t>
            </a:r>
            <a:br>
              <a:rPr lang="en-US" sz="800" b="1" dirty="0">
                <a:solidFill>
                  <a:srgbClr val="000000"/>
                </a:solidFill>
                <a:latin typeface="Arial" charset="0"/>
                <a:cs typeface="Times New Roman" pitchFamily="18" charset="0"/>
              </a:rPr>
            </a:br>
            <a:r>
              <a:rPr lang="en-US" sz="800" b="1" dirty="0">
                <a:solidFill>
                  <a:srgbClr val="000000"/>
                </a:solidFill>
                <a:latin typeface="Arial" charset="0"/>
                <a:cs typeface="Times New Roman" pitchFamily="18" charset="0"/>
              </a:rPr>
              <a:t>?</a:t>
            </a: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62C3E4FB-15CB-4210-B8EE-9CF3999836B2}"/>
              </a:ext>
            </a:extLst>
          </p:cNvPr>
          <p:cNvSpPr/>
          <p:nvPr/>
        </p:nvSpPr>
        <p:spPr bwMode="auto">
          <a:xfrm>
            <a:off x="9280011" y="4712576"/>
            <a:ext cx="592091" cy="592092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1" tIns="45705" rIns="91411" bIns="45705" numCol="1" rtlCol="0" anchor="ctr" anchorCtr="0" compatLnSpc="1">
            <a:prstTxWarp prst="textNoShape">
              <a:avLst/>
            </a:prstTxWarp>
          </a:bodyPr>
          <a:lstStyle/>
          <a:p>
            <a:pPr algn="ctr" defTabSz="914126" fontAlgn="base">
              <a:spcBef>
                <a:spcPct val="0"/>
              </a:spcBef>
              <a:spcAft>
                <a:spcPct val="0"/>
              </a:spcAft>
            </a:pPr>
            <a:r>
              <a:rPr lang="en-US" sz="800" b="1" dirty="0">
                <a:solidFill>
                  <a:srgbClr val="000000"/>
                </a:solidFill>
                <a:latin typeface="Arial" charset="0"/>
                <a:cs typeface="Times New Roman" pitchFamily="18" charset="0"/>
              </a:rPr>
              <a:t>CKP</a:t>
            </a:r>
            <a:br>
              <a:rPr lang="en-US" sz="800" b="1" dirty="0">
                <a:solidFill>
                  <a:srgbClr val="000000"/>
                </a:solidFill>
                <a:latin typeface="Arial" charset="0"/>
                <a:cs typeface="Times New Roman" pitchFamily="18" charset="0"/>
              </a:rPr>
            </a:br>
            <a:r>
              <a:rPr lang="en-US" sz="800" b="1" dirty="0">
                <a:solidFill>
                  <a:srgbClr val="000000"/>
                </a:solidFill>
                <a:latin typeface="Arial" charset="0"/>
                <a:cs typeface="Times New Roman" pitchFamily="18" charset="0"/>
              </a:rPr>
              <a:t>?</a:t>
            </a: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BB035939-356A-4C10-9B2E-8D470D17D05D}"/>
              </a:ext>
            </a:extLst>
          </p:cNvPr>
          <p:cNvSpPr/>
          <p:nvPr/>
        </p:nvSpPr>
        <p:spPr bwMode="auto">
          <a:xfrm>
            <a:off x="9902986" y="4712576"/>
            <a:ext cx="592091" cy="592092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1" tIns="45705" rIns="91411" bIns="45705" numCol="1" rtlCol="0" anchor="ctr" anchorCtr="0" compatLnSpc="1">
            <a:prstTxWarp prst="textNoShape">
              <a:avLst/>
            </a:prstTxWarp>
          </a:bodyPr>
          <a:lstStyle/>
          <a:p>
            <a:pPr algn="ctr" defTabSz="914126" fontAlgn="base">
              <a:spcBef>
                <a:spcPct val="0"/>
              </a:spcBef>
              <a:spcAft>
                <a:spcPct val="0"/>
              </a:spcAft>
            </a:pPr>
            <a:r>
              <a:rPr lang="en-US" sz="800" b="1" dirty="0">
                <a:solidFill>
                  <a:srgbClr val="000000"/>
                </a:solidFill>
                <a:latin typeface="Arial" charset="0"/>
                <a:cs typeface="Times New Roman" pitchFamily="18" charset="0"/>
              </a:rPr>
              <a:t>CCL</a:t>
            </a:r>
            <a:br>
              <a:rPr lang="en-US" sz="800" b="1" dirty="0">
                <a:solidFill>
                  <a:srgbClr val="000000"/>
                </a:solidFill>
                <a:latin typeface="Arial" charset="0"/>
                <a:cs typeface="Times New Roman" pitchFamily="18" charset="0"/>
              </a:rPr>
            </a:br>
            <a:r>
              <a:rPr lang="en-US" sz="800" b="1" dirty="0">
                <a:solidFill>
                  <a:srgbClr val="000000"/>
                </a:solidFill>
                <a:latin typeface="Arial" charset="0"/>
                <a:cs typeface="Times New Roman" pitchFamily="18" charset="0"/>
              </a:rPr>
              <a:t>?</a:t>
            </a: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9454C9FA-B94D-4458-A38B-6EFA064A3384}"/>
              </a:ext>
            </a:extLst>
          </p:cNvPr>
          <p:cNvSpPr/>
          <p:nvPr/>
        </p:nvSpPr>
        <p:spPr bwMode="auto">
          <a:xfrm>
            <a:off x="10525962" y="4712576"/>
            <a:ext cx="592091" cy="592092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1" tIns="45705" rIns="91411" bIns="45705" numCol="1" rtlCol="0" anchor="ctr" anchorCtr="0" compatLnSpc="1">
            <a:prstTxWarp prst="textNoShape">
              <a:avLst/>
            </a:prstTxWarp>
          </a:bodyPr>
          <a:lstStyle/>
          <a:p>
            <a:pPr algn="ctr" defTabSz="914126" fontAlgn="base">
              <a:spcBef>
                <a:spcPct val="0"/>
              </a:spcBef>
              <a:spcAft>
                <a:spcPct val="0"/>
              </a:spcAft>
            </a:pPr>
            <a:r>
              <a:rPr lang="en-US" sz="800" b="1" dirty="0">
                <a:solidFill>
                  <a:srgbClr val="000000"/>
                </a:solidFill>
                <a:latin typeface="Arial" charset="0"/>
                <a:cs typeface="Times New Roman" pitchFamily="18" charset="0"/>
              </a:rPr>
              <a:t>PL</a:t>
            </a:r>
            <a:br>
              <a:rPr lang="en-US" sz="800" b="1" dirty="0">
                <a:solidFill>
                  <a:srgbClr val="000000"/>
                </a:solidFill>
                <a:latin typeface="Arial" charset="0"/>
                <a:cs typeface="Times New Roman" pitchFamily="18" charset="0"/>
              </a:rPr>
            </a:br>
            <a:r>
              <a:rPr lang="en-US" sz="800" b="1" dirty="0">
                <a:solidFill>
                  <a:srgbClr val="000000"/>
                </a:solidFill>
                <a:latin typeface="Arial" charset="0"/>
                <a:cs typeface="Times New Roman" pitchFamily="18" charset="0"/>
              </a:rPr>
              <a:t>?</a:t>
            </a:r>
          </a:p>
        </p:txBody>
      </p:sp>
      <p:pic>
        <p:nvPicPr>
          <p:cNvPr id="77" name="Picture 76">
            <a:extLst>
              <a:ext uri="{FF2B5EF4-FFF2-40B4-BE49-F238E27FC236}">
                <a16:creationId xmlns:a16="http://schemas.microsoft.com/office/drawing/2014/main" id="{2BAB109C-CFC4-43EF-87D2-3DEC5EADA901}"/>
              </a:ext>
            </a:extLst>
          </p:cNvPr>
          <p:cNvPicPr>
            <a:picLocks noChangeAspect="1"/>
          </p:cNvPicPr>
          <p:nvPr/>
        </p:nvPicPr>
        <p:blipFill>
          <a:blip r:embed="rId2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639665" y="4618413"/>
            <a:ext cx="1404781" cy="914107"/>
          </a:xfrm>
          <a:prstGeom prst="rect">
            <a:avLst/>
          </a:prstGeom>
        </p:spPr>
      </p:pic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810ABA86-B734-4007-919B-606D77E37C16}"/>
              </a:ext>
            </a:extLst>
          </p:cNvPr>
          <p:cNvCxnSpPr/>
          <p:nvPr/>
        </p:nvCxnSpPr>
        <p:spPr bwMode="auto">
          <a:xfrm>
            <a:off x="7311707" y="4932887"/>
            <a:ext cx="709115" cy="425890"/>
          </a:xfrm>
          <a:prstGeom prst="line">
            <a:avLst/>
          </a:prstGeom>
          <a:solidFill>
            <a:schemeClr val="tx2"/>
          </a:solidFill>
          <a:ln w="127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79" name="Picture 4" descr="http://www.integratedresearch.com/images/CntrlStrTstGraph.jpg">
            <a:extLst>
              <a:ext uri="{FF2B5EF4-FFF2-40B4-BE49-F238E27FC236}">
                <a16:creationId xmlns:a16="http://schemas.microsoft.com/office/drawing/2014/main" id="{C0AA0548-B7A5-414D-8C68-846F662AA2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2" t="17357" b="8494"/>
          <a:stretch/>
        </p:blipFill>
        <p:spPr bwMode="auto">
          <a:xfrm>
            <a:off x="8407327" y="5680802"/>
            <a:ext cx="1541109" cy="820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" name="Picture 6" descr="http://static1.squarespace.com/static/50e6cb55e4b0404f376ac3a9/t/51001a3ce4b0479a8076a5da/1358961213093/feedback.png">
            <a:extLst>
              <a:ext uri="{FF2B5EF4-FFF2-40B4-BE49-F238E27FC236}">
                <a16:creationId xmlns:a16="http://schemas.microsoft.com/office/drawing/2014/main" id="{FE7F1D59-66E7-440D-AD26-5BCADF077A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6979" y="5639712"/>
            <a:ext cx="1013508" cy="914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" name="Picture 8" descr="http://t1.gstatic.com/images?q=tbn:ANd9GcSar3-KC0aDAtAh3W4JblPAE0jZrC-oYfJYbTWYoproUOGo3ywGaA">
            <a:extLst>
              <a:ext uri="{FF2B5EF4-FFF2-40B4-BE49-F238E27FC236}">
                <a16:creationId xmlns:a16="http://schemas.microsoft.com/office/drawing/2014/main" id="{2C59E01B-A3A9-4B7C-A494-E14BDA9FD9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9555" y="5685417"/>
            <a:ext cx="999226" cy="822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441860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Analysis - Beige">
  <a:themeElements>
    <a:clrScheme name="Mu Sigm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800000"/>
      </a:accent1>
      <a:accent2>
        <a:srgbClr val="006666"/>
      </a:accent2>
      <a:accent3>
        <a:srgbClr val="E2E1C0"/>
      </a:accent3>
      <a:accent4>
        <a:srgbClr val="0B1F65"/>
      </a:accent4>
      <a:accent5>
        <a:srgbClr val="B69404"/>
      </a:accent5>
      <a:accent6>
        <a:srgbClr val="FFFF00"/>
      </a:accent6>
      <a:hlink>
        <a:srgbClr val="0B1F65"/>
      </a:hlink>
      <a:folHlink>
        <a:srgbClr val="800080"/>
      </a:folHlink>
    </a:clrScheme>
    <a:fontScheme name="Mu Sigma Segoe UI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A0755C7C-424A-40D2-8DC1-977F11275145}" vid="{3D9CA06A-C28E-4DDD-B11E-7B4CA9299202}"/>
    </a:ext>
  </a:extLst>
</a:theme>
</file>

<file path=ppt/theme/theme2.xml><?xml version="1.0" encoding="utf-8"?>
<a:theme xmlns:a="http://schemas.openxmlformats.org/drawingml/2006/main" name="Title &amp; Thank You">
  <a:themeElements>
    <a:clrScheme name="Mu Sigm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800000"/>
      </a:accent1>
      <a:accent2>
        <a:srgbClr val="006666"/>
      </a:accent2>
      <a:accent3>
        <a:srgbClr val="E2E1C0"/>
      </a:accent3>
      <a:accent4>
        <a:srgbClr val="0B1F65"/>
      </a:accent4>
      <a:accent5>
        <a:srgbClr val="B69404"/>
      </a:accent5>
      <a:accent6>
        <a:srgbClr val="FFFF00"/>
      </a:accent6>
      <a:hlink>
        <a:srgbClr val="0B1F65"/>
      </a:hlink>
      <a:folHlink>
        <a:srgbClr val="800080"/>
      </a:folHlink>
    </a:clrScheme>
    <a:fontScheme name="Mu Sigma Segoe UI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A0755C7C-424A-40D2-8DC1-977F11275145}" vid="{EF9D0140-176C-4A3D-8CEE-335C0F4CAB7F}"/>
    </a:ext>
  </a:extLst>
</a:theme>
</file>

<file path=ppt/theme/theme3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2">
      <a:majorFont>
        <a:latin typeface="Segoe UI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SWA">
  <a:themeElements>
    <a:clrScheme name="Heart Livery vB">
      <a:dk1>
        <a:srgbClr val="000000"/>
      </a:dk1>
      <a:lt1>
        <a:sysClr val="window" lastClr="FFFFFF"/>
      </a:lt1>
      <a:dk2>
        <a:srgbClr val="111B40"/>
      </a:dk2>
      <a:lt2>
        <a:srgbClr val="FFFFFF"/>
      </a:lt2>
      <a:accent1>
        <a:srgbClr val="304CB2"/>
      </a:accent1>
      <a:accent2>
        <a:srgbClr val="D5152E"/>
      </a:accent2>
      <a:accent3>
        <a:srgbClr val="606060"/>
      </a:accent3>
      <a:accent4>
        <a:srgbClr val="5E7E94"/>
      </a:accent4>
      <a:accent5>
        <a:srgbClr val="FFBF27"/>
      </a:accent5>
      <a:accent6>
        <a:srgbClr val="E5E3E3"/>
      </a:accent6>
      <a:hlink>
        <a:srgbClr val="606060"/>
      </a:hlink>
      <a:folHlink>
        <a:srgbClr val="5E7E94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>
          <a:solidFill>
            <a:schemeClr val="tx1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1600" b="1" dirty="0" smtClean="0">
            <a:solidFill>
              <a:schemeClr val="tx1"/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>
          <a:defRPr sz="12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SWA" id="{B401AF54-D941-4FE8-8DF0-E5BC046EAD65}" vid="{AE71F620-413C-46A5-BA98-5592AEFF912E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Mu Sigma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800000"/>
    </a:accent1>
    <a:accent2>
      <a:srgbClr val="006666"/>
    </a:accent2>
    <a:accent3>
      <a:srgbClr val="E2E1C0"/>
    </a:accent3>
    <a:accent4>
      <a:srgbClr val="0B1F65"/>
    </a:accent4>
    <a:accent5>
      <a:srgbClr val="B69404"/>
    </a:accent5>
    <a:accent6>
      <a:srgbClr val="FFFF00"/>
    </a:accent6>
    <a:hlink>
      <a:srgbClr val="0B1F65"/>
    </a:hlink>
    <a:folHlink>
      <a:srgbClr val="800080"/>
    </a:folHlink>
  </a:clrScheme>
</a:themeOverride>
</file>

<file path=ppt/theme/themeOverride10.xml><?xml version="1.0" encoding="utf-8"?>
<a:themeOverride xmlns:a="http://schemas.openxmlformats.org/drawingml/2006/main">
  <a:clrScheme name="Mu Sigma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800000"/>
    </a:accent1>
    <a:accent2>
      <a:srgbClr val="006666"/>
    </a:accent2>
    <a:accent3>
      <a:srgbClr val="E2E1C0"/>
    </a:accent3>
    <a:accent4>
      <a:srgbClr val="0B1F65"/>
    </a:accent4>
    <a:accent5>
      <a:srgbClr val="B69404"/>
    </a:accent5>
    <a:accent6>
      <a:srgbClr val="FFFF00"/>
    </a:accent6>
    <a:hlink>
      <a:srgbClr val="0B1F65"/>
    </a:hlink>
    <a:folHlink>
      <a:srgbClr val="800080"/>
    </a:folHlink>
  </a:clrScheme>
</a:themeOverride>
</file>

<file path=ppt/theme/themeOverride11.xml><?xml version="1.0" encoding="utf-8"?>
<a:themeOverride xmlns:a="http://schemas.openxmlformats.org/drawingml/2006/main">
  <a:clrScheme name="Mu Sigma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800000"/>
    </a:accent1>
    <a:accent2>
      <a:srgbClr val="006666"/>
    </a:accent2>
    <a:accent3>
      <a:srgbClr val="E2E1C0"/>
    </a:accent3>
    <a:accent4>
      <a:srgbClr val="0B1F65"/>
    </a:accent4>
    <a:accent5>
      <a:srgbClr val="B69404"/>
    </a:accent5>
    <a:accent6>
      <a:srgbClr val="FFFF00"/>
    </a:accent6>
    <a:hlink>
      <a:srgbClr val="0B1F65"/>
    </a:hlink>
    <a:folHlink>
      <a:srgbClr val="800080"/>
    </a:folHlink>
  </a:clrScheme>
</a:themeOverride>
</file>

<file path=ppt/theme/themeOverride12.xml><?xml version="1.0" encoding="utf-8"?>
<a:themeOverride xmlns:a="http://schemas.openxmlformats.org/drawingml/2006/main">
  <a:clrScheme name="Mu Sigma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800000"/>
    </a:accent1>
    <a:accent2>
      <a:srgbClr val="006666"/>
    </a:accent2>
    <a:accent3>
      <a:srgbClr val="E2E1C0"/>
    </a:accent3>
    <a:accent4>
      <a:srgbClr val="0B1F65"/>
    </a:accent4>
    <a:accent5>
      <a:srgbClr val="B69404"/>
    </a:accent5>
    <a:accent6>
      <a:srgbClr val="FFFF00"/>
    </a:accent6>
    <a:hlink>
      <a:srgbClr val="0B1F65"/>
    </a:hlink>
    <a:folHlink>
      <a:srgbClr val="800080"/>
    </a:folHlink>
  </a:clrScheme>
</a:themeOverride>
</file>

<file path=ppt/theme/themeOverride13.xml><?xml version="1.0" encoding="utf-8"?>
<a:themeOverride xmlns:a="http://schemas.openxmlformats.org/drawingml/2006/main">
  <a:clrScheme name="Mu Sigma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800000"/>
    </a:accent1>
    <a:accent2>
      <a:srgbClr val="006666"/>
    </a:accent2>
    <a:accent3>
      <a:srgbClr val="E2E1C0"/>
    </a:accent3>
    <a:accent4>
      <a:srgbClr val="0B1F65"/>
    </a:accent4>
    <a:accent5>
      <a:srgbClr val="B69404"/>
    </a:accent5>
    <a:accent6>
      <a:srgbClr val="FFFF00"/>
    </a:accent6>
    <a:hlink>
      <a:srgbClr val="0B1F65"/>
    </a:hlink>
    <a:folHlink>
      <a:srgbClr val="800080"/>
    </a:folHlink>
  </a:clrScheme>
</a:themeOverride>
</file>

<file path=ppt/theme/themeOverride14.xml><?xml version="1.0" encoding="utf-8"?>
<a:themeOverride xmlns:a="http://schemas.openxmlformats.org/drawingml/2006/main">
  <a:clrScheme name="Mu Sigma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800000"/>
    </a:accent1>
    <a:accent2>
      <a:srgbClr val="006666"/>
    </a:accent2>
    <a:accent3>
      <a:srgbClr val="E2E1C0"/>
    </a:accent3>
    <a:accent4>
      <a:srgbClr val="0B1F65"/>
    </a:accent4>
    <a:accent5>
      <a:srgbClr val="B69404"/>
    </a:accent5>
    <a:accent6>
      <a:srgbClr val="FFFF00"/>
    </a:accent6>
    <a:hlink>
      <a:srgbClr val="0B1F65"/>
    </a:hlink>
    <a:folHlink>
      <a:srgbClr val="800080"/>
    </a:folHlink>
  </a:clrScheme>
</a:themeOverride>
</file>

<file path=ppt/theme/themeOverride15.xml><?xml version="1.0" encoding="utf-8"?>
<a:themeOverride xmlns:a="http://schemas.openxmlformats.org/drawingml/2006/main">
  <a:clrScheme name="Mu Sigma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800000"/>
    </a:accent1>
    <a:accent2>
      <a:srgbClr val="006666"/>
    </a:accent2>
    <a:accent3>
      <a:srgbClr val="E2E1C0"/>
    </a:accent3>
    <a:accent4>
      <a:srgbClr val="0B1F65"/>
    </a:accent4>
    <a:accent5>
      <a:srgbClr val="B69404"/>
    </a:accent5>
    <a:accent6>
      <a:srgbClr val="FFFF00"/>
    </a:accent6>
    <a:hlink>
      <a:srgbClr val="0B1F65"/>
    </a:hlink>
    <a:folHlink>
      <a:srgbClr val="800080"/>
    </a:folHlink>
  </a:clrScheme>
</a:themeOverride>
</file>

<file path=ppt/theme/themeOverride2.xml><?xml version="1.0" encoding="utf-8"?>
<a:themeOverride xmlns:a="http://schemas.openxmlformats.org/drawingml/2006/main">
  <a:clrScheme name="Mu Sigma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800000"/>
    </a:accent1>
    <a:accent2>
      <a:srgbClr val="006666"/>
    </a:accent2>
    <a:accent3>
      <a:srgbClr val="E2E1C0"/>
    </a:accent3>
    <a:accent4>
      <a:srgbClr val="0B1F65"/>
    </a:accent4>
    <a:accent5>
      <a:srgbClr val="B69404"/>
    </a:accent5>
    <a:accent6>
      <a:srgbClr val="FFFF00"/>
    </a:accent6>
    <a:hlink>
      <a:srgbClr val="0B1F65"/>
    </a:hlink>
    <a:folHlink>
      <a:srgbClr val="800080"/>
    </a:folHlink>
  </a:clrScheme>
</a:themeOverride>
</file>

<file path=ppt/theme/themeOverride3.xml><?xml version="1.0" encoding="utf-8"?>
<a:themeOverride xmlns:a="http://schemas.openxmlformats.org/drawingml/2006/main">
  <a:clrScheme name="Mu Sigma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800000"/>
    </a:accent1>
    <a:accent2>
      <a:srgbClr val="006666"/>
    </a:accent2>
    <a:accent3>
      <a:srgbClr val="E2E1C0"/>
    </a:accent3>
    <a:accent4>
      <a:srgbClr val="0B1F65"/>
    </a:accent4>
    <a:accent5>
      <a:srgbClr val="B69404"/>
    </a:accent5>
    <a:accent6>
      <a:srgbClr val="FFFF00"/>
    </a:accent6>
    <a:hlink>
      <a:srgbClr val="0B1F65"/>
    </a:hlink>
    <a:folHlink>
      <a:srgbClr val="800080"/>
    </a:folHlink>
  </a:clrScheme>
</a:themeOverride>
</file>

<file path=ppt/theme/themeOverride4.xml><?xml version="1.0" encoding="utf-8"?>
<a:themeOverride xmlns:a="http://schemas.openxmlformats.org/drawingml/2006/main">
  <a:clrScheme name="Mu Sigma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800000"/>
    </a:accent1>
    <a:accent2>
      <a:srgbClr val="006666"/>
    </a:accent2>
    <a:accent3>
      <a:srgbClr val="E2E1C0"/>
    </a:accent3>
    <a:accent4>
      <a:srgbClr val="0B1F65"/>
    </a:accent4>
    <a:accent5>
      <a:srgbClr val="B69404"/>
    </a:accent5>
    <a:accent6>
      <a:srgbClr val="FFFF00"/>
    </a:accent6>
    <a:hlink>
      <a:srgbClr val="0B1F65"/>
    </a:hlink>
    <a:folHlink>
      <a:srgbClr val="800080"/>
    </a:folHlink>
  </a:clrScheme>
</a:themeOverride>
</file>

<file path=ppt/theme/themeOverride5.xml><?xml version="1.0" encoding="utf-8"?>
<a:themeOverride xmlns:a="http://schemas.openxmlformats.org/drawingml/2006/main">
  <a:clrScheme name="Mu Sigma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800000"/>
    </a:accent1>
    <a:accent2>
      <a:srgbClr val="006666"/>
    </a:accent2>
    <a:accent3>
      <a:srgbClr val="E2E1C0"/>
    </a:accent3>
    <a:accent4>
      <a:srgbClr val="0B1F65"/>
    </a:accent4>
    <a:accent5>
      <a:srgbClr val="B69404"/>
    </a:accent5>
    <a:accent6>
      <a:srgbClr val="FFFF00"/>
    </a:accent6>
    <a:hlink>
      <a:srgbClr val="0B1F65"/>
    </a:hlink>
    <a:folHlink>
      <a:srgbClr val="800080"/>
    </a:folHlink>
  </a:clrScheme>
</a:themeOverride>
</file>

<file path=ppt/theme/themeOverride6.xml><?xml version="1.0" encoding="utf-8"?>
<a:themeOverride xmlns:a="http://schemas.openxmlformats.org/drawingml/2006/main">
  <a:clrScheme name="Mu Sigma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800000"/>
    </a:accent1>
    <a:accent2>
      <a:srgbClr val="006666"/>
    </a:accent2>
    <a:accent3>
      <a:srgbClr val="E2E1C0"/>
    </a:accent3>
    <a:accent4>
      <a:srgbClr val="0B1F65"/>
    </a:accent4>
    <a:accent5>
      <a:srgbClr val="B69404"/>
    </a:accent5>
    <a:accent6>
      <a:srgbClr val="FFFF00"/>
    </a:accent6>
    <a:hlink>
      <a:srgbClr val="0B1F65"/>
    </a:hlink>
    <a:folHlink>
      <a:srgbClr val="800080"/>
    </a:folHlink>
  </a:clrScheme>
</a:themeOverride>
</file>

<file path=ppt/theme/themeOverride7.xml><?xml version="1.0" encoding="utf-8"?>
<a:themeOverride xmlns:a="http://schemas.openxmlformats.org/drawingml/2006/main">
  <a:clrScheme name="Mu Sigma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800000"/>
    </a:accent1>
    <a:accent2>
      <a:srgbClr val="006666"/>
    </a:accent2>
    <a:accent3>
      <a:srgbClr val="E2E1C0"/>
    </a:accent3>
    <a:accent4>
      <a:srgbClr val="0B1F65"/>
    </a:accent4>
    <a:accent5>
      <a:srgbClr val="B69404"/>
    </a:accent5>
    <a:accent6>
      <a:srgbClr val="FFFF00"/>
    </a:accent6>
    <a:hlink>
      <a:srgbClr val="0B1F65"/>
    </a:hlink>
    <a:folHlink>
      <a:srgbClr val="800080"/>
    </a:folHlink>
  </a:clrScheme>
</a:themeOverride>
</file>

<file path=ppt/theme/themeOverride8.xml><?xml version="1.0" encoding="utf-8"?>
<a:themeOverride xmlns:a="http://schemas.openxmlformats.org/drawingml/2006/main">
  <a:clrScheme name="Mu Sigma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800000"/>
    </a:accent1>
    <a:accent2>
      <a:srgbClr val="006666"/>
    </a:accent2>
    <a:accent3>
      <a:srgbClr val="E2E1C0"/>
    </a:accent3>
    <a:accent4>
      <a:srgbClr val="0B1F65"/>
    </a:accent4>
    <a:accent5>
      <a:srgbClr val="B69404"/>
    </a:accent5>
    <a:accent6>
      <a:srgbClr val="FFFF00"/>
    </a:accent6>
    <a:hlink>
      <a:srgbClr val="0B1F65"/>
    </a:hlink>
    <a:folHlink>
      <a:srgbClr val="800080"/>
    </a:folHlink>
  </a:clrScheme>
</a:themeOverride>
</file>

<file path=ppt/theme/themeOverride9.xml><?xml version="1.0" encoding="utf-8"?>
<a:themeOverride xmlns:a="http://schemas.openxmlformats.org/drawingml/2006/main">
  <a:clrScheme name="Mu Sigma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800000"/>
    </a:accent1>
    <a:accent2>
      <a:srgbClr val="006666"/>
    </a:accent2>
    <a:accent3>
      <a:srgbClr val="E2E1C0"/>
    </a:accent3>
    <a:accent4>
      <a:srgbClr val="0B1F65"/>
    </a:accent4>
    <a:accent5>
      <a:srgbClr val="B69404"/>
    </a:accent5>
    <a:accent6>
      <a:srgbClr val="FFFF00"/>
    </a:accent6>
    <a:hlink>
      <a:srgbClr val="0B1F65"/>
    </a:hlink>
    <a:folHlink>
      <a:srgbClr val="800080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0238261E73C88439BB98AF91E7C8BB9" ma:contentTypeVersion="12" ma:contentTypeDescription="Create a new document." ma:contentTypeScope="" ma:versionID="ce24275585ad6faa1994631f599f0ad0">
  <xsd:schema xmlns:xsd="http://www.w3.org/2001/XMLSchema" xmlns:xs="http://www.w3.org/2001/XMLSchema" xmlns:p="http://schemas.microsoft.com/office/2006/metadata/properties" xmlns:ns2="df96cac6-5edc-4d96-a14f-21dec8cebb64" xmlns:ns3="e6f9aa0a-a4db-4c69-b1fa-f7c559ce6762" targetNamespace="http://schemas.microsoft.com/office/2006/metadata/properties" ma:root="true" ma:fieldsID="e48c4e51891a7ad7a9848e84a11e2199" ns2:_="" ns3:_="">
    <xsd:import namespace="df96cac6-5edc-4d96-a14f-21dec8cebb64"/>
    <xsd:import namespace="e6f9aa0a-a4db-4c69-b1fa-f7c559ce676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f96cac6-5edc-4d96-a14f-21dec8cebb6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3" nillable="true" ma:displayName="Location" ma:internalName="MediaServiceLocatio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6f9aa0a-a4db-4c69-b1fa-f7c559ce6762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C1393B8-07C6-42C3-AE46-566DC1FD4BE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6BA48D1-7DCF-48A1-A93F-A90A6700AE28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82DACB6B-F896-48FA-95BD-16138D0D9045}"/>
</file>

<file path=docProps/app.xml><?xml version="1.0" encoding="utf-8"?>
<Properties xmlns="http://schemas.openxmlformats.org/officeDocument/2006/extended-properties" xmlns:vt="http://schemas.openxmlformats.org/officeDocument/2006/docPropsVTypes">
  <TotalTime>15523</TotalTime>
  <Words>2509</Words>
  <Application>Microsoft Office PowerPoint</Application>
  <PresentationFormat>Widescreen</PresentationFormat>
  <Paragraphs>383</Paragraphs>
  <Slides>25</Slides>
  <Notes>2</Notes>
  <HiddenSlides>0</HiddenSlides>
  <MMClips>0</MMClips>
  <ScaleCrop>false</ScaleCrop>
  <HeadingPairs>
    <vt:vector size="8" baseType="variant">
      <vt:variant>
        <vt:lpstr>Fonts Used</vt:lpstr>
      </vt:variant>
      <vt:variant>
        <vt:i4>13</vt:i4>
      </vt:variant>
      <vt:variant>
        <vt:lpstr>Theme</vt:lpstr>
      </vt:variant>
      <vt:variant>
        <vt:i4>4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43" baseType="lpstr">
      <vt:lpstr>AdiHaus</vt:lpstr>
      <vt:lpstr>AdihausDIN</vt:lpstr>
      <vt:lpstr>Arial</vt:lpstr>
      <vt:lpstr>Calibri</vt:lpstr>
      <vt:lpstr>Cambria Math</vt:lpstr>
      <vt:lpstr>Century Gothic</vt:lpstr>
      <vt:lpstr>Neris Thin</vt:lpstr>
      <vt:lpstr>Segoe UI</vt:lpstr>
      <vt:lpstr>Segoe UI Light</vt:lpstr>
      <vt:lpstr>Segoe UI Semibold</vt:lpstr>
      <vt:lpstr>Segoe UI Semilight</vt:lpstr>
      <vt:lpstr>Times New Roman</vt:lpstr>
      <vt:lpstr>Webdings</vt:lpstr>
      <vt:lpstr>Analysis - Beige</vt:lpstr>
      <vt:lpstr>Title &amp; Thank You</vt:lpstr>
      <vt:lpstr>Custom Design</vt:lpstr>
      <vt:lpstr>SWA</vt:lpstr>
      <vt:lpstr>think-cell Slide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Samidha Singh</dc:creator>
  <cp:lastModifiedBy>Jyoti Kaur Nagi</cp:lastModifiedBy>
  <cp:revision>455</cp:revision>
  <dcterms:created xsi:type="dcterms:W3CDTF">2017-11-22T15:25:50Z</dcterms:created>
  <dcterms:modified xsi:type="dcterms:W3CDTF">2019-01-30T14:54:13Z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0x01010080238261E73C88439BB98AF91E7C8BB9</vt:lpwstr>
  </property>
</Properties>
</file>